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9" r:id="rId2"/>
    <p:sldId id="366" r:id="rId3"/>
    <p:sldId id="368" r:id="rId4"/>
    <p:sldId id="367" r:id="rId5"/>
    <p:sldId id="377" r:id="rId6"/>
    <p:sldId id="379" r:id="rId7"/>
    <p:sldId id="380" r:id="rId8"/>
    <p:sldId id="381" r:id="rId9"/>
    <p:sldId id="382" r:id="rId10"/>
    <p:sldId id="383" r:id="rId11"/>
    <p:sldId id="384" r:id="rId12"/>
  </p:sldIdLst>
  <p:sldSz cx="9144000" cy="6858000" type="screen4x3"/>
  <p:notesSz cx="7010400" cy="92964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3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13" autoAdjust="0"/>
    <p:restoredTop sz="85112" autoAdjust="0"/>
  </p:normalViewPr>
  <p:slideViewPr>
    <p:cSldViewPr>
      <p:cViewPr varScale="1">
        <p:scale>
          <a:sx n="113" d="100"/>
          <a:sy n="113" d="100"/>
        </p:scale>
        <p:origin x="171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20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455DA02F-6CF0-4E53-9B7C-FDBF643A2EDB}" type="datetimeFigureOut">
              <a:rPr lang="en-US" smtClean="0"/>
              <a:t>5/6/2019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039466A9-3427-4287-9123-89742230DF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71713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F9C93F31-CF6C-4E42-98FA-520BDA0B2056}" type="datetimeFigureOut">
              <a:rPr lang="en-US" smtClean="0"/>
              <a:t>5/6/2019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EEA80AE2-B964-4FB0-9480-1669ADBAA4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517238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A80AE2-B964-4FB0-9480-1669ADBAA4EC}" type="slidenum">
              <a:rPr lang="en-US" smtClean="0"/>
              <a:t>1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8327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143F1-EC26-44AD-A718-059BDFEA02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635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338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996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485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162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892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124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799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90799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3580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633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41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084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7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0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7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463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4001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807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7BF76-1942-4EFE-AA29-82442E406BAE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3847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5B184-A062-4D13-B25A-EF498B63B00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5268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758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3930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799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90799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8678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381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9222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2331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7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0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7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065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C8A41-98A0-491F-91E6-F99F7C0BFB2F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2178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2A6E-78CD-4568-91EB-87CA3A69EEF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210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5043F-A88E-4919-9C29-BF20CB587C61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939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986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799"/>
            <a:ext cx="4040188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288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90799"/>
            <a:ext cx="4041775" cy="35353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606C4-DEE1-4B07-8A3D-A686710E088D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74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B637B-4BBF-4421-A6CE-57761E642D8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80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791F7-A40B-4CEF-B11E-1C53B2387163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35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861BFF-92AD-4B19-9909-DA3357BA777B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408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87" y="533400"/>
            <a:ext cx="3008313" cy="9906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533400"/>
            <a:ext cx="4572000" cy="5592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6487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B5B03-9CA8-4AA0-BC83-D95F222CFE9C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829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143000" y="563563"/>
            <a:ext cx="7543800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764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400800"/>
            <a:ext cx="9144000" cy="76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solidFill>
            <a:srgbClr val="1C36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30" name="TextBox 8"/>
          <p:cNvSpPr txBox="1">
            <a:spLocks noChangeArrowheads="1"/>
          </p:cNvSpPr>
          <p:nvPr/>
        </p:nvSpPr>
        <p:spPr bwMode="auto">
          <a:xfrm>
            <a:off x="137160" y="6474023"/>
            <a:ext cx="75438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prstClr val="black"/>
                </a:solidFill>
                <a:cs typeface="Arial" charset="0"/>
              </a:rPr>
              <a:t>                                                                          			</a:t>
            </a:r>
            <a:endParaRPr lang="en-US" sz="1400" b="1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473825"/>
            <a:ext cx="533400" cy="3079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861BFF-92AD-4B19-9909-DA3357BA777B}" type="slidenum">
              <a:rPr lang="en-US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514350"/>
            <a:ext cx="13049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Box 13"/>
          <p:cNvSpPr txBox="1">
            <a:spLocks noChangeArrowheads="1"/>
          </p:cNvSpPr>
          <p:nvPr/>
        </p:nvSpPr>
        <p:spPr bwMode="auto">
          <a:xfrm>
            <a:off x="142875" y="73025"/>
            <a:ext cx="55721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b="1" dirty="0">
                <a:solidFill>
                  <a:prstClr val="white"/>
                </a:solidFill>
                <a:cs typeface="Arial" charset="0"/>
              </a:rPr>
              <a:t>Wisconsin Healthcare-Associated Infections in LTC Coalition</a:t>
            </a:r>
            <a:endParaRPr lang="en-US" sz="1200" dirty="0">
              <a:solidFill>
                <a:prstClr val="white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306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Tunga" pitchFamily="34" charset="0"/>
          <a:ea typeface="+mj-ea"/>
          <a:cs typeface="Tunga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unga" pitchFamily="34" charset="0"/>
          <a:cs typeface="Tung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Courier New" pitchFamily="49" charset="0"/>
        <a:buChar char="o"/>
        <a:defRPr sz="28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§"/>
        <a:defRPr sz="24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Calisto MT" pitchFamily="18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title"/>
          </p:nvPr>
        </p:nvSpPr>
        <p:spPr>
          <a:xfrm>
            <a:off x="838200" y="1447800"/>
            <a:ext cx="7543800" cy="3352800"/>
          </a:xfrm>
        </p:spPr>
        <p:txBody>
          <a:bodyPr/>
          <a:lstStyle/>
          <a:p>
            <a:pPr eaLnBrk="1" hangingPunct="1"/>
            <a:r>
              <a:rPr lang="en-US" b="0" dirty="0" smtClean="0">
                <a:latin typeface="Calisto MT" panose="02040603050505030304" pitchFamily="18" charset="0"/>
              </a:rPr>
              <a:t>Overview:</a:t>
            </a:r>
            <a:br>
              <a:rPr lang="en-US" b="0" dirty="0" smtClean="0">
                <a:latin typeface="Calisto MT" panose="02040603050505030304" pitchFamily="18" charset="0"/>
              </a:rPr>
            </a:br>
            <a:r>
              <a:rPr lang="en-US" b="0" dirty="0" smtClean="0">
                <a:latin typeface="Calisto MT" panose="02040603050505030304" pitchFamily="18" charset="0"/>
              </a:rPr>
              <a:t>Wisconsin Healthcare-Associated </a:t>
            </a:r>
            <a:r>
              <a:rPr lang="en-US" b="0" dirty="0">
                <a:latin typeface="Calisto MT" panose="02040603050505030304" pitchFamily="18" charset="0"/>
              </a:rPr>
              <a:t>Infections in </a:t>
            </a:r>
            <a:r>
              <a:rPr lang="en-US" b="0" dirty="0" smtClean="0">
                <a:latin typeface="Calisto MT" panose="02040603050505030304" pitchFamily="18" charset="0"/>
              </a:rPr>
              <a:t/>
            </a:r>
            <a:br>
              <a:rPr lang="en-US" b="0" dirty="0" smtClean="0">
                <a:latin typeface="Calisto MT" panose="02040603050505030304" pitchFamily="18" charset="0"/>
              </a:rPr>
            </a:br>
            <a:r>
              <a:rPr lang="en-US" b="0" dirty="0" smtClean="0">
                <a:latin typeface="Calisto MT" panose="02040603050505030304" pitchFamily="18" charset="0"/>
              </a:rPr>
              <a:t>Long-Term </a:t>
            </a:r>
            <a:r>
              <a:rPr lang="en-US" b="0" dirty="0">
                <a:latin typeface="Calisto MT" panose="02040603050505030304" pitchFamily="18" charset="0"/>
              </a:rPr>
              <a:t>Care Coalition </a:t>
            </a:r>
            <a:r>
              <a:rPr lang="en-US" b="0" dirty="0" smtClean="0">
                <a:latin typeface="Calisto MT" panose="02040603050505030304" pitchFamily="18" charset="0"/>
              </a:rPr>
              <a:t/>
            </a:r>
            <a:br>
              <a:rPr lang="en-US" b="0" dirty="0" smtClean="0">
                <a:latin typeface="Calisto MT" panose="02040603050505030304" pitchFamily="18" charset="0"/>
              </a:rPr>
            </a:br>
            <a:r>
              <a:rPr lang="en-US" b="0" dirty="0" smtClean="0">
                <a:latin typeface="Calisto MT" panose="02040603050505030304" pitchFamily="18" charset="0"/>
              </a:rPr>
              <a:t>UTI </a:t>
            </a:r>
            <a:r>
              <a:rPr lang="en-US" b="0" dirty="0">
                <a:latin typeface="Calisto MT" panose="02040603050505030304" pitchFamily="18" charset="0"/>
              </a:rPr>
              <a:t>Toolkit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57BF76-1942-4EFE-AA29-82442E406BAE}" type="slidenum">
              <a:rPr lang="en-US" sz="1100" smtClean="0">
                <a:solidFill>
                  <a:prstClr val="black">
                    <a:lumMod val="95000"/>
                    <a:lumOff val="5000"/>
                  </a:prstClr>
                </a:solidFill>
                <a:latin typeface="Calisto MT" panose="02040603050505030304" pitchFamily="18" charset="0"/>
              </a:rPr>
              <a:pPr>
                <a:defRPr/>
              </a:pPr>
              <a:t>1</a:t>
            </a:fld>
            <a:endParaRPr lang="en-US" sz="1100" dirty="0">
              <a:solidFill>
                <a:prstClr val="black">
                  <a:lumMod val="95000"/>
                  <a:lumOff val="5000"/>
                </a:prstClr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84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563563"/>
            <a:ext cx="7543800" cy="1341437"/>
          </a:xfrm>
        </p:spPr>
        <p:txBody>
          <a:bodyPr/>
          <a:lstStyle/>
          <a:p>
            <a:r>
              <a:rPr lang="en-US" b="0" dirty="0" smtClean="0">
                <a:latin typeface="Calisto MT" panose="02040603050505030304" pitchFamily="18" charset="0"/>
              </a:rPr>
              <a:t> </a:t>
            </a:r>
            <a:r>
              <a:rPr lang="en-US" sz="3600" b="0" dirty="0" smtClean="0">
                <a:latin typeface="Calisto MT" panose="02040603050505030304" pitchFamily="18" charset="0"/>
              </a:rPr>
              <a:t/>
            </a:r>
            <a:br>
              <a:rPr lang="en-US" sz="3600" b="0" dirty="0" smtClean="0">
                <a:latin typeface="Calisto MT" panose="02040603050505030304" pitchFamily="18" charset="0"/>
              </a:rPr>
            </a:br>
            <a:r>
              <a:rPr lang="en-US" sz="4000" b="0" dirty="0" smtClean="0">
                <a:latin typeface="Calisto MT" panose="02040603050505030304" pitchFamily="18" charset="0"/>
              </a:rPr>
              <a:t>Quality Improvement</a:t>
            </a:r>
            <a:endParaRPr lang="en-US" sz="4000" b="0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191000"/>
          </a:xfrm>
        </p:spPr>
        <p:txBody>
          <a:bodyPr/>
          <a:lstStyle/>
          <a:p>
            <a:r>
              <a:rPr lang="en-US" sz="2800" dirty="0"/>
              <a:t>This module </a:t>
            </a:r>
            <a:r>
              <a:rPr lang="en-US" sz="2800" dirty="0" smtClean="0"/>
              <a:t>includes presentations and additional resources. </a:t>
            </a:r>
            <a:endParaRPr lang="en-US" sz="2800" dirty="0"/>
          </a:p>
          <a:p>
            <a:pPr lvl="1"/>
            <a:r>
              <a:rPr lang="en-US" dirty="0" smtClean="0"/>
              <a:t>Preparing for Successful Organizational Change</a:t>
            </a:r>
            <a:endParaRPr lang="en-US" dirty="0"/>
          </a:p>
          <a:p>
            <a:pPr lvl="1"/>
            <a:r>
              <a:rPr lang="en-US" dirty="0" smtClean="0"/>
              <a:t>Coaching Change Through Data-Driven Teamwork</a:t>
            </a:r>
            <a:endParaRPr lang="en-US" dirty="0"/>
          </a:p>
          <a:p>
            <a:pPr lvl="1"/>
            <a:r>
              <a:rPr lang="en-US" dirty="0" smtClean="0"/>
              <a:t>Sustainability of Organizational Change</a:t>
            </a:r>
          </a:p>
          <a:p>
            <a:pPr lvl="1"/>
            <a:r>
              <a:rPr lang="en-US" dirty="0" smtClean="0"/>
              <a:t>Sustainability Planning</a:t>
            </a:r>
          </a:p>
          <a:p>
            <a:pPr lvl="1"/>
            <a:r>
              <a:rPr lang="en-US" dirty="0" smtClean="0"/>
              <a:t>Antibiotic Stewardship, </a:t>
            </a:r>
            <a:r>
              <a:rPr lang="en-US" dirty="0" err="1" smtClean="0"/>
              <a:t>Antibiograms</a:t>
            </a:r>
            <a:r>
              <a:rPr lang="en-US" dirty="0" smtClean="0"/>
              <a:t>, etc.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681E6-5B92-4DA8-980D-63D2DA731021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98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3048000"/>
            <a:ext cx="6400800" cy="2590800"/>
          </a:xfrm>
        </p:spPr>
        <p:txBody>
          <a:bodyPr/>
          <a:lstStyle/>
          <a:p>
            <a:r>
              <a:rPr lang="en-US" sz="3600" dirty="0" smtClean="0">
                <a:solidFill>
                  <a:srgbClr val="002060"/>
                </a:solidFill>
                <a:latin typeface="Calisto MT" panose="02040603050505030304" pitchFamily="18" charset="0"/>
              </a:rPr>
              <a:t>Thank You!</a:t>
            </a:r>
            <a:endParaRPr lang="en-US" sz="3600" dirty="0">
              <a:solidFill>
                <a:srgbClr val="002060"/>
              </a:solidFill>
              <a:latin typeface="Calisto MT" panose="0204060305050503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57BF76-1942-4EFE-AA29-82442E406BAE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11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886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3900" y="5124271"/>
            <a:ext cx="7652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19426"/>
            <a:ext cx="7543800" cy="5105400"/>
          </a:xfrm>
        </p:spPr>
        <p:txBody>
          <a:bodyPr/>
          <a:lstStyle/>
          <a:p>
            <a:r>
              <a:rPr lang="en-US" sz="4000" b="0" dirty="0">
                <a:latin typeface="Calisto MT" panose="02040603050505030304" pitchFamily="18" charset="0"/>
              </a:rPr>
              <a:t>UTI Toolkit – Module 1</a:t>
            </a:r>
            <a:br>
              <a:rPr lang="en-US" sz="4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Narration by: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800" b="0" dirty="0" smtClean="0">
                <a:latin typeface="Calisto MT" panose="02040603050505030304" pitchFamily="18" charset="0"/>
              </a:rPr>
              <a:t>Brenda J. Ryther, RN, MSN</a:t>
            </a:r>
            <a:r>
              <a:rPr lang="en-US" sz="2000" b="0" i="1" dirty="0">
                <a:latin typeface="Calisto MT" panose="02040603050505030304" pitchFamily="18" charset="0"/>
              </a:rPr>
              <a:t/>
            </a:r>
            <a:br>
              <a:rPr lang="en-US" sz="2000" b="0" i="1" dirty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>Nurse Researcher</a:t>
            </a: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>University </a:t>
            </a:r>
            <a:r>
              <a:rPr lang="en-US" sz="2000" b="0" dirty="0">
                <a:latin typeface="Calisto MT" panose="02040603050505030304" pitchFamily="18" charset="0"/>
              </a:rPr>
              <a:t>of Wisconsin-Madison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/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 smtClean="0">
                <a:latin typeface="Calisto MT" panose="02040603050505030304" pitchFamily="18" charset="0"/>
              </a:rPr>
              <a:t>Content </a:t>
            </a:r>
            <a:r>
              <a:rPr lang="en-US" sz="2000" b="0" dirty="0">
                <a:latin typeface="Calisto MT" panose="02040603050505030304" pitchFamily="18" charset="0"/>
              </a:rPr>
              <a:t>developed in partnership with the Wisconsin</a:t>
            </a:r>
            <a:br>
              <a:rPr lang="en-US" sz="2000" b="0" dirty="0">
                <a:latin typeface="Calisto MT" panose="02040603050505030304" pitchFamily="18" charset="0"/>
              </a:rPr>
            </a:br>
            <a:r>
              <a:rPr lang="en-US" sz="2000" b="0" dirty="0">
                <a:latin typeface="Calisto MT" panose="02040603050505030304" pitchFamily="18" charset="0"/>
              </a:rPr>
              <a:t>Healthcare-Associated Infections in Long-Term Care Coalition</a:t>
            </a:r>
            <a:endParaRPr lang="en-US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927A76-29AC-5440-A4E4-1359148FFD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7" y="5477855"/>
            <a:ext cx="2117979" cy="90770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C368B58-5409-3441-AFBA-CC46B18906A3}"/>
              </a:ext>
            </a:extLst>
          </p:cNvPr>
          <p:cNvSpPr/>
          <p:nvPr/>
        </p:nvSpPr>
        <p:spPr>
          <a:xfrm>
            <a:off x="2316438" y="5877580"/>
            <a:ext cx="60655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Calisto MT" panose="02040603050505030304" pitchFamily="18" charset="0"/>
              </a:rPr>
              <a:t>Funding for this project was provided by the Wisconsin Partnership Program at the UW School of Medicine and Public Health</a:t>
            </a:r>
            <a:endParaRPr lang="en-US" sz="1400" dirty="0"/>
          </a:p>
        </p:txBody>
      </p:sp>
      <p:pic>
        <p:nvPicPr>
          <p:cNvPr id="3" name="Picture 2" descr="E:\Brenda 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185389"/>
            <a:ext cx="1524001" cy="169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12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221FA-7D0F-ED4B-BDBC-F395BFAD1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563563"/>
            <a:ext cx="5943600" cy="1036637"/>
          </a:xfrm>
        </p:spPr>
        <p:txBody>
          <a:bodyPr/>
          <a:lstStyle/>
          <a:p>
            <a:r>
              <a:rPr lang="en-US" sz="4000" b="0" dirty="0">
                <a:latin typeface="Calisto MT" panose="02040603050505030304" pitchFamily="18" charset="0"/>
              </a:rPr>
              <a:t>The Problem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6D8A04B-C6B8-4B4E-84F4-384EBF0BA2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371600"/>
            <a:ext cx="4572000" cy="5079235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1923C4-B2BC-7543-AA51-4FA4B0641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62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552AF-B40C-144A-91D4-207248F37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latin typeface="Calisto MT" panose="02040603050505030304" pitchFamily="18" charset="0"/>
              </a:rPr>
              <a:t>Toolkit Objectives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2C10D7D-EB3E-E347-A4A9-8532611D26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133600"/>
            <a:ext cx="7315200" cy="36576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421FC1-4307-9540-B3FD-9A05199CD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5B184-A062-4D13-B25A-EF498B63B003}" type="slidenum">
              <a:rPr lang="en-US" smtClean="0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87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1143000" y="563563"/>
            <a:ext cx="7543800" cy="1189037"/>
          </a:xfrm>
        </p:spPr>
        <p:txBody>
          <a:bodyPr/>
          <a:lstStyle/>
          <a:p>
            <a:pPr eaLnBrk="1" hangingPunct="1"/>
            <a:r>
              <a:rPr lang="en-US" altLang="en-US" sz="4000" b="0" dirty="0" smtClean="0">
                <a:latin typeface="Calisto MT" panose="02040603050505030304" pitchFamily="18" charset="0"/>
              </a:rPr>
              <a:t>WI HAI in LTC Coalition </a:t>
            </a:r>
            <a:br>
              <a:rPr lang="en-US" altLang="en-US" sz="4000" b="0" dirty="0" smtClean="0">
                <a:latin typeface="Calisto MT" panose="02040603050505030304" pitchFamily="18" charset="0"/>
              </a:rPr>
            </a:br>
            <a:r>
              <a:rPr lang="en-US" altLang="en-US" sz="4000" b="0" dirty="0" smtClean="0">
                <a:latin typeface="Calisto MT" panose="02040603050505030304" pitchFamily="18" charset="0"/>
              </a:rPr>
              <a:t>UTI Toolkit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Aft>
                <a:spcPts val="1200"/>
              </a:spcAft>
            </a:pPr>
            <a:endParaRPr lang="en-US" altLang="en-US" sz="1800" dirty="0" smtClean="0"/>
          </a:p>
          <a:p>
            <a:pPr marL="0" indent="0">
              <a:spcAft>
                <a:spcPts val="1200"/>
              </a:spcAft>
              <a:buNone/>
            </a:pPr>
            <a:r>
              <a:rPr lang="en-US" altLang="en-US" sz="2400" dirty="0" smtClean="0"/>
              <a:t>The </a:t>
            </a:r>
            <a:r>
              <a:rPr lang="en-US" altLang="en-US" sz="2400" dirty="0"/>
              <a:t>UTI Toolkit is comprised of 5 modules. </a:t>
            </a:r>
            <a:r>
              <a:rPr lang="en-US" altLang="en-US" sz="2400" dirty="0" smtClean="0"/>
              <a:t>Content includes presentations, resources and references to help nursing home staff improve the management of suspected UTIs.</a:t>
            </a:r>
          </a:p>
          <a:p>
            <a:pPr lvl="1">
              <a:spcAft>
                <a:spcPts val="1200"/>
              </a:spcAft>
            </a:pPr>
            <a:r>
              <a:rPr lang="en-US" altLang="en-US" sz="2000" dirty="0" smtClean="0"/>
              <a:t>Overview &amp; Rationale</a:t>
            </a:r>
          </a:p>
          <a:p>
            <a:pPr lvl="1">
              <a:spcAft>
                <a:spcPts val="1200"/>
              </a:spcAft>
            </a:pPr>
            <a:r>
              <a:rPr lang="en-US" altLang="en-US" sz="2000" dirty="0" smtClean="0"/>
              <a:t>UTI Prevention</a:t>
            </a:r>
          </a:p>
          <a:p>
            <a:pPr lvl="1">
              <a:spcAft>
                <a:spcPts val="1200"/>
              </a:spcAft>
            </a:pPr>
            <a:r>
              <a:rPr lang="en-US" altLang="en-US" sz="2000" dirty="0" smtClean="0"/>
              <a:t>Urine Testing</a:t>
            </a:r>
          </a:p>
          <a:p>
            <a:pPr lvl="1">
              <a:spcAft>
                <a:spcPts val="1200"/>
              </a:spcAft>
            </a:pPr>
            <a:r>
              <a:rPr lang="en-US" altLang="en-US" sz="2000" dirty="0" smtClean="0"/>
              <a:t>UTI Treatment</a:t>
            </a:r>
          </a:p>
          <a:p>
            <a:pPr lvl="1">
              <a:spcAft>
                <a:spcPts val="1200"/>
              </a:spcAft>
            </a:pPr>
            <a:r>
              <a:rPr lang="en-US" altLang="en-US" sz="2000" dirty="0" smtClean="0"/>
              <a:t>Quality Improvement</a:t>
            </a:r>
            <a:endParaRPr lang="en-US" altLang="en-US" sz="2000" dirty="0"/>
          </a:p>
          <a:p>
            <a:pPr eaLnBrk="1" hangingPunct="1">
              <a:spcAft>
                <a:spcPts val="1200"/>
              </a:spcAft>
            </a:pPr>
            <a:endParaRPr lang="en-US" altLang="en-US" sz="1800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CAD53FC-19CD-4385-8641-A2DA16B1D044}" type="slidenum">
              <a:rPr lang="en-US" altLang="en-US" sz="1200" smtClean="0">
                <a:solidFill>
                  <a:srgbClr val="0D0D0D"/>
                </a:solidFill>
                <a:ea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 smtClean="0">
              <a:solidFill>
                <a:srgbClr val="0D0D0D"/>
              </a:solidFill>
              <a:ea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5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563563"/>
            <a:ext cx="7543800" cy="1189037"/>
          </a:xfrm>
        </p:spPr>
        <p:txBody>
          <a:bodyPr/>
          <a:lstStyle/>
          <a:p>
            <a:r>
              <a:rPr lang="en-US" sz="4000" b="0" dirty="0" smtClean="0">
                <a:latin typeface="Calisto MT" panose="02040603050505030304" pitchFamily="18" charset="0"/>
              </a:rPr>
              <a:t>Overview </a:t>
            </a:r>
            <a:r>
              <a:rPr lang="en-US" sz="4000" b="0" dirty="0">
                <a:latin typeface="Calisto MT" panose="02040603050505030304" pitchFamily="18" charset="0"/>
              </a:rPr>
              <a:t>a</a:t>
            </a:r>
            <a:r>
              <a:rPr lang="en-US" sz="4000" b="0" dirty="0" smtClean="0">
                <a:latin typeface="Calisto MT" panose="02040603050505030304" pitchFamily="18" charset="0"/>
              </a:rPr>
              <a:t>nd Rationale</a:t>
            </a:r>
            <a:endParaRPr lang="en-US" sz="4000" b="0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191000"/>
          </a:xfrm>
        </p:spPr>
        <p:txBody>
          <a:bodyPr/>
          <a:lstStyle/>
          <a:p>
            <a:r>
              <a:rPr lang="en-US" sz="2800" dirty="0"/>
              <a:t>This module is organized into three sections</a:t>
            </a:r>
            <a:r>
              <a:rPr lang="en-US" sz="2800" dirty="0" smtClean="0"/>
              <a:t>.</a:t>
            </a:r>
            <a:endParaRPr lang="en-US" sz="2800" dirty="0"/>
          </a:p>
          <a:p>
            <a:pPr lvl="1"/>
            <a:r>
              <a:rPr lang="en-US" dirty="0"/>
              <a:t>B</a:t>
            </a:r>
            <a:r>
              <a:rPr lang="en-US" dirty="0" smtClean="0"/>
              <a:t>ackground </a:t>
            </a:r>
            <a:r>
              <a:rPr lang="en-US" dirty="0"/>
              <a:t>and overview of the Wisconsin Urinary Tract Infection (UTI) Toolkit.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linical </a:t>
            </a:r>
            <a:r>
              <a:rPr lang="en-US" dirty="0"/>
              <a:t>rationale for antibiotic stewardship.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elated </a:t>
            </a:r>
            <a:r>
              <a:rPr lang="en-US" dirty="0"/>
              <a:t>regulatory information.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681E6-5B92-4DA8-980D-63D2DA731021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82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7543800" cy="990600"/>
          </a:xfrm>
        </p:spPr>
        <p:txBody>
          <a:bodyPr/>
          <a:lstStyle/>
          <a:p>
            <a:r>
              <a:rPr lang="en-US" b="0" dirty="0" smtClean="0">
                <a:latin typeface="Calisto MT" panose="02040603050505030304" pitchFamily="18" charset="0"/>
              </a:rPr>
              <a:t/>
            </a:r>
            <a:br>
              <a:rPr lang="en-US" b="0" dirty="0" smtClean="0">
                <a:latin typeface="Calisto MT" panose="02040603050505030304" pitchFamily="18" charset="0"/>
              </a:rPr>
            </a:br>
            <a:r>
              <a:rPr lang="en-US" sz="4000" b="0" dirty="0" smtClean="0">
                <a:latin typeface="Calisto MT" panose="02040603050505030304" pitchFamily="18" charset="0"/>
              </a:rPr>
              <a:t>How to Prevent CAUTI</a:t>
            </a:r>
            <a:endParaRPr lang="en-US" sz="4000" b="0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72000"/>
          </a:xfrm>
        </p:spPr>
        <p:txBody>
          <a:bodyPr/>
          <a:lstStyle/>
          <a:p>
            <a:r>
              <a:rPr lang="en-US" sz="2800" dirty="0"/>
              <a:t>This module is organized into three sections. 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ackground </a:t>
            </a:r>
            <a:r>
              <a:rPr lang="en-US" dirty="0"/>
              <a:t>and risk factors for indwelling urinary catheter use and CAUTI.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ppropriate </a:t>
            </a:r>
            <a:r>
              <a:rPr lang="en-US" dirty="0"/>
              <a:t>indications and alternatives for indwelling catheter use.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ndwelling </a:t>
            </a:r>
            <a:r>
              <a:rPr lang="en-US" dirty="0"/>
              <a:t>catheter insertion and </a:t>
            </a:r>
            <a:r>
              <a:rPr lang="en-US" dirty="0" smtClean="0"/>
              <a:t>maintenance.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681E6-5B92-4DA8-980D-63D2DA731021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46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533400"/>
            <a:ext cx="7543800" cy="1295400"/>
          </a:xfrm>
        </p:spPr>
        <p:txBody>
          <a:bodyPr/>
          <a:lstStyle/>
          <a:p>
            <a:r>
              <a:rPr lang="en-US" b="0" dirty="0" smtClean="0">
                <a:latin typeface="Calisto MT" panose="02040603050505030304" pitchFamily="18" charset="0"/>
              </a:rPr>
              <a:t/>
            </a:r>
            <a:br>
              <a:rPr lang="en-US" b="0" dirty="0" smtClean="0">
                <a:latin typeface="Calisto MT" panose="02040603050505030304" pitchFamily="18" charset="0"/>
              </a:rPr>
            </a:br>
            <a:r>
              <a:rPr lang="en-US" sz="4000" b="0" dirty="0" smtClean="0">
                <a:latin typeface="Calisto MT" panose="02040603050505030304" pitchFamily="18" charset="0"/>
              </a:rPr>
              <a:t>When to Test a Urine Specimen</a:t>
            </a:r>
            <a:endParaRPr lang="en-US" sz="4000" b="0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229600" cy="4572000"/>
          </a:xfrm>
        </p:spPr>
        <p:txBody>
          <a:bodyPr/>
          <a:lstStyle/>
          <a:p>
            <a:r>
              <a:rPr lang="en-US" sz="2400" dirty="0"/>
              <a:t>This module is organized into four </a:t>
            </a:r>
            <a:r>
              <a:rPr lang="en-US" sz="2400" dirty="0" smtClean="0"/>
              <a:t>sections</a:t>
            </a:r>
            <a:r>
              <a:rPr lang="en-US" sz="2400" dirty="0"/>
              <a:t>. </a:t>
            </a:r>
          </a:p>
          <a:p>
            <a:pPr lvl="1"/>
            <a:r>
              <a:rPr lang="en-US" sz="2400" dirty="0"/>
              <a:t>U</a:t>
            </a:r>
            <a:r>
              <a:rPr lang="en-US" sz="2400" dirty="0" smtClean="0"/>
              <a:t>rinary </a:t>
            </a:r>
            <a:r>
              <a:rPr lang="en-US" sz="2400" dirty="0"/>
              <a:t>tract infections, definitions and signs/symptoms. </a:t>
            </a:r>
          </a:p>
          <a:p>
            <a:pPr lvl="1"/>
            <a:r>
              <a:rPr lang="en-US" sz="2400" dirty="0"/>
              <a:t>I</a:t>
            </a:r>
            <a:r>
              <a:rPr lang="en-US" sz="2400" dirty="0" smtClean="0"/>
              <a:t>ntroduction </a:t>
            </a:r>
            <a:r>
              <a:rPr lang="en-US" sz="2400" dirty="0"/>
              <a:t>to the UTI Stoplight Tool and When to Test Urine-Nursing Tool. </a:t>
            </a:r>
          </a:p>
          <a:p>
            <a:pPr lvl="1"/>
            <a:r>
              <a:rPr lang="en-US" sz="2400" dirty="0"/>
              <a:t>P</a:t>
            </a:r>
            <a:r>
              <a:rPr lang="en-US" sz="2400" dirty="0" smtClean="0"/>
              <a:t>ractical </a:t>
            </a:r>
            <a:r>
              <a:rPr lang="en-US" sz="2400" dirty="0"/>
              <a:t>application of the When to Test Urine-Nursing Tool to </a:t>
            </a:r>
            <a:r>
              <a:rPr lang="en-US" sz="2400" dirty="0" smtClean="0"/>
              <a:t>case </a:t>
            </a:r>
            <a:r>
              <a:rPr lang="en-US" sz="2400" dirty="0"/>
              <a:t>studies. </a:t>
            </a:r>
          </a:p>
          <a:p>
            <a:pPr lvl="1"/>
            <a:r>
              <a:rPr lang="en-US" sz="2400" dirty="0"/>
              <a:t>S</a:t>
            </a:r>
            <a:r>
              <a:rPr lang="en-US" sz="2400" dirty="0" smtClean="0"/>
              <a:t>uggested </a:t>
            </a:r>
            <a:r>
              <a:rPr lang="en-US" sz="2400" dirty="0"/>
              <a:t>educational plan for </a:t>
            </a:r>
            <a:r>
              <a:rPr lang="en-US" sz="2400" dirty="0" smtClean="0"/>
              <a:t>implementing </a:t>
            </a:r>
            <a:r>
              <a:rPr lang="en-US" sz="2400" dirty="0"/>
              <a:t>the tools and resources. </a:t>
            </a:r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681E6-5B92-4DA8-980D-63D2DA731021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071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563563"/>
            <a:ext cx="7543800" cy="1189037"/>
          </a:xfrm>
        </p:spPr>
        <p:txBody>
          <a:bodyPr/>
          <a:lstStyle/>
          <a:p>
            <a:r>
              <a:rPr lang="en-US" b="0" dirty="0" smtClean="0">
                <a:latin typeface="Calisto MT" panose="02040603050505030304" pitchFamily="18" charset="0"/>
              </a:rPr>
              <a:t/>
            </a:r>
            <a:br>
              <a:rPr lang="en-US" b="0" dirty="0" smtClean="0">
                <a:latin typeface="Calisto MT" panose="02040603050505030304" pitchFamily="18" charset="0"/>
              </a:rPr>
            </a:br>
            <a:r>
              <a:rPr lang="en-US" sz="4000" b="0" dirty="0" smtClean="0">
                <a:latin typeface="Calisto MT" panose="02040603050505030304" pitchFamily="18" charset="0"/>
              </a:rPr>
              <a:t>When and How to Treat a UTI</a:t>
            </a:r>
            <a:endParaRPr lang="en-US" sz="4000" b="0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72000"/>
          </a:xfrm>
        </p:spPr>
        <p:txBody>
          <a:bodyPr/>
          <a:lstStyle/>
          <a:p>
            <a:r>
              <a:rPr lang="en-US" sz="2000" dirty="0" smtClean="0"/>
              <a:t>This module is organized into four sections.</a:t>
            </a:r>
          </a:p>
          <a:p>
            <a:pPr lvl="1"/>
            <a:r>
              <a:rPr lang="en-US" sz="2000" dirty="0"/>
              <a:t>C</a:t>
            </a:r>
            <a:r>
              <a:rPr lang="en-US" sz="2000" dirty="0" smtClean="0"/>
              <a:t>linical decision about when to treat a suspected urinary tract infection and the five moments of antibiotic decision-making. </a:t>
            </a:r>
          </a:p>
          <a:p>
            <a:pPr lvl="1"/>
            <a:r>
              <a:rPr lang="en-US" sz="2000" dirty="0"/>
              <a:t>B</a:t>
            </a:r>
            <a:r>
              <a:rPr lang="en-US" sz="2000" dirty="0" smtClean="0"/>
              <a:t>asic principles related to initiating treatment, along with guidance about empiric treatment of uncomplicated and complicated urinary tract infection.</a:t>
            </a:r>
          </a:p>
          <a:p>
            <a:pPr lvl="1"/>
            <a:r>
              <a:rPr lang="en-US" sz="2000" dirty="0"/>
              <a:t>O</a:t>
            </a:r>
            <a:r>
              <a:rPr lang="en-US" sz="2000" dirty="0" smtClean="0"/>
              <a:t>pportunities to modify existing antibiotic therapy, including antibiotic timeout.</a:t>
            </a:r>
          </a:p>
          <a:p>
            <a:pPr lvl="1"/>
            <a:r>
              <a:rPr lang="en-US" sz="2000" dirty="0"/>
              <a:t>C</a:t>
            </a:r>
            <a:r>
              <a:rPr lang="en-US" sz="2000" dirty="0" smtClean="0"/>
              <a:t>ollaborative role of the pharmacist in antibiotic stewardship and  establishing a Collaborative Practice Agreement.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1681E6-5B92-4DA8-980D-63D2DA731021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809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The Rationale for Antibiotic Stewardship in Nursing Homes&amp;quot;&quot;/&gt;&lt;property id=&quot;20307&quot; value=&quot;259&quot;/&gt;&lt;/object&gt;&lt;object type=&quot;3&quot; unique_id=&quot;10004&quot;&gt;&lt;property id=&quot;20148&quot; value=&quot;5&quot;/&gt;&lt;property id=&quot;20300&quot; value=&quot;Slide 2 - &amp;quot;Outline&amp;quot;&quot;/&gt;&lt;property id=&quot;20307&quot; value=&quot;287&quot;/&gt;&lt;/object&gt;&lt;object type=&quot;3&quot; unique_id=&quot;10005&quot;&gt;&lt;property id=&quot;20148&quot; value=&quot;5&quot;/&gt;&lt;property id=&quot;20300&quot; value=&quot;Slide 3 - &amp;quot;Outline&amp;quot;&quot;/&gt;&lt;property id=&quot;20307&quot; value=&quot;326&quot;/&gt;&lt;/object&gt;&lt;object type=&quot;3&quot; unique_id=&quot;10006&quot;&gt;&lt;property id=&quot;20148&quot; value=&quot;5&quot;/&gt;&lt;property id=&quot;20300&quot; value=&quot;Slide 4&quot;/&gt;&lt;property id=&quot;20307&quot; value=&quot;288&quot;/&gt;&lt;/object&gt;&lt;object type=&quot;3&quot; unique_id=&quot;10007&quot;&gt;&lt;property id=&quot;20148&quot; value=&quot;5&quot;/&gt;&lt;property id=&quot;20300&quot; value=&quot;Slide 5 - &amp;quot;25-80% of Antibiotic Use in Nursing Homes (NHs) is Inappropriate&amp;quot;&quot;/&gt;&lt;property id=&quot;20307&quot; value=&quot;324&quot;/&gt;&lt;/object&gt;&lt;object type=&quot;3&quot; unique_id=&quot;10008&quot;&gt;&lt;property id=&quot;20148&quot; value=&quot;5&quot;/&gt;&lt;property id=&quot;20300&quot; value=&quot;Slide 6 - &amp;quot;Broad-Spectrum Antibiotic Use in NHs is Common&amp;quot;&quot;/&gt;&lt;property id=&quot;20307&quot; value=&quot;325&quot;/&gt;&lt;/object&gt;&lt;object type=&quot;3&quot; unique_id=&quot;10009&quot;&gt;&lt;property id=&quot;20148&quot; value=&quot;5&quot;/&gt;&lt;property id=&quot;20300&quot; value=&quot;Slide 7 - &amp;quot;Prolonged Antibiotic Courses are Common in NHs&amp;quot;&quot;/&gt;&lt;property id=&quot;20307&quot; value=&quot;332&quot;/&gt;&lt;/object&gt;&lt;object type=&quot;3&quot; unique_id=&quot;10010&quot;&gt;&lt;property id=&quot;20148&quot; value=&quot;5&quot;/&gt;&lt;property id=&quot;20300&quot; value=&quot;Slide 8 - &amp;quot;Broad &amp;amp; Long Treatment of UTI&amp;quot;&quot;/&gt;&lt;property id=&quot;20307&quot; value=&quot;333&quot;/&gt;&lt;/object&gt;&lt;object type=&quot;3&quot; unique_id=&quot;10011&quot;&gt;&lt;property id=&quot;20148&quot; value=&quot;5&quot;/&gt;&lt;property id=&quot;20300&quot; value=&quot;Slide 9 - &amp;quot;Outline&amp;quot;&quot;/&gt;&lt;property id=&quot;20307&quot; value=&quot;327&quot;/&gt;&lt;/object&gt;&lt;object type=&quot;3&quot; unique_id=&quot;10012&quot;&gt;&lt;property id=&quot;20148&quot; value=&quot;5&quot;/&gt;&lt;property id=&quot;20300&quot; value=&quot;Slide 10 - &amp;quot;Antibiotics are a Leading Cause of Adverse Drug Events (ADEs) in Nursing Homes (NHs)&amp;quot;&quot;/&gt;&lt;property id=&quot;20307&quot; value=&quot;289&quot;/&gt;&lt;/object&gt;&lt;object type=&quot;3&quot; unique_id=&quot;10013&quot;&gt;&lt;property id=&quot;20148&quot; value=&quot;5&quot;/&gt;&lt;property id=&quot;20300&quot; value=&quot;Slide 11 - &amp;quot;Numbers of Clostridium difficile Infections (CDI) are Rising in NHs&amp;quot;&quot;/&gt;&lt;property id=&quot;20307&quot; value=&quot;295&quot;/&gt;&lt;/object&gt;&lt;object type=&quot;3&quot; unique_id=&quot;10014&quot;&gt;&lt;property id=&quot;20148&quot; value=&quot;5&quot;/&gt;&lt;property id=&quot;20300&quot; value=&quot;Slide 12 - &amp;quot;Antibiotic Use is Driving CDI in NHs&amp;quot;&quot;/&gt;&lt;property id=&quot;20307&quot; value=&quot;322&quot;/&gt;&lt;/object&gt;&lt;object type=&quot;3&quot; unique_id=&quot;10015&quot;&gt;&lt;property id=&quot;20148&quot; value=&quot;5&quot;/&gt;&lt;property id=&quot;20300&quot; value=&quot;Slide 13 - &amp;quot;Antibiotic Therapy Promotes Long-Term Colonization with Antibiotic-Resistant Bacteria&amp;quot;&quot;/&gt;&lt;property id=&quot;20307&quot; value=&quot;291&quot;/&gt;&lt;/object&gt;&lt;object type=&quot;3&quot; unique_id=&quot;10016&quot;&gt;&lt;property id=&quot;20148&quot; value=&quot;5&quot;/&gt;&lt;property id=&quot;20300&quot; value=&quot;Slide 14 - &amp;quot;Antibiotic Exposure Associated with Future Risk of Antibiotic-Resistant Infection&amp;quot;&quot;/&gt;&lt;property id=&quot;20307&quot; value=&quot;323&quot;/&gt;&lt;/object&gt;&lt;object type=&quot;3&quot; unique_id=&quot;10017&quot;&gt;&lt;property id=&quot;20148&quot; value=&quot;5&quot;/&gt;&lt;property id=&quot;20300&quot; value=&quot;Slide 15 - &amp;quot;Infections Caused by Antibiotic-Resistant Bacteria Increase Resident Risk of Death&amp;quot;&quot;/&gt;&lt;property id=&quot;20307&quot; value=&quot;294&quot;/&gt;&lt;/object&gt;&lt;object type=&quot;3&quot; unique_id=&quot;10018&quot;&gt;&lt;property id=&quot;20148&quot; value=&quot;5&quot;/&gt;&lt;property id=&quot;20300&quot; value=&quot;Slide 16 - &amp;quot;Outline&amp;quot;&quot;/&gt;&lt;property id=&quot;20307&quot; value=&quot;328&quot;/&gt;&lt;/object&gt;&lt;object type=&quot;3&quot; unique_id=&quot;10019&quot;&gt;&lt;property id=&quot;20148&quot; value=&quot;5&quot;/&gt;&lt;property id=&quot;20300&quot; value=&quot;Slide 17 - &amp;quot;Antibiotic-Resistant Bacteria Spread Easily in the NHs Environment&amp;quot;&quot;/&gt;&lt;property id=&quot;20307&quot; value=&quot;329&quot;/&gt;&lt;/object&gt;&lt;object type=&quot;3&quot; unique_id=&quot;10020&quot;&gt;&lt;property id=&quot;20148&quot; value=&quot;5&quot;/&gt;&lt;property id=&quot;20300&quot; value=&quot;Slide 18 - &amp;quot;Treating Antibiotic Resistant Infections is More Costly to Hospitals and NHs&amp;quot;&quot;/&gt;&lt;property id=&quot;20307&quot; value=&quot;296&quot;/&gt;&lt;/object&gt;&lt;object type=&quot;3&quot; unique_id=&quot;10021&quot;&gt;&lt;property id=&quot;20148&quot; value=&quot;5&quot;/&gt;&lt;property id=&quot;20300&quot; value=&quot;Slide 19 - &amp;quot;F-329 Citations &amp;quot;&quot;/&gt;&lt;property id=&quot;20307&quot; value=&quot;297&quot;/&gt;&lt;/object&gt;&lt;object type=&quot;3&quot; unique_id=&quot;10022&quot;&gt;&lt;property id=&quot;20148&quot; value=&quot;5&quot;/&gt;&lt;property id=&quot;20300&quot; value=&quot;Slide 20&quot;/&gt;&lt;property id=&quot;20307&quot; value=&quot;299&quot;/&gt;&lt;/object&gt;&lt;object type=&quot;3&quot; unique_id=&quot;10023&quot;&gt;&lt;property id=&quot;20148&quot; value=&quot;5&quot;/&gt;&lt;property id=&quot;20300&quot; value=&quot;Slide 21 - &amp;quot;Outline&amp;quot;&quot;/&gt;&lt;property id=&quot;20307&quot; value=&quot;330&quot;/&gt;&lt;/object&gt;&lt;object type=&quot;3&quot; unique_id=&quot;10024&quot;&gt;&lt;property id=&quot;20148&quot; value=&quot;5&quot;/&gt;&lt;property id=&quot;20300&quot; value=&quot;Slide 22 - &amp;quot;UTI&amp;quot;&quot;/&gt;&lt;property id=&quot;20307&quot; value=&quot;300&quot;/&gt;&lt;/object&gt;&lt;object type=&quot;3&quot; unique_id=&quot;10025&quot;&gt;&lt;property id=&quot;20148&quot; value=&quot;5&quot;/&gt;&lt;property id=&quot;20300&quot; value=&quot;Slide 23 - &amp;quot;UTI is a Clinical Diagnosis&amp;quot;&quot;/&gt;&lt;property id=&quot;20307&quot; value=&quot;301&quot;/&gt;&lt;/object&gt;&lt;object type=&quot;3&quot; unique_id=&quot;10026&quot;&gt;&lt;property id=&quot;20148&quot; value=&quot;5&quot;/&gt;&lt;property id=&quot;20300&quot; value=&quot;Slide 24 - &amp;quot;Revised McGeer:&amp;#x0D;&amp;#x0A;Without Indwelling Catheter &amp;quot;&quot;/&gt;&lt;property id=&quot;20307&quot; value=&quot;302&quot;/&gt;&lt;/object&gt;&lt;object type=&quot;3&quot; unique_id=&quot;10027&quot;&gt;&lt;property id=&quot;20148&quot; value=&quot;5&quot;/&gt;&lt;property id=&quot;20300&quot; value=&quot;Slide 25 - &amp;quot;Revised McGeer&amp;#x0D;&amp;#x0A;Resident With Indwelling Catheter &amp;quot;&quot;/&gt;&lt;property id=&quot;20307&quot; value=&quot;303&quot;/&gt;&lt;/object&gt;&lt;object type=&quot;3&quot; unique_id=&quot;10028&quot;&gt;&lt;property id=&quot;20148&quot; value=&quot;5&quot;/&gt;&lt;property id=&quot;20300&quot; value=&quot;Slide 26 - &amp;quot;Minimum Criteria for Initiating Antibiotics&amp;#x0D;&amp;#x0A;(Note: Culture Results Not Part of Decision-Making)&amp;quot;&quot;/&gt;&lt;property id=&quot;20307&quot; value=&quot;304&quot;/&gt;&lt;/object&gt;&lt;object type=&quot;3&quot; unique_id=&quot;10029&quot;&gt;&lt;property id=&quot;20148&quot; value=&quot;5&quot;/&gt;&lt;property id=&quot;20300&quot; value=&quot;Slide 27 - &amp;quot;UTI is not…&amp;quot;&quot;/&gt;&lt;property id=&quot;20307&quot; value=&quot;305&quot;/&gt;&lt;/object&gt;&lt;object type=&quot;3&quot; unique_id=&quot;10030&quot;&gt;&lt;property id=&quot;20148&quot; value=&quot;5&quot;/&gt;&lt;property id=&quot;20300&quot; value=&quot;Slide 28 - &amp;quot;Asymptomatic Bacteriuria&amp;quot;&quot;/&gt;&lt;property id=&quot;20307&quot; value=&quot;306&quot;/&gt;&lt;/object&gt;&lt;object type=&quot;3&quot; unique_id=&quot;10031&quot;&gt;&lt;property id=&quot;20148&quot; value=&quot;5&quot;/&gt;&lt;property id=&quot;20300&quot; value=&quot;Slide 29 - &amp;quot;Pyuria ≠ UTI&amp;quot;&quot;/&gt;&lt;property id=&quot;20307&quot; value=&quot;307&quot;/&gt;&lt;/object&gt;&lt;object type=&quot;3&quot; unique_id=&quot;10032&quot;&gt;&lt;property id=&quot;20148&quot; value=&quot;5&quot;/&gt;&lt;property id=&quot;20300&quot; value=&quot;Slide 30 - &amp;quot;Urine Odor Not Predictive of Bacteriuria/Pyuria Let Alone UTI&amp;quot;&quot;/&gt;&lt;property id=&quot;20307&quot; value=&quot;308&quot;/&gt;&lt;/object&gt;&lt;object type=&quot;3&quot; unique_id=&quot;10033&quot;&gt;&lt;property id=&quot;20148&quot; value=&quot;5&quot;/&gt;&lt;property id=&quot;20300&quot; value=&quot;Slide 31 - &amp;quot;Non-Localizing Change in Condition&amp;quot;&quot;/&gt;&lt;property id=&quot;20307&quot; value=&quot;309&quot;/&gt;&lt;/object&gt;&lt;object type=&quot;3&quot; unique_id=&quot;10034&quot;&gt;&lt;property id=&quot;20148&quot; value=&quot;5&quot;/&gt;&lt;property id=&quot;20300&quot; value=&quot;Slide 32 - &amp;quot;Non-Localizing Change-in-Condition&amp;#x0D;&amp;#x0A;not Predictive of Bacteriuria (let alone UTI)&amp;quot;&quot;/&gt;&lt;property id=&quot;20307&quot; value=&quot;310&quot;/&gt;&lt;/object&gt;&lt;object type=&quot;3&quot; unique_id=&quot;10035&quot;&gt;&lt;property id=&quot;20148&quot; value=&quot;5&quot;/&gt;&lt;property id=&quot;20300&quot; value=&quot;Slide 33 - &amp;quot;Bacteriuria in Residents with Cognitive Impairment: the Chicken or the Egg?&amp;quot;&quot;/&gt;&lt;property id=&quot;20307&quot; value=&quot;311&quot;/&gt;&lt;/object&gt;&lt;object type=&quot;3&quot; unique_id=&quot;10036&quot;&gt;&lt;property id=&quot;20148&quot; value=&quot;5&quot;/&gt;&lt;property id=&quot;20300&quot; value=&quot;Slide 34 - &amp;quot;Overtreatment of UTI&amp;quot;&quot;/&gt;&lt;property id=&quot;20307&quot; value=&quot;312&quot;/&gt;&lt;/object&gt;&lt;object type=&quot;3&quot; unique_id=&quot;10037&quot;&gt;&lt;property id=&quot;20148&quot; value=&quot;5&quot;/&gt;&lt;property id=&quot;20300&quot; value=&quot;Slide 35 - &amp;quot;Overtreatment of UTI&amp;quot;&quot;/&gt;&lt;property id=&quot;20307&quot; value=&quot;313&quot;/&gt;&lt;/object&gt;&lt;object type=&quot;3&quot; unique_id=&quot;10038&quot;&gt;&lt;property id=&quot;20148&quot; value=&quot;5&quot;/&gt;&lt;property id=&quot;20300&quot; value=&quot;Slide 36 - &amp;quot;Why?&amp;quot;&quot;/&gt;&lt;property id=&quot;20307&quot; value=&quot;315&quot;/&gt;&lt;/object&gt;&lt;object type=&quot;3&quot; unique_id=&quot;10039&quot;&gt;&lt;property id=&quot;20148&quot; value=&quot;5&quot;/&gt;&lt;property id=&quot;20300&quot; value=&quot;Slide 37 - &amp;quot;UTI is not … but …&amp;quot;&quot;/&gt;&lt;property id=&quot;20307&quot; value=&quot;316&quot;/&gt;&lt;/object&gt;&lt;object type=&quot;3&quot; unique_id=&quot;10040&quot;&gt;&lt;property id=&quot;20148&quot; value=&quot;5&quot;/&gt;&lt;property id=&quot;20300&quot; value=&quot;Slide 38 - &amp;quot;UTI &amp;amp; Risk Aversion&amp;quot;&quot;/&gt;&lt;property id=&quot;20307&quot; value=&quot;317&quot;/&gt;&lt;/object&gt;&lt;object type=&quot;3&quot; unique_id=&quot;10041&quot;&gt;&lt;property id=&quot;20148&quot; value=&quot;5&quot;/&gt;&lt;property id=&quot;20300&quot; value=&quot;Slide 39 - &amp;quot;Present-Biased Decision-Making&amp;quot;&quot;/&gt;&lt;property id=&quot;20307&quot; value=&quot;318&quot;/&gt;&lt;/object&gt;&lt;object type=&quot;3&quot; unique_id=&quot;10042&quot;&gt;&lt;property id=&quot;20148&quot; value=&quot;5&quot;/&gt;&lt;property id=&quot;20300&quot; value=&quot;Slide 40 - &amp;quot;Overtreatment of UTI&amp;quot;&quot;/&gt;&lt;property id=&quot;20307&quot; value=&quot;319&quot;/&gt;&lt;/object&gt;&lt;object type=&quot;3&quot; unique_id=&quot;10043&quot;&gt;&lt;property id=&quot;20148&quot; value=&quot;5&quot;/&gt;&lt;property id=&quot;20300&quot; value=&quot;Slide 41 - &amp;quot;Dipstick  UA  Urine culture  Antibiotic Prescription&amp;quot;&quot;/&gt;&lt;property id=&quot;20307&quot; value=&quot;320&quot;/&gt;&lt;/object&gt;&lt;object type=&quot;3&quot; unique_id=&quot;10044&quot;&gt;&lt;property id=&quot;20148&quot; value=&quot;5&quot;/&gt;&lt;property id=&quot;20300&quot; value=&quot;Slide 42 - &amp;quot;Culturing Drives Prescribing&amp;quot;&quot;/&gt;&lt;property id=&quot;20307&quot; value=&quot;321&quot;/&gt;&lt;/object&gt;&lt;object type=&quot;3&quot; unique_id=&quot;10045&quot;&gt;&lt;property id=&quot;20148&quot; value=&quot;5&quot;/&gt;&lt;property id=&quot;20300&quot; value=&quot;Slide 43 - &amp;quot;Conclusions&amp;quot;&quot;/&gt;&lt;property id=&quot;20307&quot; value=&quot;331&quot;/&gt;&lt;/object&gt;&lt;/object&gt;&lt;object type=&quot;8&quot; unique_id=&quot;10090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dhs3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319</Words>
  <Application>Microsoft Office PowerPoint</Application>
  <PresentationFormat>On-screen Show (4:3)</PresentationFormat>
  <Paragraphs>56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Calisto MT</vt:lpstr>
      <vt:lpstr>Courier New</vt:lpstr>
      <vt:lpstr>Trebuchet MS</vt:lpstr>
      <vt:lpstr>Tunga</vt:lpstr>
      <vt:lpstr>Verdana</vt:lpstr>
      <vt:lpstr>Wingdings</vt:lpstr>
      <vt:lpstr>dhs3</vt:lpstr>
      <vt:lpstr>Overview: Wisconsin Healthcare-Associated Infections in  Long-Term Care Coalition  UTI Toolkit</vt:lpstr>
      <vt:lpstr>UTI Toolkit – Module 1 Narration by: Brenda J. Ryther, RN, MSN Nurse Researcher University of Wisconsin-Madison        Content developed in partnership with the Wisconsin Healthcare-Associated Infections in Long-Term Care Coalition</vt:lpstr>
      <vt:lpstr>The Problem</vt:lpstr>
      <vt:lpstr>Toolkit Objectives</vt:lpstr>
      <vt:lpstr>WI HAI in LTC Coalition  UTI Toolkit</vt:lpstr>
      <vt:lpstr>Overview and Rationale</vt:lpstr>
      <vt:lpstr> How to Prevent CAUTI</vt:lpstr>
      <vt:lpstr> When to Test a Urine Specimen</vt:lpstr>
      <vt:lpstr> When and How to Treat a UTI</vt:lpstr>
      <vt:lpstr>  Quality Improvement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2019-02-04T18:33:41Z</dcterms:created>
  <dcterms:modified xsi:type="dcterms:W3CDTF">2019-05-06T16:48:47Z</dcterms:modified>
</cp:coreProperties>
</file>