
<file path=[Content_Types].xml><?xml version="1.0" encoding="utf-8"?>
<Types xmlns="http://schemas.openxmlformats.org/package/2006/content-types">
  <Default Extension="png" ContentType="image/png"/>
  <Default Extension="xlsm" ContentType="application/vnd.ms-excel.sheet.macroEnabled.12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9" r:id="rId2"/>
    <p:sldId id="366" r:id="rId3"/>
    <p:sldId id="287" r:id="rId4"/>
    <p:sldId id="365" r:id="rId5"/>
    <p:sldId id="348" r:id="rId6"/>
    <p:sldId id="356" r:id="rId7"/>
    <p:sldId id="332" r:id="rId8"/>
    <p:sldId id="362" r:id="rId9"/>
    <p:sldId id="289" r:id="rId10"/>
    <p:sldId id="322" r:id="rId11"/>
    <p:sldId id="357" r:id="rId12"/>
    <p:sldId id="294" r:id="rId13"/>
    <p:sldId id="363" r:id="rId14"/>
    <p:sldId id="265" r:id="rId15"/>
    <p:sldId id="329" r:id="rId16"/>
    <p:sldId id="296" r:id="rId17"/>
    <p:sldId id="364" r:id="rId18"/>
    <p:sldId id="300" r:id="rId19"/>
    <p:sldId id="306" r:id="rId20"/>
    <p:sldId id="309" r:id="rId21"/>
    <p:sldId id="359" r:id="rId22"/>
    <p:sldId id="320" r:id="rId23"/>
    <p:sldId id="331" r:id="rId24"/>
  </p:sldIdLst>
  <p:sldSz cx="9144000" cy="6858000" type="screen4x3"/>
  <p:notesSz cx="7010400" cy="92964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3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803" autoAdjust="0"/>
    <p:restoredTop sz="85088" autoAdjust="0"/>
  </p:normalViewPr>
  <p:slideViewPr>
    <p:cSldViewPr>
      <p:cViewPr>
        <p:scale>
          <a:sx n="100" d="100"/>
          <a:sy n="100" d="100"/>
        </p:scale>
        <p:origin x="630" y="-15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2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5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pPr>
            <a:r>
              <a:rPr lang="en-US" b="0">
                <a:latin typeface="Calisto MT" panose="02040603050505030304" pitchFamily="18" charset="0"/>
              </a:rPr>
              <a:t>Distribution of Antibiotic Use in 5 Wisconsin Nursing Homes: Percentage by Days of Antibiotic Therapy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4829651501895597"/>
          <c:y val="0.33569881889763781"/>
          <c:w val="0.5219256707494897"/>
          <c:h val="0.626310804899387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CE0-B447-954A-CAB2838F2A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CE0-B447-954A-CAB2838F2A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CE0-B447-954A-CAB2838F2AA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CE0-B447-954A-CAB2838F2AAA}"/>
              </c:ext>
            </c:extLst>
          </c:dPt>
          <c:dLbls>
            <c:dLbl>
              <c:idx val="0"/>
              <c:layout>
                <c:manualLayout>
                  <c:x val="-0.22942867818606008"/>
                  <c:y val="-2.762467191601049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CE0-B447-954A-CAB2838F2AAA}"/>
                </c:ext>
              </c:extLst>
            </c:dLbl>
            <c:dLbl>
              <c:idx val="1"/>
              <c:layout>
                <c:manualLayout>
                  <c:x val="0.22712944736074658"/>
                  <c:y val="-2.7719816272965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CE0-B447-954A-CAB2838F2AAA}"/>
                </c:ext>
              </c:extLst>
            </c:dLbl>
            <c:dLbl>
              <c:idx val="2"/>
              <c:layout>
                <c:manualLayout>
                  <c:x val="-0.26957658938466023"/>
                  <c:y val="0.1092451881014873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CE0-B447-954A-CAB2838F2AAA}"/>
                </c:ext>
              </c:extLst>
            </c:dLbl>
            <c:dLbl>
              <c:idx val="3"/>
              <c:layout>
                <c:manualLayout>
                  <c:x val="0.37151447214931466"/>
                  <c:y val="4.165179352580927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CE0-B447-954A-CAB2838F2A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Calisto MT" panose="02040603050505030304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Broad-Spectrum Antibiotics</c:v>
                </c:pt>
                <c:pt idx="1">
                  <c:v>Narrow Spectrum Antibiotics</c:v>
                </c:pt>
                <c:pt idx="2">
                  <c:v>Anti-Clostridium Difficile</c:v>
                </c:pt>
                <c:pt idx="3">
                  <c:v>Anti-MRSA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2961</c:v>
                </c:pt>
                <c:pt idx="1">
                  <c:v>2549</c:v>
                </c:pt>
                <c:pt idx="2">
                  <c:v>223</c:v>
                </c:pt>
                <c:pt idx="3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CE0-B447-954A-CAB2838F2A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0" i="0">
          <a:solidFill>
            <a:schemeClr val="tx1"/>
          </a:solidFill>
          <a:latin typeface="+mn-lt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 dirty="0"/>
              <a:t>Preventable ADEs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9905932748972399"/>
          <c:y val="0.13301301844491401"/>
          <c:w val="0.766349477541722"/>
          <c:h val="0.687746894970198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Alfred, 2000</c:v>
                </c:pt>
                <c:pt idx="1">
                  <c:v>Gurwtiz, 2000</c:v>
                </c:pt>
                <c:pt idx="2">
                  <c:v>Gurwitz, 2005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8.3000000000000007</c:v>
                </c:pt>
                <c:pt idx="1">
                  <c:v>5</c:v>
                </c:pt>
                <c:pt idx="2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AA-7444-92FB-F2B766F18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068992"/>
        <c:axId val="80070528"/>
      </c:barChart>
      <c:catAx>
        <c:axId val="80068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crossAx val="80070528"/>
        <c:crosses val="autoZero"/>
        <c:auto val="1"/>
        <c:lblAlgn val="ctr"/>
        <c:lblOffset val="100"/>
        <c:noMultiLvlLbl val="0"/>
      </c:catAx>
      <c:valAx>
        <c:axId val="80070528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Percentage (%)</a:t>
                </a:r>
              </a:p>
            </c:rich>
          </c:tx>
          <c:layout>
            <c:manualLayout>
              <c:xMode val="edge"/>
              <c:yMode val="edge"/>
              <c:x val="2.51572327044025E-2"/>
              <c:y val="0.297428193734680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80068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Calisto MT" panose="02040603050505030304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600" b="1">
                <a:latin typeface="Calisto MT" panose="02040603050505030304" pitchFamily="18" charset="0"/>
              </a:defRPr>
            </a:pPr>
            <a:r>
              <a:rPr lang="en-US" sz="2000" b="1" dirty="0">
                <a:latin typeface="Calisto MT" panose="02040603050505030304" pitchFamily="18" charset="0"/>
              </a:rPr>
              <a:t>                     Effects of Antibiotic Treatment in</a:t>
            </a:r>
            <a:r>
              <a:rPr lang="en-US" sz="2000" b="1" baseline="0" dirty="0">
                <a:latin typeface="Calisto MT" panose="02040603050505030304" pitchFamily="18" charset="0"/>
              </a:rPr>
              <a:t> Patients with </a:t>
            </a:r>
            <a:r>
              <a:rPr lang="en-US" sz="2000" b="1" dirty="0">
                <a:latin typeface="Calisto MT" panose="02040603050505030304" pitchFamily="18" charset="0"/>
              </a:rPr>
              <a:t>Possible Infection</a:t>
            </a:r>
          </a:p>
        </c:rich>
      </c:tx>
      <c:layout>
        <c:manualLayout>
          <c:xMode val="edge"/>
          <c:yMode val="edge"/>
          <c:x val="0.15398230870179688"/>
          <c:y val="1.742286552177252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815530134204923"/>
          <c:y val="0.27690786665242961"/>
          <c:w val="0.73184469865795077"/>
          <c:h val="0.54594046090110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UTI</c:v>
                </c:pt>
              </c:strCache>
            </c:strRef>
          </c:tx>
          <c:spPr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0-1</c:v>
                </c:pt>
                <c:pt idx="1">
                  <c:v>0-3</c:v>
                </c:pt>
                <c:pt idx="2">
                  <c:v>0-6</c:v>
                </c:pt>
                <c:pt idx="3">
                  <c:v>0-12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4.4400000000000004</c:v>
                </c:pt>
                <c:pt idx="1">
                  <c:v>2.48</c:v>
                </c:pt>
                <c:pt idx="2">
                  <c:v>2.1800000000000002</c:v>
                </c:pt>
                <c:pt idx="3">
                  <c:v>1.33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557-5142-BBC9-1B47EC6A11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RTI</c:v>
                </c:pt>
              </c:strCache>
            </c:strRef>
          </c:tx>
          <c:spPr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0-1</c:v>
                </c:pt>
                <c:pt idx="1">
                  <c:v>0-3</c:v>
                </c:pt>
                <c:pt idx="2">
                  <c:v>0-6</c:v>
                </c:pt>
                <c:pt idx="3">
                  <c:v>0-12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2.1</c:v>
                </c:pt>
                <c:pt idx="1">
                  <c:v>2.37</c:v>
                </c:pt>
                <c:pt idx="2">
                  <c:v>1.48</c:v>
                </c:pt>
                <c:pt idx="3">
                  <c:v>2.37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557-5142-BBC9-1B47EC6A1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940096"/>
        <c:axId val="83942016"/>
      </c:barChart>
      <c:catAx>
        <c:axId val="839400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latin typeface="Calisto MT" panose="02040603050505030304" pitchFamily="18" charset="0"/>
                  </a:defRPr>
                </a:pPr>
                <a:r>
                  <a:rPr lang="en-US" sz="1600" dirty="0">
                    <a:latin typeface="Calisto MT" panose="02040603050505030304" pitchFamily="18" charset="0"/>
                  </a:rPr>
                  <a:t>Months After Presentation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3942016"/>
        <c:crosses val="autoZero"/>
        <c:auto val="1"/>
        <c:lblAlgn val="ctr"/>
        <c:lblOffset val="100"/>
        <c:noMultiLvlLbl val="0"/>
      </c:catAx>
      <c:valAx>
        <c:axId val="839420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 b="1">
                    <a:latin typeface="Calisto MT" panose="02040603050505030304" pitchFamily="18" charset="0"/>
                  </a:defRPr>
                </a:pPr>
                <a:r>
                  <a:rPr lang="en-US" sz="2000" b="1" dirty="0">
                    <a:latin typeface="Calisto MT" panose="02040603050505030304" pitchFamily="18" charset="0"/>
                  </a:rPr>
                  <a:t>Odds of Colonization</a:t>
                </a:r>
                <a:r>
                  <a:rPr lang="en-US" sz="2000" b="1" baseline="0" dirty="0">
                    <a:latin typeface="Calisto MT" panose="02040603050505030304" pitchFamily="18" charset="0"/>
                  </a:rPr>
                  <a:t> with Antibiotic-Resistant Bacteria </a:t>
                </a:r>
              </a:p>
              <a:p>
                <a:pPr>
                  <a:defRPr sz="1600" b="1">
                    <a:latin typeface="Calisto MT" panose="02040603050505030304" pitchFamily="18" charset="0"/>
                  </a:defRPr>
                </a:pPr>
                <a:r>
                  <a:rPr lang="en-US" sz="2000" b="1" baseline="0" dirty="0">
                    <a:latin typeface="Calisto MT" panose="02040603050505030304" pitchFamily="18" charset="0"/>
                  </a:rPr>
                  <a:t>(Treated for vs. Untreated) </a:t>
                </a:r>
                <a:endParaRPr lang="en-US" sz="2000" b="1" dirty="0">
                  <a:latin typeface="Calisto MT" panose="02040603050505030304" pitchFamily="18" charset="0"/>
                </a:endParaRPr>
              </a:p>
            </c:rich>
          </c:tx>
          <c:layout>
            <c:manualLayout>
              <c:xMode val="edge"/>
              <c:yMode val="edge"/>
              <c:x val="4.08805031446541E-2"/>
              <c:y val="0.1512478498652010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39400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54569982838683639"/>
          <c:y val="0.17660978017236748"/>
          <c:w val="0.16821560165556229"/>
          <c:h val="8.0567262892977651E-2"/>
        </c:manualLayout>
      </c:layout>
      <c:overlay val="0"/>
      <c:txPr>
        <a:bodyPr/>
        <a:lstStyle/>
        <a:p>
          <a:pPr>
            <a:defRPr>
              <a:latin typeface="Calisto MT" panose="0204060305050503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Frequency of adverse events among residents </a:t>
            </a:r>
            <a:r>
              <a:rPr lang="en-US" sz="1800" b="1" u="sng" dirty="0">
                <a:solidFill>
                  <a:schemeClr val="tx1"/>
                </a:solidFill>
              </a:rPr>
              <a:t>not</a:t>
            </a:r>
            <a:r>
              <a:rPr lang="en-US" sz="1800" b="1" dirty="0">
                <a:solidFill>
                  <a:schemeClr val="tx1"/>
                </a:solidFill>
              </a:rPr>
              <a:t> exposed</a:t>
            </a:r>
            <a:r>
              <a:rPr lang="en-US" sz="1800" b="1" baseline="0" dirty="0">
                <a:solidFill>
                  <a:schemeClr val="tx1"/>
                </a:solidFill>
              </a:rPr>
              <a:t> to an antibiotic </a:t>
            </a:r>
            <a:endParaRPr lang="en-US" sz="18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Antibiotic-Associated Complications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Low Use</c:v>
                </c:pt>
                <c:pt idx="1">
                  <c:v>Medium Use</c:v>
                </c:pt>
                <c:pt idx="2">
                  <c:v>High Use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8.7000000000000011</c:v>
                </c:pt>
                <c:pt idx="1">
                  <c:v>9.6</c:v>
                </c:pt>
                <c:pt idx="2">
                  <c:v>9.9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7D-9841-BB14-617FA3E04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-27"/>
        <c:axId val="92233088"/>
        <c:axId val="92251264"/>
      </c:barChart>
      <c:catAx>
        <c:axId val="9223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251264"/>
        <c:crosses val="autoZero"/>
        <c:auto val="1"/>
        <c:lblAlgn val="ctr"/>
        <c:lblOffset val="100"/>
        <c:noMultiLvlLbl val="0"/>
      </c:catAx>
      <c:valAx>
        <c:axId val="92251264"/>
        <c:scaling>
          <c:orientation val="minMax"/>
          <c:max val="10"/>
          <c:min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>
                    <a:solidFill>
                      <a:schemeClr val="tx1"/>
                    </a:solidFill>
                  </a:rPr>
                  <a:t> Experienced</a:t>
                </a:r>
                <a:r>
                  <a:rPr lang="en-US" sz="1600" b="1" baseline="0" dirty="0">
                    <a:solidFill>
                      <a:schemeClr val="tx1"/>
                    </a:solidFill>
                  </a:rPr>
                  <a:t> Adverse Event (%)</a:t>
                </a:r>
                <a:endParaRPr lang="en-US" sz="1600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2.6480735009656E-2"/>
              <c:y val="0.2615922843381620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233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12765957447"/>
          <c:y val="0.20207765728531099"/>
          <c:w val="0.881648936170213"/>
          <c:h val="0.671548574303412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Pharmaceutical</c:v>
                </c:pt>
              </c:strCache>
            </c:strRef>
          </c:tx>
          <c:spPr>
            <a:solidFill>
              <a:schemeClr val="accent4"/>
            </a:solidFill>
            <a:ln w="3176">
              <a:noFill/>
              <a:prstDash val="solid"/>
            </a:ln>
          </c:spPr>
          <c:invertIfNegative val="0"/>
          <c:dLbls>
            <c:spPr>
              <a:noFill/>
              <a:ln w="22842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Arial Black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2"/>
                <c:pt idx="0">
                  <c:v>MSSA</c:v>
                </c:pt>
                <c:pt idx="1">
                  <c:v>MRSA</c:v>
                </c:pt>
              </c:strCache>
            </c:strRef>
          </c:cat>
          <c:val>
            <c:numRef>
              <c:f>Sheet1!$B$2:$E$2</c:f>
              <c:numCache>
                <c:formatCode>"$"#,##0_);[Red]\("$"#,##0\)</c:formatCode>
                <c:ptCount val="2"/>
                <c:pt idx="0">
                  <c:v>269</c:v>
                </c:pt>
                <c:pt idx="1">
                  <c:v>332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E2-1E4F-9550-B16F8E26D47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Infection Management</c:v>
                </c:pt>
              </c:strCache>
            </c:strRef>
          </c:tx>
          <c:spPr>
            <a:solidFill>
              <a:schemeClr val="accent5"/>
            </a:solidFill>
            <a:ln w="3176">
              <a:solidFill>
                <a:srgbClr val="FFFFFF"/>
              </a:solidFill>
              <a:prstDash val="solid"/>
            </a:ln>
          </c:spPr>
          <c:invertIfNegative val="0"/>
          <c:dLbls>
            <c:spPr>
              <a:noFill/>
              <a:ln w="22842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Arial Black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2"/>
                <c:pt idx="0">
                  <c:v>MSSA</c:v>
                </c:pt>
                <c:pt idx="1">
                  <c:v>MRSA</c:v>
                </c:pt>
              </c:strCache>
            </c:strRef>
          </c:cat>
          <c:val>
            <c:numRef>
              <c:f>Sheet1!$B$3:$E$3</c:f>
              <c:numCache>
                <c:formatCode>"$"#,##0_);[Red]\("$"#,##0\)</c:formatCode>
                <c:ptCount val="2"/>
                <c:pt idx="0">
                  <c:v>93</c:v>
                </c:pt>
                <c:pt idx="1">
                  <c:v>562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3E2-1E4F-9550-B16F8E26D47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Physician Care</c:v>
                </c:pt>
              </c:strCache>
            </c:strRef>
          </c:tx>
          <c:spPr>
            <a:solidFill>
              <a:schemeClr val="accent3"/>
            </a:solidFill>
            <a:ln w="3176">
              <a:solidFill>
                <a:srgbClr val="FFFFFF"/>
              </a:solidFill>
              <a:prstDash val="solid"/>
            </a:ln>
          </c:spPr>
          <c:invertIfNegative val="0"/>
          <c:dLbls>
            <c:spPr>
              <a:noFill/>
              <a:ln w="22842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Arial Black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2"/>
                <c:pt idx="0">
                  <c:v>MSSA</c:v>
                </c:pt>
                <c:pt idx="1">
                  <c:v>MRSA</c:v>
                </c:pt>
              </c:strCache>
            </c:strRef>
          </c:cat>
          <c:val>
            <c:numRef>
              <c:f>Sheet1!$B$4:$E$4</c:f>
              <c:numCache>
                <c:formatCode>"$"#,##0_);[Red]\("$"#,##0\)</c:formatCode>
                <c:ptCount val="2"/>
                <c:pt idx="0">
                  <c:v>184</c:v>
                </c:pt>
                <c:pt idx="1">
                  <c:v>248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3E2-1E4F-9550-B16F8E26D47E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Nursing Care</c:v>
                </c:pt>
              </c:strCache>
            </c:strRef>
          </c:tx>
          <c:spPr>
            <a:solidFill>
              <a:schemeClr val="accent1"/>
            </a:solidFill>
            <a:ln w="11421">
              <a:solidFill>
                <a:srgbClr val="FFFFFF"/>
              </a:solidFill>
              <a:prstDash val="solid"/>
            </a:ln>
          </c:spPr>
          <c:invertIfNegative val="0"/>
          <c:dLbls>
            <c:spPr>
              <a:noFill/>
              <a:ln w="22842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Arial Black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2"/>
                <c:pt idx="0">
                  <c:v>MSSA</c:v>
                </c:pt>
                <c:pt idx="1">
                  <c:v>MRSA</c:v>
                </c:pt>
              </c:strCache>
            </c:strRef>
          </c:cat>
          <c:val>
            <c:numRef>
              <c:f>Sheet1!$B$5:$E$5</c:f>
              <c:numCache>
                <c:formatCode>"$"#,##0_);[Red]\("$"#,##0\)</c:formatCode>
                <c:ptCount val="2"/>
                <c:pt idx="0">
                  <c:v>610</c:v>
                </c:pt>
                <c:pt idx="1">
                  <c:v>1347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3E2-1E4F-9550-B16F8E26D47E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Total Infection</c:v>
                </c:pt>
              </c:strCache>
            </c:strRef>
          </c:tx>
          <c:spPr>
            <a:solidFill>
              <a:schemeClr val="accent6"/>
            </a:solidFill>
            <a:ln w="11421">
              <a:solidFill>
                <a:srgbClr val="FFFFFF"/>
              </a:solidFill>
              <a:prstDash val="solid"/>
            </a:ln>
          </c:spPr>
          <c:invertIfNegative val="0"/>
          <c:dLbls>
            <c:spPr>
              <a:noFill/>
              <a:ln w="22842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Arial Black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2"/>
                <c:pt idx="0">
                  <c:v>MSSA</c:v>
                </c:pt>
                <c:pt idx="1">
                  <c:v>MRSA</c:v>
                </c:pt>
              </c:strCache>
            </c:strRef>
          </c:cat>
          <c:val>
            <c:numRef>
              <c:f>Sheet1!$B$6:$E$6</c:f>
              <c:numCache>
                <c:formatCode>"$"#,##0_);[Red]\("$"#,##0\)</c:formatCode>
                <c:ptCount val="2"/>
                <c:pt idx="0">
                  <c:v>1332</c:v>
                </c:pt>
                <c:pt idx="1">
                  <c:v>2607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3E2-1E4F-9550-B16F8E26D4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4924800"/>
        <c:axId val="94926336"/>
      </c:barChart>
      <c:catAx>
        <c:axId val="94924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9050" cmpd="sng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1" b="1" i="0" u="none" strike="noStrike" baseline="0">
                <a:solidFill>
                  <a:srgbClr val="000000"/>
                </a:solidFill>
                <a:latin typeface="Calibri"/>
                <a:ea typeface="Arial Black"/>
                <a:cs typeface="Calibri"/>
              </a:defRPr>
            </a:pPr>
            <a:endParaRPr lang="en-US"/>
          </a:p>
        </c:txPr>
        <c:crossAx val="94926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926336"/>
        <c:scaling>
          <c:orientation val="minMax"/>
        </c:scaling>
        <c:delete val="0"/>
        <c:axPos val="l"/>
        <c:majorGridlines>
          <c:spPr>
            <a:ln w="11421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numFmt formatCode="&quot;$&quot;#,##0_);[Red]\(&quot;$&quot;#,##0\)" sourceLinked="1"/>
        <c:majorTickMark val="out"/>
        <c:minorTickMark val="none"/>
        <c:tickLblPos val="nextTo"/>
        <c:spPr>
          <a:ln w="19050" cmpd="sng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1" b="1" i="0" u="none" strike="noStrike" baseline="0">
                <a:solidFill>
                  <a:srgbClr val="000000"/>
                </a:solidFill>
                <a:latin typeface="Calibri"/>
                <a:ea typeface="Arial Black"/>
                <a:cs typeface="Calibri"/>
              </a:defRPr>
            </a:pPr>
            <a:endParaRPr lang="en-US"/>
          </a:p>
        </c:txPr>
        <c:crossAx val="94924800"/>
        <c:crosses val="autoZero"/>
        <c:crossBetween val="between"/>
      </c:valAx>
      <c:spPr>
        <a:noFill/>
        <a:ln w="25410">
          <a:noFill/>
        </a:ln>
      </c:spPr>
    </c:plotArea>
    <c:legend>
      <c:legendPos val="t"/>
      <c:layout>
        <c:manualLayout>
          <c:xMode val="edge"/>
          <c:yMode val="edge"/>
          <c:x val="9.7199527039318098E-2"/>
          <c:y val="8.2417630757049207E-3"/>
          <c:w val="0.8908324887606871"/>
          <c:h val="0.161397916863218"/>
        </c:manualLayout>
      </c:layout>
      <c:overlay val="0"/>
      <c:spPr>
        <a:noFill/>
        <a:ln w="22842">
          <a:noFill/>
        </a:ln>
      </c:spPr>
      <c:txPr>
        <a:bodyPr/>
        <a:lstStyle/>
        <a:p>
          <a:pPr>
            <a:defRPr sz="1600" b="1" i="0" u="none" strike="noStrike" baseline="0">
              <a:solidFill>
                <a:srgbClr val="000000"/>
              </a:solidFill>
              <a:latin typeface="Calisto MT" panose="02040603050505030304" pitchFamily="18" charset="0"/>
              <a:ea typeface="Arial Black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5" b="1" i="0" u="none" strike="noStrike" baseline="0">
          <a:solidFill>
            <a:srgbClr val="000000"/>
          </a:solidFill>
          <a:latin typeface="Arial Black"/>
          <a:ea typeface="Arial Black"/>
          <a:cs typeface="Arial Black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455DA02F-6CF0-4E53-9B7C-FDBF643A2EDB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039466A9-3427-4287-9123-89742230D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7171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F9C93F31-CF6C-4E42-98FA-520BDA0B2056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EA80AE2-B964-4FB0-9480-1669ADBAA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1723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32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27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04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20FC7-5B2C-E94C-81AE-A8BF610C9922}" type="slidenum">
              <a:rPr lang="en-US" smtClean="0"/>
              <a:t>20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70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35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D35BF-F240-3047-A4B4-4E643E3DBDAD}" type="slidenum">
              <a:rPr lang="en-US" smtClean="0"/>
              <a:t>6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08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697" indent="-174697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D35BF-F240-3047-A4B4-4E643E3DBDAD}" type="slidenum">
              <a:rPr lang="en-US" smtClean="0"/>
              <a:t>7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24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0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55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63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72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80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338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9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485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62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892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2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358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33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1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84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6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400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07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84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526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758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393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67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81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922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2331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6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2178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1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3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7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0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5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40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2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3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7160" y="6474023"/>
            <a:ext cx="7543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cs typeface="Arial" charset="0"/>
              </a:rPr>
              <a:t>                                                                          			</a:t>
            </a:r>
            <a:endParaRPr lang="en-US" sz="1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5"/>
            <a:ext cx="533400" cy="307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861BFF-92AD-4B19-9909-DA3357BA777B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5" y="73025"/>
            <a:ext cx="55721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cs typeface="Arial" charset="0"/>
              </a:rPr>
              <a:t>Wisconsin Healthcare-Associated Infections in LTC Coalition</a:t>
            </a:r>
            <a:endParaRPr lang="en-US" sz="1200" dirty="0">
              <a:solidFill>
                <a:prstClr val="white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0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+mj-ea"/>
          <a:cs typeface="Tung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7543800" cy="3352800"/>
          </a:xfrm>
        </p:spPr>
        <p:txBody>
          <a:bodyPr/>
          <a:lstStyle/>
          <a:p>
            <a:pPr eaLnBrk="1" hangingPunct="1"/>
            <a:r>
              <a:rPr lang="en-US" b="0" dirty="0">
                <a:latin typeface="Calisto MT" panose="02040603050505030304" pitchFamily="18" charset="0"/>
              </a:rPr>
              <a:t>UTI Toolkit – Module 1</a:t>
            </a:r>
            <a:br>
              <a:rPr lang="en-US" b="0" dirty="0">
                <a:latin typeface="Calisto MT" panose="02040603050505030304" pitchFamily="18" charset="0"/>
              </a:rPr>
            </a:br>
            <a:r>
              <a:rPr lang="en-US" b="0" dirty="0">
                <a:latin typeface="Calisto MT" panose="02040603050505030304" pitchFamily="18" charset="0"/>
              </a:rPr>
              <a:t>The Clinical Rationale for Improving the Management of UTIs in Nursing Homes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7BF76-1942-4EFE-AA29-82442E406BAE}" type="slidenum">
              <a:rPr lang="en-US" sz="1100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</a:t>
            </a:fld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84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1387475" y="427038"/>
            <a:ext cx="7680325" cy="1020762"/>
          </a:xfrm>
        </p:spPr>
        <p:txBody>
          <a:bodyPr/>
          <a:lstStyle/>
          <a:p>
            <a:r>
              <a:rPr lang="en-US" sz="3600" b="0" dirty="0">
                <a:latin typeface="Calisto MT" panose="02040603050505030304" pitchFamily="18" charset="0"/>
                <a:ea typeface="ＭＳ Ｐゴシック" charset="0"/>
              </a:rPr>
              <a:t>Antibiotic Use is Driving CDI in NHs</a:t>
            </a:r>
          </a:p>
        </p:txBody>
      </p:sp>
      <p:sp>
        <p:nvSpPr>
          <p:cNvPr id="49154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9069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600" b="1" dirty="0">
                <a:ea typeface="ＭＳ Ｐゴシック" charset="0"/>
              </a:rPr>
              <a:t>Original </a:t>
            </a:r>
            <a:r>
              <a:rPr lang="en-US" sz="1600" b="1" dirty="0" err="1">
                <a:ea typeface="ＭＳ Ｐゴシック" charset="0"/>
              </a:rPr>
              <a:t>McGeer</a:t>
            </a:r>
            <a:r>
              <a:rPr lang="en-US" sz="1600" b="1" dirty="0">
                <a:ea typeface="ＭＳ Ｐゴシック" charset="0"/>
              </a:rPr>
              <a:t> Criteria-1991           (at least 3 of the following)</a:t>
            </a:r>
          </a:p>
          <a:p>
            <a:pPr lvl="1">
              <a:spcBef>
                <a:spcPts val="0"/>
              </a:spcBef>
            </a:pPr>
            <a:r>
              <a:rPr lang="en-US" sz="1500" dirty="0">
                <a:ea typeface="ＭＳ Ｐゴシック" charset="0"/>
              </a:rPr>
              <a:t>Temperature ≥ 38</a:t>
            </a:r>
            <a:r>
              <a:rPr lang="en-US" sz="1500" dirty="0">
                <a:solidFill>
                  <a:srgbClr val="000000"/>
                </a:solidFill>
                <a:latin typeface="ＭＳ Ｐゴシック"/>
                <a:ea typeface="ＭＳ Ｐゴシック"/>
                <a:cs typeface="Verdana"/>
              </a:rPr>
              <a:t>°</a:t>
            </a:r>
            <a:r>
              <a:rPr lang="en-US" sz="1500" dirty="0">
                <a:ea typeface="ＭＳ Ｐゴシック" charset="0"/>
              </a:rPr>
              <a:t>C</a:t>
            </a:r>
          </a:p>
          <a:p>
            <a:pPr lvl="1">
              <a:spcBef>
                <a:spcPts val="0"/>
              </a:spcBef>
            </a:pPr>
            <a:r>
              <a:rPr lang="en-US" sz="1500" dirty="0">
                <a:ea typeface="ＭＳ Ｐゴシック" charset="0"/>
              </a:rPr>
              <a:t>N/</a:t>
            </a:r>
            <a:r>
              <a:rPr lang="en-US" sz="1500" dirty="0">
                <a:ea typeface="ＭＳ Ｐゴシック" charset="0"/>
                <a:cs typeface="Wingdings" charset="0"/>
                <a:sym typeface="Wingdings" charset="0"/>
              </a:rPr>
              <a:t></a:t>
            </a:r>
            <a:r>
              <a:rPr lang="en-US" sz="1500" dirty="0">
                <a:ea typeface="ＭＳ Ｐゴシック" charset="0"/>
                <a:sym typeface="Wingdings" charset="0"/>
              </a:rPr>
              <a:t> burning/frequency/urgency</a:t>
            </a:r>
          </a:p>
          <a:p>
            <a:pPr lvl="1">
              <a:spcBef>
                <a:spcPts val="0"/>
              </a:spcBef>
            </a:pPr>
            <a:r>
              <a:rPr lang="en-US" sz="1500" dirty="0">
                <a:ea typeface="ＭＳ Ｐゴシック" charset="0"/>
                <a:sym typeface="Wingdings" charset="0"/>
              </a:rPr>
              <a:t>New flank/suprapubic pain/tenderness</a:t>
            </a:r>
          </a:p>
          <a:p>
            <a:pPr lvl="1">
              <a:spcBef>
                <a:spcPts val="0"/>
              </a:spcBef>
            </a:pPr>
            <a:r>
              <a:rPr lang="en-US" sz="1500" dirty="0">
                <a:ea typeface="ＭＳ Ｐゴシック" charset="0"/>
                <a:sym typeface="Wingdings" charset="0"/>
              </a:rPr>
              <a:t>Change in character of urine</a:t>
            </a:r>
          </a:p>
          <a:p>
            <a:pPr lvl="2">
              <a:spcBef>
                <a:spcPts val="0"/>
              </a:spcBef>
            </a:pPr>
            <a:r>
              <a:rPr lang="en-US" sz="1500" dirty="0">
                <a:ea typeface="ＭＳ Ｐゴシック" charset="0"/>
                <a:sym typeface="Wingdings" charset="0"/>
              </a:rPr>
              <a:t>Blood/smell/sediment</a:t>
            </a:r>
          </a:p>
          <a:p>
            <a:pPr lvl="2">
              <a:spcBef>
                <a:spcPts val="0"/>
              </a:spcBef>
            </a:pPr>
            <a:r>
              <a:rPr lang="en-US" sz="1500" dirty="0" err="1">
                <a:ea typeface="ＭＳ Ｐゴシック" charset="0"/>
                <a:sym typeface="Wingdings" charset="0"/>
              </a:rPr>
              <a:t>Pyuria</a:t>
            </a:r>
            <a:r>
              <a:rPr lang="en-US" sz="1500" dirty="0">
                <a:ea typeface="ＭＳ Ｐゴシック" charset="0"/>
                <a:sym typeface="Wingdings" charset="0"/>
              </a:rPr>
              <a:t>/hematuria</a:t>
            </a:r>
          </a:p>
          <a:p>
            <a:pPr lvl="1">
              <a:spcBef>
                <a:spcPts val="0"/>
              </a:spcBef>
            </a:pPr>
            <a:r>
              <a:rPr lang="en-US" sz="1500" dirty="0">
                <a:ea typeface="ＭＳ Ｐゴシック" charset="0"/>
                <a:sym typeface="Wingdings" charset="0"/>
              </a:rPr>
              <a:t>Worsening mental or functional status</a:t>
            </a:r>
          </a:p>
          <a:p>
            <a:pPr>
              <a:spcBef>
                <a:spcPts val="0"/>
              </a:spcBef>
            </a:pPr>
            <a:endParaRPr lang="en-US" sz="1600" dirty="0">
              <a:ea typeface="ＭＳ Ｐゴシック" charset="0"/>
              <a:sym typeface="Wingdings" charset="0"/>
            </a:endParaRPr>
          </a:p>
          <a:p>
            <a:pPr>
              <a:spcBef>
                <a:spcPts val="0"/>
              </a:spcBef>
            </a:pPr>
            <a:r>
              <a:rPr lang="en-US" sz="1600" b="1" dirty="0">
                <a:ea typeface="ＭＳ Ｐゴシック" charset="0"/>
                <a:sym typeface="Wingdings" charset="0"/>
              </a:rPr>
              <a:t>Inappropriate therapy                     (independent of decision to start)</a:t>
            </a:r>
          </a:p>
          <a:p>
            <a:pPr lvl="1">
              <a:spcBef>
                <a:spcPts val="0"/>
              </a:spcBef>
            </a:pPr>
            <a:r>
              <a:rPr lang="en-US" sz="1400" dirty="0">
                <a:ea typeface="ＭＳ Ｐゴシック" charset="0"/>
                <a:sym typeface="Wingdings" charset="0"/>
              </a:rPr>
              <a:t>Treatment initiated empirically (before culture) in only 27/96 (28%) of residents</a:t>
            </a:r>
          </a:p>
          <a:p>
            <a:pPr lvl="1">
              <a:spcBef>
                <a:spcPts val="0"/>
              </a:spcBef>
            </a:pPr>
            <a:r>
              <a:rPr lang="en-US" sz="1400" dirty="0">
                <a:ea typeface="ＭＳ Ｐゴシック" charset="0"/>
                <a:sym typeface="Wingdings" charset="0"/>
              </a:rPr>
              <a:t>Empiric antibiotic inappropriate in 56% of cases (FQ when TMP/SMX or NFT reasonable)</a:t>
            </a:r>
          </a:p>
          <a:p>
            <a:pPr lvl="1">
              <a:spcBef>
                <a:spcPts val="0"/>
              </a:spcBef>
            </a:pPr>
            <a:r>
              <a:rPr lang="en-US" sz="1400" dirty="0">
                <a:ea typeface="ＭＳ Ｐゴシック" charset="0"/>
                <a:sym typeface="Wingdings" charset="0"/>
              </a:rPr>
              <a:t>Dosage (High [21%] / Low [13%] / CI [12%])</a:t>
            </a:r>
          </a:p>
          <a:p>
            <a:pPr lvl="1">
              <a:spcBef>
                <a:spcPts val="0"/>
              </a:spcBef>
            </a:pPr>
            <a:r>
              <a:rPr lang="en-US" sz="1400" dirty="0">
                <a:ea typeface="ＭＳ Ｐゴシック" charset="0"/>
                <a:sym typeface="Wingdings" charset="0"/>
              </a:rPr>
              <a:t>Duration (Short [3%] / Long [67%])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527175" y="1401763"/>
            <a:ext cx="990600" cy="457200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512 Records Screened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387475" y="2468563"/>
            <a:ext cx="1268413" cy="457200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172 Cases with Abnormal 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1000" y="3333750"/>
            <a:ext cx="990600" cy="457200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 err="1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McGeer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(+)</a:t>
            </a:r>
          </a:p>
          <a:p>
            <a:pPr algn="ctr">
              <a:defRPr/>
            </a:pP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(n = 26)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82875" y="3333750"/>
            <a:ext cx="990600" cy="457200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 err="1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McGeer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(-)</a:t>
            </a:r>
          </a:p>
          <a:p>
            <a:pPr algn="ctr">
              <a:defRPr/>
            </a:pP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(n = 146)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81000" y="4602163"/>
            <a:ext cx="990600" cy="457200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 err="1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Abx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(+)</a:t>
            </a:r>
          </a:p>
          <a:p>
            <a:pPr algn="ctr">
              <a:defRPr/>
            </a:pP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(n = 26)</a:t>
            </a:r>
          </a:p>
        </p:txBody>
      </p:sp>
      <p:grpSp>
        <p:nvGrpSpPr>
          <p:cNvPr id="49160" name="Group 19"/>
          <p:cNvGrpSpPr>
            <a:grpSpLocks/>
          </p:cNvGrpSpPr>
          <p:nvPr/>
        </p:nvGrpSpPr>
        <p:grpSpPr bwMode="auto">
          <a:xfrm>
            <a:off x="2001838" y="4602163"/>
            <a:ext cx="2351087" cy="457200"/>
            <a:chOff x="2143284" y="4800600"/>
            <a:chExt cx="2352516" cy="457200"/>
          </a:xfrm>
        </p:grpSpPr>
        <p:sp>
          <p:nvSpPr>
            <p:cNvPr id="16" name="Rounded Rectangle 15"/>
            <p:cNvSpPr/>
            <p:nvPr/>
          </p:nvSpPr>
          <p:spPr>
            <a:xfrm>
              <a:off x="2143284" y="4800600"/>
              <a:ext cx="991202" cy="457200"/>
            </a:xfrm>
            <a:prstGeom prst="roundRect">
              <a:avLst/>
            </a:prstGeom>
            <a:no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dirty="0" err="1">
                  <a:solidFill>
                    <a:srgbClr val="000000"/>
                  </a:solidFill>
                  <a:latin typeface="Calisto MT" panose="02040603050505030304" pitchFamily="18" charset="0"/>
                  <a:cs typeface="Calibri"/>
                </a:rPr>
                <a:t>Abx</a:t>
              </a:r>
              <a:r>
                <a:rPr lang="en-US" sz="1100" dirty="0">
                  <a:solidFill>
                    <a:srgbClr val="000000"/>
                  </a:solidFill>
                  <a:latin typeface="Calisto MT" panose="02040603050505030304" pitchFamily="18" charset="0"/>
                  <a:cs typeface="Calibri"/>
                </a:rPr>
                <a:t> (+)</a:t>
              </a:r>
            </a:p>
            <a:p>
              <a:pPr algn="ctr">
                <a:defRPr/>
              </a:pPr>
              <a:r>
                <a:rPr lang="en-US" sz="1100" dirty="0">
                  <a:solidFill>
                    <a:srgbClr val="000000"/>
                  </a:solidFill>
                  <a:latin typeface="Calisto MT" panose="02040603050505030304" pitchFamily="18" charset="0"/>
                  <a:cs typeface="Calibri"/>
                </a:rPr>
                <a:t>(n = 70)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504598" y="4800600"/>
              <a:ext cx="991202" cy="457200"/>
            </a:xfrm>
            <a:prstGeom prst="roundRect">
              <a:avLst/>
            </a:prstGeom>
            <a:noFill/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100" dirty="0" err="1">
                  <a:solidFill>
                    <a:srgbClr val="000000"/>
                  </a:solidFill>
                  <a:latin typeface="Calisto MT" panose="02040603050505030304" pitchFamily="18" charset="0"/>
                  <a:cs typeface="Calibri"/>
                </a:rPr>
                <a:t>Abx</a:t>
              </a:r>
              <a:r>
                <a:rPr lang="en-US" sz="1100" dirty="0">
                  <a:solidFill>
                    <a:srgbClr val="000000"/>
                  </a:solidFill>
                  <a:latin typeface="Calisto MT" panose="02040603050505030304" pitchFamily="18" charset="0"/>
                  <a:cs typeface="Calibri"/>
                </a:rPr>
                <a:t> (-)</a:t>
              </a:r>
            </a:p>
            <a:p>
              <a:pPr algn="ctr">
                <a:defRPr/>
              </a:pPr>
              <a:r>
                <a:rPr lang="en-US" sz="1100" dirty="0">
                  <a:solidFill>
                    <a:srgbClr val="000000"/>
                  </a:solidFill>
                  <a:latin typeface="Calisto MT" panose="02040603050505030304" pitchFamily="18" charset="0"/>
                  <a:cs typeface="Calibri"/>
                </a:rPr>
                <a:t>(n = 76)</a:t>
              </a:r>
            </a:p>
          </p:txBody>
        </p:sp>
      </p:grpSp>
      <p:cxnSp>
        <p:nvCxnSpPr>
          <p:cNvPr id="23" name="Straight Arrow Connector 22"/>
          <p:cNvCxnSpPr>
            <a:stCxn id="10" idx="2"/>
            <a:endCxn id="12" idx="0"/>
          </p:cNvCxnSpPr>
          <p:nvPr/>
        </p:nvCxnSpPr>
        <p:spPr>
          <a:xfrm>
            <a:off x="2022475" y="1858963"/>
            <a:ext cx="0" cy="609600"/>
          </a:xfrm>
          <a:prstGeom prst="straightConnector1">
            <a:avLst/>
          </a:prstGeom>
          <a:ln w="28575" cmpd="sng">
            <a:solidFill>
              <a:srgbClr val="00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2" idx="2"/>
            <a:endCxn id="13" idx="0"/>
          </p:cNvCxnSpPr>
          <p:nvPr/>
        </p:nvCxnSpPr>
        <p:spPr>
          <a:xfrm flipH="1">
            <a:off x="876300" y="2925763"/>
            <a:ext cx="1146175" cy="407987"/>
          </a:xfrm>
          <a:prstGeom prst="straightConnector1">
            <a:avLst/>
          </a:prstGeom>
          <a:ln w="28575" cmpd="sng">
            <a:solidFill>
              <a:srgbClr val="00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2"/>
            <a:endCxn id="14" idx="0"/>
          </p:cNvCxnSpPr>
          <p:nvPr/>
        </p:nvCxnSpPr>
        <p:spPr>
          <a:xfrm>
            <a:off x="2022475" y="2925763"/>
            <a:ext cx="1155700" cy="407987"/>
          </a:xfrm>
          <a:prstGeom prst="straightConnector1">
            <a:avLst/>
          </a:prstGeom>
          <a:ln w="28575" cmpd="sng">
            <a:solidFill>
              <a:srgbClr val="00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4" idx="2"/>
            <a:endCxn id="16" idx="0"/>
          </p:cNvCxnSpPr>
          <p:nvPr/>
        </p:nvCxnSpPr>
        <p:spPr>
          <a:xfrm flipH="1">
            <a:off x="2497138" y="3790950"/>
            <a:ext cx="681037" cy="811213"/>
          </a:xfrm>
          <a:prstGeom prst="straightConnector1">
            <a:avLst/>
          </a:prstGeom>
          <a:ln w="28575" cmpd="sng">
            <a:solidFill>
              <a:srgbClr val="00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4" idx="2"/>
            <a:endCxn id="17" idx="0"/>
          </p:cNvCxnSpPr>
          <p:nvPr/>
        </p:nvCxnSpPr>
        <p:spPr>
          <a:xfrm>
            <a:off x="3178175" y="3790950"/>
            <a:ext cx="679450" cy="811213"/>
          </a:xfrm>
          <a:prstGeom prst="straightConnector1">
            <a:avLst/>
          </a:prstGeom>
          <a:ln w="28575" cmpd="sng">
            <a:solidFill>
              <a:srgbClr val="00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15" idx="0"/>
          </p:cNvCxnSpPr>
          <p:nvPr/>
        </p:nvCxnSpPr>
        <p:spPr>
          <a:xfrm>
            <a:off x="876300" y="3790950"/>
            <a:ext cx="0" cy="811213"/>
          </a:xfrm>
          <a:prstGeom prst="straightConnector1">
            <a:avLst/>
          </a:prstGeom>
          <a:ln w="28575" cmpd="sng">
            <a:solidFill>
              <a:srgbClr val="00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2001838" y="5699125"/>
            <a:ext cx="990600" cy="4572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CDI (+)</a:t>
            </a:r>
          </a:p>
          <a:p>
            <a:pPr algn="ctr">
              <a:defRPr/>
            </a:pP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(n = 11)</a:t>
            </a:r>
          </a:p>
        </p:txBody>
      </p:sp>
      <p:cxnSp>
        <p:nvCxnSpPr>
          <p:cNvPr id="40" name="Straight Arrow Connector 39"/>
          <p:cNvCxnSpPr>
            <a:stCxn id="16" idx="2"/>
            <a:endCxn id="39" idx="0"/>
          </p:cNvCxnSpPr>
          <p:nvPr/>
        </p:nvCxnSpPr>
        <p:spPr>
          <a:xfrm>
            <a:off x="2497138" y="5059363"/>
            <a:ext cx="0" cy="639762"/>
          </a:xfrm>
          <a:prstGeom prst="straightConnector1">
            <a:avLst/>
          </a:prstGeom>
          <a:ln w="28575" cmpd="sng">
            <a:solidFill>
              <a:srgbClr val="000000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169" name="TextBox 6"/>
          <p:cNvSpPr txBox="1">
            <a:spLocks noChangeArrowheads="1"/>
          </p:cNvSpPr>
          <p:nvPr/>
        </p:nvSpPr>
        <p:spPr bwMode="auto">
          <a:xfrm>
            <a:off x="142875" y="6477000"/>
            <a:ext cx="48101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Calisto MT" panose="02040603050505030304" pitchFamily="18" charset="0"/>
                <a:cs typeface="Calibri" charset="0"/>
                <a:sym typeface="Optima" charset="0"/>
              </a:rPr>
              <a:t>14.  </a:t>
            </a:r>
            <a:r>
              <a:rPr lang="en-US" sz="1200" dirty="0" err="1">
                <a:latin typeface="Calisto MT" panose="02040603050505030304" pitchFamily="18" charset="0"/>
                <a:cs typeface="Calibri" charset="0"/>
                <a:sym typeface="Optima" charset="0"/>
              </a:rPr>
              <a:t>Rotjanapan</a:t>
            </a:r>
            <a:r>
              <a:rPr lang="en-US" sz="1200" dirty="0">
                <a:latin typeface="Calisto MT" panose="02040603050505030304" pitchFamily="18" charset="0"/>
                <a:cs typeface="Calibri" charset="0"/>
                <a:sym typeface="Optima" charset="0"/>
              </a:rPr>
              <a:t> et al. </a:t>
            </a:r>
            <a:r>
              <a:rPr lang="en-US" sz="1200" i="1" dirty="0">
                <a:latin typeface="Calisto MT" panose="02040603050505030304" pitchFamily="18" charset="0"/>
                <a:cs typeface="Calibri" charset="0"/>
                <a:sym typeface="Optima" charset="0"/>
              </a:rPr>
              <a:t>Arch Intern Med </a:t>
            </a:r>
            <a:r>
              <a:rPr lang="en-US" sz="1200" dirty="0">
                <a:latin typeface="Calisto MT" panose="02040603050505030304" pitchFamily="18" charset="0"/>
                <a:cs typeface="Calibri" charset="0"/>
                <a:sym typeface="Optima" charset="0"/>
              </a:rPr>
              <a:t>2011</a:t>
            </a:r>
          </a:p>
        </p:txBody>
      </p: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-12700" y="4419600"/>
            <a:ext cx="3441700" cy="1935163"/>
            <a:chOff x="-12700" y="4419600"/>
            <a:chExt cx="3441700" cy="1935162"/>
          </a:xfrm>
        </p:grpSpPr>
        <p:sp>
          <p:nvSpPr>
            <p:cNvPr id="49171" name="TextBox 42"/>
            <p:cNvSpPr txBox="1">
              <a:spLocks noChangeArrowheads="1"/>
            </p:cNvSpPr>
            <p:nvPr/>
          </p:nvSpPr>
          <p:spPr bwMode="auto">
            <a:xfrm>
              <a:off x="-12700" y="5387181"/>
              <a:ext cx="1604963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200" dirty="0">
                  <a:latin typeface="Calisto MT" panose="02040603050505030304" pitchFamily="18" charset="0"/>
                  <a:cs typeface="Calibri" charset="0"/>
                </a:rPr>
                <a:t>Risk of CDI in Treated vs. Untreated</a:t>
              </a:r>
            </a:p>
            <a:p>
              <a:pPr algn="ctr"/>
              <a:r>
                <a:rPr lang="en-US" sz="1400" dirty="0">
                  <a:latin typeface="Calisto MT" panose="02040603050505030304" pitchFamily="18" charset="0"/>
                  <a:cs typeface="Calibri" charset="0"/>
                </a:rPr>
                <a:t>OR = 8.5 (1.7 – 42.2)</a:t>
              </a:r>
            </a:p>
          </p:txBody>
        </p:sp>
        <p:sp>
          <p:nvSpPr>
            <p:cNvPr id="45" name="Oval 44"/>
            <p:cNvSpPr/>
            <p:nvPr/>
          </p:nvSpPr>
          <p:spPr>
            <a:xfrm>
              <a:off x="1592263" y="4419600"/>
              <a:ext cx="1836737" cy="1935162"/>
            </a:xfrm>
            <a:prstGeom prst="ellipse">
              <a:avLst/>
            </a:prstGeom>
            <a:noFill/>
            <a:ln w="28575" cmpd="sng">
              <a:solidFill>
                <a:srgbClr val="B6001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Calisto MT" panose="02040603050505030304" pitchFamily="18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656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696200" cy="990600"/>
          </a:xfrm>
        </p:spPr>
        <p:txBody>
          <a:bodyPr/>
          <a:lstStyle/>
          <a:p>
            <a:r>
              <a:rPr lang="en-US" sz="2800" b="0" dirty="0">
                <a:latin typeface="Calisto MT" panose="02040603050505030304" pitchFamily="18" charset="0"/>
              </a:rPr>
              <a:t>Antibiotic Treatment (even when appropriate) Carries Future Risk of Antibiotic Resistance             </a:t>
            </a:r>
            <a:r>
              <a:rPr lang="en-US" sz="2800" b="0" u="sng" dirty="0">
                <a:latin typeface="Calisto MT" panose="02040603050505030304" pitchFamily="18" charset="0"/>
              </a:rPr>
              <a:t>for the Individual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02360301"/>
              </p:ext>
            </p:extLst>
          </p:nvPr>
        </p:nvGraphicFramePr>
        <p:xfrm>
          <a:off x="533400" y="1752600"/>
          <a:ext cx="79248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28600" y="6437376"/>
            <a:ext cx="365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28600" indent="-228600">
              <a:buFont typeface="+mj-lt"/>
              <a:buAutoNum type="arabicPeriod" startAt="15"/>
            </a:pPr>
            <a:r>
              <a:rPr lang="en-US" sz="1200" dirty="0" err="1">
                <a:latin typeface="Calisto MT" panose="02040603050505030304" pitchFamily="18" charset="0"/>
              </a:rPr>
              <a:t>Costelloe</a:t>
            </a:r>
            <a:r>
              <a:rPr lang="en-US" sz="1200" dirty="0">
                <a:latin typeface="Calisto MT" panose="02040603050505030304" pitchFamily="18" charset="0"/>
              </a:rPr>
              <a:t> et al. </a:t>
            </a:r>
            <a:r>
              <a:rPr lang="en-US" sz="1200" i="1" dirty="0">
                <a:latin typeface="Calisto MT" panose="02040603050505030304" pitchFamily="18" charset="0"/>
              </a:rPr>
              <a:t>BMJ</a:t>
            </a:r>
            <a:r>
              <a:rPr lang="en-US" sz="1200" dirty="0">
                <a:latin typeface="Calisto MT" panose="02040603050505030304" pitchFamily="18" charset="0"/>
              </a:rPr>
              <a:t> 2010</a:t>
            </a:r>
          </a:p>
          <a:p>
            <a:pPr marL="228600" indent="-228600">
              <a:buFont typeface="+mj-lt"/>
              <a:buAutoNum type="arabicPeriod" startAt="15"/>
            </a:pPr>
            <a:r>
              <a:rPr lang="en-US" sz="1200" dirty="0" err="1">
                <a:latin typeface="Calisto MT" panose="02040603050505030304" pitchFamily="18" charset="0"/>
              </a:rPr>
              <a:t>Drinka</a:t>
            </a:r>
            <a:r>
              <a:rPr lang="en-US" sz="1200" dirty="0">
                <a:latin typeface="Calisto MT" panose="02040603050505030304" pitchFamily="18" charset="0"/>
              </a:rPr>
              <a:t> et al. </a:t>
            </a:r>
            <a:r>
              <a:rPr lang="en-US" sz="1200" i="1" dirty="0">
                <a:latin typeface="Calisto MT" panose="02040603050505030304" pitchFamily="18" charset="0"/>
              </a:rPr>
              <a:t>JAMDA </a:t>
            </a:r>
            <a:r>
              <a:rPr lang="en-US" sz="1200" dirty="0">
                <a:latin typeface="Calisto MT" panose="02040603050505030304" pitchFamily="18" charset="0"/>
              </a:rPr>
              <a:t>2013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4198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66410"/>
            <a:ext cx="7620000" cy="881390"/>
          </a:xfrm>
          <a:effectLst/>
        </p:spPr>
        <p:txBody>
          <a:bodyPr/>
          <a:lstStyle/>
          <a:p>
            <a:r>
              <a:rPr lang="en-US" sz="3200" b="0" dirty="0">
                <a:latin typeface="Calisto MT" panose="02040603050505030304" pitchFamily="18" charset="0"/>
              </a:rPr>
              <a:t>Infections Caused by Antibiotic-Resistant Bacteria Increase Resident Risk of Death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371070" y="5252391"/>
            <a:ext cx="922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CRE</a:t>
            </a:r>
          </a:p>
        </p:txBody>
      </p:sp>
      <p:sp>
        <p:nvSpPr>
          <p:cNvPr id="90" name="TextBox 4"/>
          <p:cNvSpPr txBox="1">
            <a:spLocks noChangeArrowheads="1"/>
          </p:cNvSpPr>
          <p:nvPr/>
        </p:nvSpPr>
        <p:spPr bwMode="auto">
          <a:xfrm>
            <a:off x="0" y="6437376"/>
            <a:ext cx="89915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Calibri"/>
                <a:cs typeface="Calibri"/>
              </a:rPr>
              <a:t>17. </a:t>
            </a:r>
            <a:r>
              <a:rPr lang="en-US" sz="1100" dirty="0" err="1">
                <a:latin typeface="Calisto MT" panose="02040603050505030304" pitchFamily="18" charset="0"/>
                <a:cs typeface="Calibri"/>
              </a:rPr>
              <a:t>Carmeli</a:t>
            </a:r>
            <a:r>
              <a:rPr lang="en-US" sz="1100" dirty="0">
                <a:latin typeface="Calisto MT" panose="02040603050505030304" pitchFamily="18" charset="0"/>
                <a:cs typeface="Calibri"/>
              </a:rPr>
              <a:t> et al. </a:t>
            </a:r>
            <a:r>
              <a:rPr lang="en-US" sz="1100" i="1" dirty="0">
                <a:latin typeface="Calisto MT" panose="02040603050505030304" pitchFamily="18" charset="0"/>
                <a:cs typeface="Calibri"/>
              </a:rPr>
              <a:t>Arch Intern Med</a:t>
            </a:r>
            <a:r>
              <a:rPr lang="en-US" sz="1100" dirty="0">
                <a:latin typeface="Calisto MT" panose="02040603050505030304" pitchFamily="18" charset="0"/>
                <a:cs typeface="Calibri"/>
              </a:rPr>
              <a:t> 1999	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19. </a:t>
            </a:r>
            <a:r>
              <a:rPr lang="en-US" sz="1100" dirty="0" err="1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Engemann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et al. </a:t>
            </a:r>
            <a:r>
              <a:rPr lang="en-US" sz="1100" i="1" dirty="0" err="1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Clin</a:t>
            </a:r>
            <a:r>
              <a:rPr lang="en-US" sz="1100" i="1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Infect Dis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2003	 21. Cosgrove et al. </a:t>
            </a:r>
            <a:r>
              <a:rPr lang="en-US" sz="1100" i="1" dirty="0" err="1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Clin</a:t>
            </a:r>
            <a:r>
              <a:rPr lang="en-US" sz="1100" i="1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Infect Dis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2003 </a:t>
            </a:r>
          </a:p>
          <a:p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18. Cosgrove et al. </a:t>
            </a:r>
            <a:r>
              <a:rPr lang="en-US" sz="1100" i="1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Arch Intern Med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2002 	</a:t>
            </a:r>
            <a:r>
              <a:rPr lang="en-US" sz="1100" dirty="0">
                <a:latin typeface="Calisto MT" panose="02040603050505030304" pitchFamily="18" charset="0"/>
                <a:cs typeface="Calibri"/>
              </a:rPr>
              <a:t>20. </a:t>
            </a:r>
            <a:r>
              <a:rPr lang="en-US" sz="1100" dirty="0" err="1">
                <a:latin typeface="Calisto MT" panose="02040603050505030304" pitchFamily="18" charset="0"/>
                <a:cs typeface="Calibri"/>
              </a:rPr>
              <a:t>Lautenbach</a:t>
            </a:r>
            <a:r>
              <a:rPr lang="en-US" sz="1100" dirty="0">
                <a:latin typeface="Calisto MT" panose="02040603050505030304" pitchFamily="18" charset="0"/>
                <a:cs typeface="Calibri"/>
              </a:rPr>
              <a:t> et al. </a:t>
            </a:r>
            <a:r>
              <a:rPr lang="en-US" sz="1100" i="1" dirty="0" err="1">
                <a:latin typeface="Calisto MT" panose="02040603050505030304" pitchFamily="18" charset="0"/>
                <a:cs typeface="Calibri"/>
              </a:rPr>
              <a:t>Clin</a:t>
            </a:r>
            <a:r>
              <a:rPr lang="en-US" sz="1100" i="1" dirty="0">
                <a:latin typeface="Calisto MT" panose="02040603050505030304" pitchFamily="18" charset="0"/>
                <a:cs typeface="Calibri"/>
              </a:rPr>
              <a:t> Infect Dis</a:t>
            </a:r>
            <a:r>
              <a:rPr lang="en-US" sz="1100" dirty="0">
                <a:latin typeface="Calisto MT" panose="02040603050505030304" pitchFamily="18" charset="0"/>
                <a:cs typeface="Calibri"/>
              </a:rPr>
              <a:t> 2001	</a:t>
            </a:r>
            <a:r>
              <a:rPr lang="en-US" sz="1100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 22. Patel et al. </a:t>
            </a:r>
            <a:r>
              <a:rPr lang="en-US" sz="1100" i="1" dirty="0">
                <a:solidFill>
                  <a:srgbClr val="000000"/>
                </a:solidFill>
                <a:latin typeface="Calisto MT" panose="02040603050505030304" pitchFamily="18" charset="0"/>
                <a:cs typeface="Calibri"/>
              </a:rPr>
              <a:t>Infect Control Hosp Epidemiol 2008</a:t>
            </a:r>
            <a:endParaRPr lang="en-US" sz="1100" dirty="0">
              <a:latin typeface="Calisto MT" panose="02040603050505030304" pitchFamily="18" charset="0"/>
              <a:cs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774DBF6-1809-604E-9599-06B1E976A750}"/>
              </a:ext>
            </a:extLst>
          </p:cNvPr>
          <p:cNvGrpSpPr/>
          <p:nvPr/>
        </p:nvGrpSpPr>
        <p:grpSpPr>
          <a:xfrm>
            <a:off x="1143000" y="1981200"/>
            <a:ext cx="6909964" cy="3886200"/>
            <a:chOff x="4354878" y="1670447"/>
            <a:chExt cx="4460086" cy="3886200"/>
          </a:xfrm>
        </p:grpSpPr>
        <p:cxnSp>
          <p:nvCxnSpPr>
            <p:cNvPr id="9" name="Straight Connector 8"/>
            <p:cNvCxnSpPr>
              <a:cxnSpLocks noChangeAspect="1"/>
            </p:cNvCxnSpPr>
            <p:nvPr/>
          </p:nvCxnSpPr>
          <p:spPr>
            <a:xfrm>
              <a:off x="5405491" y="4512352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 noChangeAspect="1"/>
            </p:cNvCxnSpPr>
            <p:nvPr/>
          </p:nvCxnSpPr>
          <p:spPr>
            <a:xfrm>
              <a:off x="5124711" y="4635895"/>
              <a:ext cx="3690253" cy="0"/>
            </a:xfrm>
            <a:prstGeom prst="line">
              <a:avLst/>
            </a:prstGeom>
            <a:ln w="3810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>
              <a:spLocks noChangeAspect="1"/>
            </p:cNvSpPr>
            <p:nvPr/>
          </p:nvSpPr>
          <p:spPr>
            <a:xfrm>
              <a:off x="4683485" y="4002180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3.0</a:t>
              </a:r>
            </a:p>
          </p:txBody>
        </p:sp>
        <p:cxnSp>
          <p:nvCxnSpPr>
            <p:cNvPr id="14" name="Straight Connector 13"/>
            <p:cNvCxnSpPr>
              <a:cxnSpLocks noChangeAspect="1"/>
            </p:cNvCxnSpPr>
            <p:nvPr/>
          </p:nvCxnSpPr>
          <p:spPr>
            <a:xfrm>
              <a:off x="5124711" y="2858156"/>
              <a:ext cx="0" cy="269849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cxnSpLocks noChangeAspect="1"/>
            </p:cNvCxnSpPr>
            <p:nvPr/>
          </p:nvCxnSpPr>
          <p:spPr>
            <a:xfrm>
              <a:off x="5104655" y="3913889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cxnSpLocks noChangeAspect="1"/>
            </p:cNvCxnSpPr>
            <p:nvPr/>
          </p:nvCxnSpPr>
          <p:spPr>
            <a:xfrm>
              <a:off x="5104655" y="3673221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 noChangeAspect="1"/>
            </p:cNvCxnSpPr>
            <p:nvPr/>
          </p:nvCxnSpPr>
          <p:spPr>
            <a:xfrm>
              <a:off x="5104655" y="3432552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cxnSpLocks noChangeAspect="1"/>
            </p:cNvCxnSpPr>
            <p:nvPr/>
          </p:nvCxnSpPr>
          <p:spPr>
            <a:xfrm>
              <a:off x="5104655" y="3191883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cxnSpLocks noChangeAspect="1"/>
            </p:cNvCxnSpPr>
            <p:nvPr/>
          </p:nvCxnSpPr>
          <p:spPr>
            <a:xfrm>
              <a:off x="5104655" y="2951215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 noChangeAspect="1"/>
            </p:cNvCxnSpPr>
            <p:nvPr/>
          </p:nvCxnSpPr>
          <p:spPr>
            <a:xfrm>
              <a:off x="5104655" y="4395227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cxnSpLocks noChangeAspect="1"/>
            </p:cNvCxnSpPr>
            <p:nvPr/>
          </p:nvCxnSpPr>
          <p:spPr>
            <a:xfrm>
              <a:off x="5104655" y="4635895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cxnSpLocks noChangeAspect="1"/>
            </p:cNvCxnSpPr>
            <p:nvPr/>
          </p:nvCxnSpPr>
          <p:spPr>
            <a:xfrm>
              <a:off x="5104655" y="4866624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>
              <a:spLocks noChangeAspect="1"/>
            </p:cNvSpPr>
            <p:nvPr/>
          </p:nvSpPr>
          <p:spPr>
            <a:xfrm>
              <a:off x="4683485" y="3768786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4.0</a:t>
              </a:r>
            </a:p>
          </p:txBody>
        </p:sp>
        <p:sp>
          <p:nvSpPr>
            <p:cNvPr id="24" name="TextBox 23"/>
            <p:cNvSpPr txBox="1">
              <a:spLocks noChangeAspect="1"/>
            </p:cNvSpPr>
            <p:nvPr/>
          </p:nvSpPr>
          <p:spPr>
            <a:xfrm>
              <a:off x="4683485" y="3528117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5.0</a:t>
              </a:r>
            </a:p>
          </p:txBody>
        </p:sp>
        <p:sp>
          <p:nvSpPr>
            <p:cNvPr id="25" name="TextBox 24"/>
            <p:cNvSpPr txBox="1">
              <a:spLocks noChangeAspect="1"/>
            </p:cNvSpPr>
            <p:nvPr/>
          </p:nvSpPr>
          <p:spPr>
            <a:xfrm>
              <a:off x="4683485" y="3287449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6.0</a:t>
              </a:r>
            </a:p>
          </p:txBody>
        </p:sp>
        <p:sp>
          <p:nvSpPr>
            <p:cNvPr id="26" name="TextBox 25"/>
            <p:cNvSpPr txBox="1">
              <a:spLocks noChangeAspect="1"/>
            </p:cNvSpPr>
            <p:nvPr/>
          </p:nvSpPr>
          <p:spPr>
            <a:xfrm>
              <a:off x="4683485" y="3046780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7.0</a:t>
              </a:r>
            </a:p>
          </p:txBody>
        </p:sp>
        <p:sp>
          <p:nvSpPr>
            <p:cNvPr id="27" name="TextBox 26"/>
            <p:cNvSpPr txBox="1">
              <a:spLocks noChangeAspect="1"/>
            </p:cNvSpPr>
            <p:nvPr/>
          </p:nvSpPr>
          <p:spPr>
            <a:xfrm>
              <a:off x="4683485" y="2810924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8.0</a:t>
              </a:r>
            </a:p>
          </p:txBody>
        </p:sp>
        <p:sp>
          <p:nvSpPr>
            <p:cNvPr id="28" name="TextBox 27"/>
            <p:cNvSpPr txBox="1">
              <a:spLocks noChangeAspect="1"/>
            </p:cNvSpPr>
            <p:nvPr/>
          </p:nvSpPr>
          <p:spPr>
            <a:xfrm>
              <a:off x="4683485" y="4250123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2.0</a:t>
              </a:r>
            </a:p>
          </p:txBody>
        </p:sp>
        <p:sp>
          <p:nvSpPr>
            <p:cNvPr id="29" name="TextBox 28"/>
            <p:cNvSpPr txBox="1">
              <a:spLocks noChangeAspect="1"/>
            </p:cNvSpPr>
            <p:nvPr/>
          </p:nvSpPr>
          <p:spPr>
            <a:xfrm>
              <a:off x="4683485" y="4490792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1.0</a:t>
              </a:r>
            </a:p>
          </p:txBody>
        </p:sp>
        <p:sp>
          <p:nvSpPr>
            <p:cNvPr id="30" name="TextBox 29"/>
            <p:cNvSpPr txBox="1">
              <a:spLocks noChangeAspect="1"/>
            </p:cNvSpPr>
            <p:nvPr/>
          </p:nvSpPr>
          <p:spPr>
            <a:xfrm>
              <a:off x="4683485" y="4726647"/>
              <a:ext cx="401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0.5</a:t>
              </a:r>
            </a:p>
          </p:txBody>
        </p:sp>
        <p:cxnSp>
          <p:nvCxnSpPr>
            <p:cNvPr id="31" name="Straight Connector 30"/>
            <p:cNvCxnSpPr>
              <a:cxnSpLocks noChangeAspect="1"/>
            </p:cNvCxnSpPr>
            <p:nvPr/>
          </p:nvCxnSpPr>
          <p:spPr>
            <a:xfrm>
              <a:off x="5104655" y="4154558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>
              <a:spLocks noChangeAspect="1"/>
            </p:cNvSpPr>
            <p:nvPr/>
          </p:nvSpPr>
          <p:spPr>
            <a:xfrm>
              <a:off x="5084600" y="4938825"/>
              <a:ext cx="7220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MRSA</a:t>
              </a:r>
            </a:p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(BSI)</a:t>
              </a:r>
            </a:p>
          </p:txBody>
        </p:sp>
        <p:sp>
          <p:nvSpPr>
            <p:cNvPr id="33" name="TextBox 32"/>
            <p:cNvSpPr txBox="1">
              <a:spLocks noChangeAspect="1"/>
            </p:cNvSpPr>
            <p:nvPr/>
          </p:nvSpPr>
          <p:spPr>
            <a:xfrm>
              <a:off x="5646160" y="4946766"/>
              <a:ext cx="7220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MRSA</a:t>
              </a:r>
            </a:p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(SSI)</a:t>
              </a:r>
            </a:p>
          </p:txBody>
        </p:sp>
        <p:sp>
          <p:nvSpPr>
            <p:cNvPr id="34" name="TextBox 33"/>
            <p:cNvSpPr txBox="1">
              <a:spLocks noChangeAspect="1"/>
            </p:cNvSpPr>
            <p:nvPr/>
          </p:nvSpPr>
          <p:spPr>
            <a:xfrm>
              <a:off x="6207720" y="4946765"/>
              <a:ext cx="9225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Resistant</a:t>
              </a:r>
            </a:p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PSAE</a:t>
              </a:r>
            </a:p>
          </p:txBody>
        </p:sp>
        <p:sp>
          <p:nvSpPr>
            <p:cNvPr id="35" name="TextBox 34"/>
            <p:cNvSpPr txBox="1">
              <a:spLocks noChangeAspect="1"/>
            </p:cNvSpPr>
            <p:nvPr/>
          </p:nvSpPr>
          <p:spPr>
            <a:xfrm>
              <a:off x="6969838" y="4946765"/>
              <a:ext cx="8022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3</a:t>
              </a:r>
              <a:r>
                <a:rPr lang="en-US" sz="1400" b="1" baseline="30000" dirty="0">
                  <a:latin typeface="Calisto MT" panose="02040603050505030304" pitchFamily="18" charset="0"/>
                </a:rPr>
                <a:t>rd</a:t>
              </a:r>
              <a:r>
                <a:rPr lang="en-US" sz="1400" b="1" dirty="0">
                  <a:latin typeface="Calisto MT" panose="02040603050505030304" pitchFamily="18" charset="0"/>
                </a:rPr>
                <a:t> Gen-R</a:t>
              </a:r>
            </a:p>
            <a:p>
              <a:pPr algn="ctr"/>
              <a:r>
                <a:rPr lang="en-US" sz="1400" b="1" i="1" dirty="0" err="1">
                  <a:latin typeface="Calisto MT" panose="02040603050505030304" pitchFamily="18" charset="0"/>
                </a:rPr>
                <a:t>Entero-bacter</a:t>
              </a:r>
              <a:endParaRPr lang="en-US" sz="1400" b="1" i="1" dirty="0">
                <a:latin typeface="Calisto MT" panose="02040603050505030304" pitchFamily="18" charset="0"/>
              </a:endParaRPr>
            </a:p>
          </p:txBody>
        </p:sp>
        <p:sp>
          <p:nvSpPr>
            <p:cNvPr id="36" name="TextBox 35"/>
            <p:cNvSpPr txBox="1">
              <a:spLocks noChangeAspect="1"/>
            </p:cNvSpPr>
            <p:nvPr/>
          </p:nvSpPr>
          <p:spPr>
            <a:xfrm>
              <a:off x="7651732" y="4946766"/>
              <a:ext cx="7220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ESBL</a:t>
              </a:r>
            </a:p>
            <a:p>
              <a:pPr algn="ctr"/>
              <a:r>
                <a:rPr lang="en-US" sz="1400" b="1" i="1" dirty="0">
                  <a:latin typeface="Calisto MT" panose="02040603050505030304" pitchFamily="18" charset="0"/>
                </a:rPr>
                <a:t>E. coli</a:t>
              </a:r>
            </a:p>
          </p:txBody>
        </p:sp>
        <p:cxnSp>
          <p:nvCxnSpPr>
            <p:cNvPr id="37" name="Straight Connector 36"/>
            <p:cNvCxnSpPr>
              <a:cxnSpLocks noChangeAspect="1"/>
            </p:cNvCxnSpPr>
            <p:nvPr/>
          </p:nvCxnSpPr>
          <p:spPr>
            <a:xfrm flipV="1">
              <a:off x="5445603" y="4297355"/>
              <a:ext cx="0" cy="214997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cxnSpLocks noChangeAspect="1"/>
            </p:cNvCxnSpPr>
            <p:nvPr/>
          </p:nvCxnSpPr>
          <p:spPr>
            <a:xfrm>
              <a:off x="5345324" y="4422503"/>
              <a:ext cx="200557" cy="0"/>
            </a:xfrm>
            <a:prstGeom prst="line">
              <a:avLst/>
            </a:prstGeom>
            <a:ln w="7620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cxnSpLocks noChangeAspect="1"/>
            </p:cNvCxnSpPr>
            <p:nvPr/>
          </p:nvCxnSpPr>
          <p:spPr>
            <a:xfrm>
              <a:off x="5405491" y="4297355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cxnSpLocks noChangeAspect="1"/>
            </p:cNvCxnSpPr>
            <p:nvPr/>
          </p:nvCxnSpPr>
          <p:spPr>
            <a:xfrm>
              <a:off x="5967052" y="4512352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cxnSpLocks noChangeAspect="1"/>
            </p:cNvCxnSpPr>
            <p:nvPr/>
          </p:nvCxnSpPr>
          <p:spPr>
            <a:xfrm flipV="1">
              <a:off x="6007163" y="3138936"/>
              <a:ext cx="0" cy="1373416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cxnSpLocks noChangeAspect="1"/>
            </p:cNvCxnSpPr>
            <p:nvPr/>
          </p:nvCxnSpPr>
          <p:spPr>
            <a:xfrm>
              <a:off x="5906884" y="4016262"/>
              <a:ext cx="200557" cy="0"/>
            </a:xfrm>
            <a:prstGeom prst="line">
              <a:avLst/>
            </a:prstGeom>
            <a:ln w="7620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cxnSpLocks noChangeAspect="1"/>
            </p:cNvCxnSpPr>
            <p:nvPr/>
          </p:nvCxnSpPr>
          <p:spPr>
            <a:xfrm>
              <a:off x="5967052" y="3138936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cxnSpLocks noChangeAspect="1"/>
            </p:cNvCxnSpPr>
            <p:nvPr/>
          </p:nvCxnSpPr>
          <p:spPr>
            <a:xfrm>
              <a:off x="6628890" y="4574926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cxnSpLocks noChangeAspect="1"/>
            </p:cNvCxnSpPr>
            <p:nvPr/>
          </p:nvCxnSpPr>
          <p:spPr>
            <a:xfrm flipV="1">
              <a:off x="6669002" y="2978491"/>
              <a:ext cx="0" cy="1604458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cxnSpLocks noChangeAspect="1"/>
            </p:cNvCxnSpPr>
            <p:nvPr/>
          </p:nvCxnSpPr>
          <p:spPr>
            <a:xfrm>
              <a:off x="6568723" y="4136596"/>
              <a:ext cx="200557" cy="0"/>
            </a:xfrm>
            <a:prstGeom prst="line">
              <a:avLst/>
            </a:prstGeom>
            <a:ln w="7620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cxnSpLocks noChangeAspect="1"/>
            </p:cNvCxnSpPr>
            <p:nvPr/>
          </p:nvCxnSpPr>
          <p:spPr>
            <a:xfrm>
              <a:off x="6628890" y="2978491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cxnSpLocks noChangeAspect="1"/>
            </p:cNvCxnSpPr>
            <p:nvPr/>
          </p:nvCxnSpPr>
          <p:spPr>
            <a:xfrm>
              <a:off x="7330841" y="4582948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cxnSpLocks noChangeAspect="1"/>
            </p:cNvCxnSpPr>
            <p:nvPr/>
          </p:nvCxnSpPr>
          <p:spPr>
            <a:xfrm flipV="1">
              <a:off x="7370951" y="3432552"/>
              <a:ext cx="0" cy="1150396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cxnSpLocks noChangeAspect="1"/>
            </p:cNvCxnSpPr>
            <p:nvPr/>
          </p:nvCxnSpPr>
          <p:spPr>
            <a:xfrm>
              <a:off x="7270674" y="3660385"/>
              <a:ext cx="200557" cy="0"/>
            </a:xfrm>
            <a:prstGeom prst="line">
              <a:avLst/>
            </a:prstGeom>
            <a:ln w="7620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>
              <a:spLocks noChangeAspect="1"/>
            </p:cNvSpPr>
            <p:nvPr/>
          </p:nvSpPr>
          <p:spPr>
            <a:xfrm>
              <a:off x="7030005" y="2486474"/>
              <a:ext cx="6818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atin typeface="Calisto MT" panose="02040603050505030304" pitchFamily="18" charset="0"/>
                </a:rPr>
                <a:t>22.9</a:t>
              </a:r>
            </a:p>
          </p:txBody>
        </p:sp>
        <p:cxnSp>
          <p:nvCxnSpPr>
            <p:cNvPr id="53" name="Straight Connector 52"/>
            <p:cNvCxnSpPr>
              <a:cxnSpLocks noChangeAspect="1"/>
            </p:cNvCxnSpPr>
            <p:nvPr/>
          </p:nvCxnSpPr>
          <p:spPr>
            <a:xfrm>
              <a:off x="7972624" y="4858602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cxnSpLocks noChangeAspect="1"/>
            </p:cNvCxnSpPr>
            <p:nvPr/>
          </p:nvCxnSpPr>
          <p:spPr>
            <a:xfrm flipV="1">
              <a:off x="8012735" y="3058713"/>
              <a:ext cx="0" cy="1805015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cxnSpLocks noChangeAspect="1"/>
            </p:cNvCxnSpPr>
            <p:nvPr/>
          </p:nvCxnSpPr>
          <p:spPr>
            <a:xfrm>
              <a:off x="7912457" y="4422503"/>
              <a:ext cx="200557" cy="0"/>
            </a:xfrm>
            <a:prstGeom prst="line">
              <a:avLst/>
            </a:prstGeom>
            <a:ln w="7620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cxnSpLocks noChangeAspect="1"/>
            </p:cNvCxnSpPr>
            <p:nvPr/>
          </p:nvCxnSpPr>
          <p:spPr>
            <a:xfrm>
              <a:off x="7972624" y="3058713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cxnSpLocks noChangeAspect="1"/>
            </p:cNvCxnSpPr>
            <p:nvPr/>
          </p:nvCxnSpPr>
          <p:spPr>
            <a:xfrm>
              <a:off x="5104655" y="2732695"/>
              <a:ext cx="100279" cy="0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cxnSpLocks noChangeAspect="1"/>
            </p:cNvCxnSpPr>
            <p:nvPr/>
          </p:nvCxnSpPr>
          <p:spPr>
            <a:xfrm>
              <a:off x="5084600" y="2805937"/>
              <a:ext cx="96268" cy="36784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cxnSpLocks noChangeAspect="1"/>
            </p:cNvCxnSpPr>
            <p:nvPr/>
          </p:nvCxnSpPr>
          <p:spPr>
            <a:xfrm>
              <a:off x="5076576" y="2846726"/>
              <a:ext cx="96268" cy="36784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cxnSpLocks noChangeAspect="1"/>
            </p:cNvCxnSpPr>
            <p:nvPr/>
          </p:nvCxnSpPr>
          <p:spPr>
            <a:xfrm>
              <a:off x="5124711" y="2732695"/>
              <a:ext cx="0" cy="108158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>
              <a:spLocks noChangeAspect="1"/>
            </p:cNvSpPr>
            <p:nvPr/>
          </p:nvSpPr>
          <p:spPr>
            <a:xfrm>
              <a:off x="4582805" y="2590800"/>
              <a:ext cx="5033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sto MT" panose="02040603050505030304" pitchFamily="18" charset="0"/>
                </a:rPr>
                <a:t>25.0</a:t>
              </a:r>
            </a:p>
          </p:txBody>
        </p:sp>
        <p:cxnSp>
          <p:nvCxnSpPr>
            <p:cNvPr id="62" name="Straight Connector 61"/>
            <p:cNvCxnSpPr>
              <a:cxnSpLocks noChangeAspect="1"/>
            </p:cNvCxnSpPr>
            <p:nvPr/>
          </p:nvCxnSpPr>
          <p:spPr>
            <a:xfrm>
              <a:off x="7331242" y="2774912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>
              <a:spLocks noChangeAspect="1"/>
            </p:cNvSpPr>
            <p:nvPr/>
          </p:nvSpPr>
          <p:spPr>
            <a:xfrm>
              <a:off x="4354878" y="2732696"/>
              <a:ext cx="437044" cy="228740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600" b="1" dirty="0">
                  <a:latin typeface="Calisto MT" panose="02040603050505030304" pitchFamily="18" charset="0"/>
                </a:rPr>
                <a:t>OR (red) and 95% CIs (blue)</a:t>
              </a:r>
            </a:p>
          </p:txBody>
        </p:sp>
        <p:cxnSp>
          <p:nvCxnSpPr>
            <p:cNvPr id="65" name="Straight Connector 64"/>
            <p:cNvCxnSpPr>
              <a:cxnSpLocks noChangeAspect="1"/>
            </p:cNvCxnSpPr>
            <p:nvPr/>
          </p:nvCxnSpPr>
          <p:spPr>
            <a:xfrm>
              <a:off x="8554240" y="4417376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cxnSpLocks noChangeAspect="1"/>
            </p:cNvCxnSpPr>
            <p:nvPr/>
          </p:nvCxnSpPr>
          <p:spPr>
            <a:xfrm flipV="1">
              <a:off x="8594351" y="3173921"/>
              <a:ext cx="0" cy="1248581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cxnSpLocks noChangeAspect="1"/>
            </p:cNvCxnSpPr>
            <p:nvPr/>
          </p:nvCxnSpPr>
          <p:spPr>
            <a:xfrm>
              <a:off x="8494073" y="3976150"/>
              <a:ext cx="200557" cy="0"/>
            </a:xfrm>
            <a:prstGeom prst="line">
              <a:avLst/>
            </a:prstGeom>
            <a:ln w="76200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cxnSpLocks noChangeAspect="1"/>
            </p:cNvCxnSpPr>
            <p:nvPr/>
          </p:nvCxnSpPr>
          <p:spPr>
            <a:xfrm>
              <a:off x="8554240" y="3173921"/>
              <a:ext cx="80223" cy="0"/>
            </a:xfrm>
            <a:prstGeom prst="line">
              <a:avLst/>
            </a:prstGeom>
            <a:ln w="57150" cmpd="sng"/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>
              <a:cxnSpLocks noChangeAspect="1"/>
            </p:cNvCxnSpPr>
            <p:nvPr/>
          </p:nvCxnSpPr>
          <p:spPr>
            <a:xfrm flipV="1">
              <a:off x="7370952" y="2805937"/>
              <a:ext cx="0" cy="626615"/>
            </a:xfrm>
            <a:prstGeom prst="line">
              <a:avLst/>
            </a:prstGeom>
            <a:ln w="57150" cmpd="sng">
              <a:solidFill>
                <a:srgbClr val="2C7C9F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>
              <a:spLocks noChangeAspect="1"/>
            </p:cNvSpPr>
            <p:nvPr/>
          </p:nvSpPr>
          <p:spPr>
            <a:xfrm>
              <a:off x="5057549" y="1670447"/>
              <a:ext cx="37273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alisto MT" panose="02040603050505030304" pitchFamily="18" charset="0"/>
                </a:rPr>
                <a:t>Attributable Mortality of                                              Antibiotic-Resistant Infections</a:t>
              </a:r>
              <a:endParaRPr lang="en-US" dirty="0">
                <a:latin typeface="Calisto MT" panose="02040603050505030304" pitchFamily="18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272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7362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Frequency of Inappropriate Antibiotic Use in Nursing Homes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Resident-Level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Adverse Drug Events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Clostridium difficile infection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Future antibiotic-resistant infections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Facility-Level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Fallout to other residents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Resident-to-Resident Spread of Antibiotic Resistance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Regulatory issues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Why Focus on Urinary Tract Infection?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57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77010"/>
            <a:ext cx="7069931" cy="857250"/>
          </a:xfrm>
        </p:spPr>
        <p:txBody>
          <a:bodyPr>
            <a:normAutofit/>
          </a:bodyPr>
          <a:lstStyle/>
          <a:p>
            <a:r>
              <a:rPr lang="en-US" b="0" dirty="0">
                <a:latin typeface="Calisto MT" panose="02040603050505030304" pitchFamily="18" charset="77"/>
              </a:rPr>
              <a:t>Antibiotic Fallout</a:t>
            </a:r>
            <a:endParaRPr lang="en-US" sz="3000" b="0" dirty="0">
              <a:latin typeface="Calisto MT" panose="02040603050505030304" pitchFamily="18" charset="77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81600" y="1676401"/>
            <a:ext cx="3581400" cy="46045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500" u="sng" dirty="0"/>
              <a:t>Setting</a:t>
            </a:r>
            <a:r>
              <a:rPr lang="en-US" sz="1500" dirty="0"/>
              <a:t>: </a:t>
            </a:r>
          </a:p>
          <a:p>
            <a:pPr marL="176213" indent="-176213">
              <a:spcBef>
                <a:spcPts val="0"/>
              </a:spcBef>
            </a:pPr>
            <a:r>
              <a:rPr lang="en-US" sz="1500" dirty="0"/>
              <a:t>607 NHs in Ontario; categorized into </a:t>
            </a:r>
            <a:r>
              <a:rPr lang="en-US" sz="1500" dirty="0" err="1"/>
              <a:t>tertiles</a:t>
            </a:r>
            <a:r>
              <a:rPr lang="en-US" sz="1500" dirty="0"/>
              <a:t> of antibiotic use (low, medium, high)</a:t>
            </a:r>
          </a:p>
          <a:p>
            <a:pPr marL="176213" indent="-176213">
              <a:spcBef>
                <a:spcPts val="0"/>
              </a:spcBef>
              <a:spcAft>
                <a:spcPts val="900"/>
              </a:spcAft>
            </a:pPr>
            <a:r>
              <a:rPr lang="en-US" sz="1500" dirty="0"/>
              <a:t>110,000 NH residents followed for 2 years.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1500" u="sng" dirty="0"/>
              <a:t>Study Endpoint</a:t>
            </a:r>
            <a:r>
              <a:rPr lang="en-US" sz="1500" dirty="0"/>
              <a:t>: Combined rate of </a:t>
            </a:r>
            <a:r>
              <a:rPr lang="en-US" sz="1500" i="1" dirty="0"/>
              <a:t>C. difficile, </a:t>
            </a:r>
            <a:r>
              <a:rPr lang="en-US" sz="1500" dirty="0"/>
              <a:t>diarrhea/gastroenteritis, infection with antibiotic-resistant bacteria and adverse drug event (ADE)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500" u="sng" dirty="0"/>
              <a:t>Results</a:t>
            </a:r>
            <a:r>
              <a:rPr lang="en-US" sz="1500" dirty="0"/>
              <a:t>:</a:t>
            </a:r>
          </a:p>
          <a:p>
            <a:pPr marL="176213" indent="-176213">
              <a:spcBef>
                <a:spcPts val="0"/>
              </a:spcBef>
            </a:pPr>
            <a:r>
              <a:rPr lang="en-US" sz="1500" dirty="0"/>
              <a:t>~83,000 NH residents received an antibiotic &amp; ~27,000 residents did not receive an antibiotic</a:t>
            </a:r>
          </a:p>
          <a:p>
            <a:pPr marL="176213" indent="-176213">
              <a:spcBef>
                <a:spcPts val="0"/>
              </a:spcBef>
            </a:pPr>
            <a:r>
              <a:rPr lang="en-US" sz="1500" dirty="0">
                <a:solidFill>
                  <a:srgbClr val="FF0000"/>
                </a:solidFill>
              </a:rPr>
              <a:t>Risk of experiencing the combined endpoint was 24% higher in high-use NHs, </a:t>
            </a:r>
            <a:r>
              <a:rPr lang="en-US" sz="1500" u="sng" dirty="0">
                <a:solidFill>
                  <a:srgbClr val="FF0000"/>
                </a:solidFill>
              </a:rPr>
              <a:t>even if the resident never received an antibiotic </a:t>
            </a:r>
            <a:r>
              <a:rPr lang="en-US" sz="1500" dirty="0">
                <a:solidFill>
                  <a:srgbClr val="FF0000"/>
                </a:solidFill>
              </a:rPr>
              <a:t>(Figure)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42015653"/>
              </p:ext>
            </p:extLst>
          </p:nvPr>
        </p:nvGraphicFramePr>
        <p:xfrm>
          <a:off x="228600" y="1752600"/>
          <a:ext cx="4724399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566946" y="6442502"/>
            <a:ext cx="400505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050" dirty="0">
                <a:latin typeface="Calibri"/>
                <a:cs typeface="Calibri"/>
              </a:rPr>
              <a:t>23. Daneman et al. </a:t>
            </a:r>
            <a:r>
              <a:rPr lang="en-US" sz="1050" i="1" dirty="0">
                <a:latin typeface="Calibri"/>
                <a:cs typeface="Calibri"/>
              </a:rPr>
              <a:t>JAMA Intern Med </a:t>
            </a:r>
            <a:r>
              <a:rPr lang="en-US" sz="1050" dirty="0">
                <a:latin typeface="Calibri"/>
                <a:cs typeface="Calibri"/>
              </a:rPr>
              <a:t>2015</a:t>
            </a:r>
          </a:p>
          <a:p>
            <a:pPr marL="0" lvl="1"/>
            <a:r>
              <a:rPr lang="en-US" sz="1050" dirty="0">
                <a:latin typeface="Calibri"/>
                <a:cs typeface="Calibri"/>
              </a:rPr>
              <a:t>24. </a:t>
            </a:r>
            <a:r>
              <a:rPr lang="en-US" sz="1050" dirty="0" err="1">
                <a:latin typeface="Calibri"/>
                <a:cs typeface="Calibri"/>
              </a:rPr>
              <a:t>Mody</a:t>
            </a:r>
            <a:r>
              <a:rPr lang="en-US" sz="1050" dirty="0">
                <a:latin typeface="Calibri"/>
                <a:cs typeface="Calibri"/>
              </a:rPr>
              <a:t> &amp; Crnich et al. </a:t>
            </a:r>
            <a:r>
              <a:rPr lang="en-US" sz="1050" i="1" dirty="0">
                <a:cs typeface="Calibri"/>
              </a:rPr>
              <a:t>JAMA Intern Med </a:t>
            </a:r>
            <a:r>
              <a:rPr lang="en-US" sz="1050" dirty="0">
                <a:cs typeface="Calibri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3120306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63563"/>
            <a:ext cx="7315200" cy="1036637"/>
          </a:xfrm>
          <a:effectLst/>
        </p:spPr>
        <p:txBody>
          <a:bodyPr/>
          <a:lstStyle/>
          <a:p>
            <a:r>
              <a:rPr lang="en-US" sz="2800" b="0" dirty="0">
                <a:latin typeface="Calisto MT" panose="02040603050505030304" pitchFamily="18" charset="0"/>
              </a:rPr>
              <a:t>Antibiotic-Resistant Bacteria Spread Easily in the Nursing Home Environment</a:t>
            </a: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-8467" y="6474022"/>
            <a:ext cx="44302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dirty="0">
                <a:latin typeface="Calisto MT" panose="02040603050505030304" pitchFamily="18" charset="0"/>
              </a:rPr>
              <a:t>25.  </a:t>
            </a:r>
            <a:r>
              <a:rPr lang="en-US" sz="1200" dirty="0" err="1">
                <a:latin typeface="Calisto MT" panose="02040603050505030304" pitchFamily="18" charset="0"/>
              </a:rPr>
              <a:t>Crnich</a:t>
            </a:r>
            <a:r>
              <a:rPr lang="en-US" sz="1200" dirty="0">
                <a:latin typeface="Calisto MT" panose="02040603050505030304" pitchFamily="18" charset="0"/>
              </a:rPr>
              <a:t> et al.</a:t>
            </a:r>
            <a:r>
              <a:rPr lang="en-US" sz="1200" i="1" dirty="0">
                <a:latin typeface="Calisto MT" panose="02040603050505030304" pitchFamily="18" charset="0"/>
              </a:rPr>
              <a:t> 2013 Am </a:t>
            </a:r>
            <a:r>
              <a:rPr lang="en-US" sz="1200" i="1" dirty="0" err="1">
                <a:latin typeface="Calisto MT" panose="02040603050505030304" pitchFamily="18" charset="0"/>
              </a:rPr>
              <a:t>Soc</a:t>
            </a:r>
            <a:r>
              <a:rPr lang="en-US" sz="1200" i="1" dirty="0">
                <a:latin typeface="Calisto MT" panose="02040603050505030304" pitchFamily="18" charset="0"/>
              </a:rPr>
              <a:t> </a:t>
            </a:r>
            <a:r>
              <a:rPr lang="en-US" sz="1200" i="1" dirty="0" err="1">
                <a:latin typeface="Calisto MT" panose="02040603050505030304" pitchFamily="18" charset="0"/>
              </a:rPr>
              <a:t>Microbiol</a:t>
            </a:r>
            <a:r>
              <a:rPr lang="en-US" sz="1200" i="1" dirty="0">
                <a:latin typeface="Calisto MT" panose="02040603050505030304" pitchFamily="18" charset="0"/>
              </a:rPr>
              <a:t> Scientific Meeting</a:t>
            </a:r>
            <a:endParaRPr lang="en-US" sz="1200" dirty="0">
              <a:latin typeface="Calisto MT" panose="02040603050505030304" pitchFamily="18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63095" y="1600200"/>
            <a:ext cx="4485105" cy="4800600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Strong evidence of resident-to-resident  spread in NHs.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50% of MRSA isolates recovered from Wisconsin NHs are genetically identical</a:t>
            </a:r>
          </a:p>
          <a:p>
            <a:pPr lvl="1"/>
            <a:r>
              <a:rPr lang="en-US" sz="2000" dirty="0"/>
              <a:t>&gt;85% of the MRSA isolates from NH residents who entered the NH negative but subsequently became colonized during their stay in the NH are genetically identical to strains recovered from other residents</a:t>
            </a:r>
          </a:p>
        </p:txBody>
      </p:sp>
      <p:pic>
        <p:nvPicPr>
          <p:cNvPr id="7" name="Picture 8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678" b="-41678"/>
          <a:stretch>
            <a:fillRect/>
          </a:stretch>
        </p:blipFill>
        <p:spPr bwMode="auto">
          <a:xfrm>
            <a:off x="4800600" y="533400"/>
            <a:ext cx="3810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7014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76800" y="4495800"/>
            <a:ext cx="3810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14 of the 17 MRSA isolates recovered from residents in this nursing home were found to be genetically identical by pulsed-field gel electrophoresis (PFGE – a commonly employed genetic finger-printing technique)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424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63563"/>
            <a:ext cx="7315200" cy="1036637"/>
          </a:xfrm>
          <a:effectLst/>
        </p:spPr>
        <p:txBody>
          <a:bodyPr/>
          <a:lstStyle/>
          <a:p>
            <a:r>
              <a:rPr lang="en-US" sz="2800" b="0" dirty="0">
                <a:latin typeface="Calisto MT" panose="02040603050505030304" pitchFamily="18" charset="0"/>
              </a:rPr>
              <a:t>Treating Antibiotic Resistant Infections is More Costly to Nursing Homes</a:t>
            </a:r>
          </a:p>
        </p:txBody>
      </p:sp>
      <p:graphicFrame>
        <p:nvGraphicFramePr>
          <p:cNvPr id="13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30236144"/>
              </p:ext>
            </p:extLst>
          </p:nvPr>
        </p:nvGraphicFramePr>
        <p:xfrm>
          <a:off x="838200" y="1905000"/>
          <a:ext cx="7696200" cy="4221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" y="5334000"/>
            <a:ext cx="419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6437376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26.  Capitano et. al. </a:t>
            </a:r>
            <a:r>
              <a:rPr lang="en-US" sz="1400" i="1" dirty="0">
                <a:latin typeface="Calisto MT" panose="02040603050505030304" pitchFamily="18" charset="0"/>
              </a:rPr>
              <a:t>J Am </a:t>
            </a:r>
            <a:r>
              <a:rPr lang="en-US" sz="1400" i="1" dirty="0" err="1">
                <a:latin typeface="Calisto MT" panose="02040603050505030304" pitchFamily="18" charset="0"/>
              </a:rPr>
              <a:t>Geriatr</a:t>
            </a:r>
            <a:r>
              <a:rPr lang="en-US" sz="1400" i="1" dirty="0">
                <a:latin typeface="Calisto MT" panose="02040603050505030304" pitchFamily="18" charset="0"/>
              </a:rPr>
              <a:t> </a:t>
            </a:r>
            <a:r>
              <a:rPr lang="en-US" sz="1400" i="1" dirty="0" err="1">
                <a:latin typeface="Calisto MT" panose="02040603050505030304" pitchFamily="18" charset="0"/>
              </a:rPr>
              <a:t>Soc</a:t>
            </a:r>
            <a:r>
              <a:rPr lang="en-US" sz="1400" i="1" dirty="0">
                <a:latin typeface="Calisto MT" panose="02040603050505030304" pitchFamily="18" charset="0"/>
              </a:rPr>
              <a:t> </a:t>
            </a:r>
            <a:r>
              <a:rPr lang="en-US" sz="1400" dirty="0">
                <a:latin typeface="Calisto MT" panose="02040603050505030304" pitchFamily="18" charset="0"/>
              </a:rPr>
              <a:t>2003</a:t>
            </a:r>
          </a:p>
        </p:txBody>
      </p:sp>
    </p:spTree>
    <p:extLst>
      <p:ext uri="{BB962C8B-B14F-4D97-AF65-F5344CB8AC3E}">
        <p14:creationId xmlns:p14="http://schemas.microsoft.com/office/powerpoint/2010/main" val="195799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73625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Frequency of Inappropriate Antibiotic Use in Nursing Homes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Resident-Level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Adverse Drug Events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Clostridium difficile infection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Future antibiotic-resistant infections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Facility-Level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Resident-to-Resident Spread of Antibiotic Resistance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Regulatory issues (refer to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“The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Regulatory Rationale for Improving the Management of UTIs in Nursing Homes” presentation)</a:t>
            </a:r>
          </a:p>
          <a:p>
            <a:pPr>
              <a:spcBef>
                <a:spcPts val="0"/>
              </a:spcBef>
            </a:pPr>
            <a:r>
              <a:rPr lang="en-US" dirty="0"/>
              <a:t>Why Focus on Urinary Tract Infection?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692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  <a:ea typeface="ＭＳ Ｐゴシック" charset="0"/>
              </a:rPr>
              <a:t>Suspected UTI</a:t>
            </a:r>
          </a:p>
        </p:txBody>
      </p:sp>
      <p:sp>
        <p:nvSpPr>
          <p:cNvPr id="47106" name="Content Placeholder 3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sz="2800" dirty="0">
                <a:ea typeface="ＭＳ Ｐゴシック" charset="0"/>
              </a:rPr>
              <a:t>Accounts for 24% of all infections in older adults.</a:t>
            </a:r>
          </a:p>
          <a:p>
            <a:pPr>
              <a:spcAft>
                <a:spcPts val="1800"/>
              </a:spcAft>
            </a:pPr>
            <a:r>
              <a:rPr lang="en-US" sz="2800" dirty="0">
                <a:ea typeface="ＭＳ Ｐゴシック" charset="0"/>
              </a:rPr>
              <a:t>Accounts for 12-25% of LTCF infections.</a:t>
            </a:r>
          </a:p>
          <a:p>
            <a:pPr>
              <a:spcAft>
                <a:spcPts val="1800"/>
              </a:spcAft>
            </a:pPr>
            <a:r>
              <a:rPr lang="en-US" sz="2800" dirty="0">
                <a:ea typeface="ＭＳ Ｐゴシック" charset="0"/>
              </a:rPr>
              <a:t>Most common cause of bacteremia in LTCF.</a:t>
            </a:r>
          </a:p>
          <a:p>
            <a:pPr>
              <a:spcAft>
                <a:spcPts val="1800"/>
              </a:spcAft>
            </a:pPr>
            <a:r>
              <a:rPr lang="en-US" sz="2800" dirty="0">
                <a:ea typeface="ＭＳ Ｐゴシック" charset="0"/>
              </a:rPr>
              <a:t>Responsible for 20-60% of antimicrobial use in LTCF.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756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1600200" y="577413"/>
            <a:ext cx="7280275" cy="1057945"/>
          </a:xfrm>
        </p:spPr>
        <p:txBody>
          <a:bodyPr/>
          <a:lstStyle/>
          <a:p>
            <a:pPr eaLnBrk="1" hangingPunct="1"/>
            <a:r>
              <a:rPr lang="en-US" sz="2800" b="0" dirty="0">
                <a:latin typeface="Calisto MT" panose="02040603050505030304" pitchFamily="18" charset="0"/>
                <a:ea typeface="ＭＳ Ｐゴシック" charset="0"/>
              </a:rPr>
              <a:t>Up to 75% of the Cases of Suspected UTI are Actually Asymptomatic Bacteriuria (ASB)</a:t>
            </a:r>
          </a:p>
        </p:txBody>
      </p:sp>
      <p:sp>
        <p:nvSpPr>
          <p:cNvPr id="48130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752600"/>
            <a:ext cx="8458200" cy="4527986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ea typeface="ＭＳ Ｐゴシック" charset="0"/>
              </a:rPr>
              <a:t>Definition: (+) urine culture in the absence of (“specific”) symptoms</a:t>
            </a:r>
          </a:p>
          <a:p>
            <a:pPr eaLnBrk="1" hangingPunct="1">
              <a:spcBef>
                <a:spcPts val="0"/>
              </a:spcBef>
            </a:pPr>
            <a:r>
              <a:rPr lang="en-US" sz="2400" dirty="0">
                <a:ea typeface="ＭＳ Ｐゴシック" charset="0"/>
              </a:rPr>
              <a:t>Prevalence</a:t>
            </a:r>
          </a:p>
          <a:p>
            <a:pPr lvl="1" eaLnBrk="1" hangingPunct="1">
              <a:spcBef>
                <a:spcPts val="0"/>
              </a:spcBef>
            </a:pPr>
            <a:r>
              <a:rPr lang="en-US" dirty="0">
                <a:ea typeface="ＭＳ Ｐゴシック" charset="0"/>
              </a:rPr>
              <a:t>Community: 6 – 17%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ea typeface="ＭＳ Ｐゴシック" charset="0"/>
              </a:rPr>
              <a:t>Institutionalized: 19 – 57%</a:t>
            </a:r>
          </a:p>
          <a:p>
            <a:pPr eaLnBrk="1" hangingPunct="1">
              <a:spcBef>
                <a:spcPts val="0"/>
              </a:spcBef>
            </a:pPr>
            <a:r>
              <a:rPr lang="en-US" sz="2400" dirty="0">
                <a:ea typeface="ＭＳ Ｐゴシック" charset="0"/>
              </a:rPr>
              <a:t>Treatment of ASB</a:t>
            </a:r>
          </a:p>
          <a:p>
            <a:pPr lvl="1" eaLnBrk="1" hangingPunct="1">
              <a:spcBef>
                <a:spcPts val="0"/>
              </a:spcBef>
            </a:pPr>
            <a:r>
              <a:rPr lang="en-US" dirty="0">
                <a:ea typeface="ＭＳ Ｐゴシック" charset="0"/>
              </a:rPr>
              <a:t>Does not reduce episodes of symptomatic </a:t>
            </a:r>
            <a:r>
              <a:rPr lang="en-US" dirty="0"/>
              <a:t>UTI </a:t>
            </a:r>
            <a:r>
              <a:rPr lang="en-US" baseline="30000" dirty="0"/>
              <a:t>28, 29, 30, 32</a:t>
            </a:r>
          </a:p>
          <a:p>
            <a:pPr lvl="1" eaLnBrk="1" hangingPunct="1">
              <a:spcBef>
                <a:spcPts val="0"/>
              </a:spcBef>
            </a:pPr>
            <a:r>
              <a:rPr lang="en-US" dirty="0">
                <a:ea typeface="ＭＳ Ｐゴシック" charset="0"/>
              </a:rPr>
              <a:t>Promotes resistance </a:t>
            </a:r>
            <a:r>
              <a:rPr lang="en-US" baseline="30000" dirty="0">
                <a:ea typeface="ＭＳ Ｐゴシック" charset="0"/>
              </a:rPr>
              <a:t>28, 30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ＭＳ Ｐゴシック" charset="0"/>
              </a:rPr>
              <a:t>Increases risk of </a:t>
            </a:r>
            <a:r>
              <a:rPr lang="en-US" i="1" dirty="0">
                <a:ea typeface="ＭＳ Ｐゴシック" charset="0"/>
              </a:rPr>
              <a:t>C. difficile </a:t>
            </a:r>
            <a:r>
              <a:rPr lang="en-US" baseline="30000" dirty="0">
                <a:ea typeface="ＭＳ Ｐゴシック" charset="0"/>
              </a:rPr>
              <a:t>30</a:t>
            </a:r>
          </a:p>
          <a:p>
            <a:pPr lvl="1" eaLnBrk="1" hangingPunct="1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ea typeface="ＭＳ Ｐゴシック" charset="0"/>
              </a:rPr>
              <a:t>Does not reduce mortality </a:t>
            </a:r>
            <a:r>
              <a:rPr lang="en-US" baseline="30000" dirty="0">
                <a:ea typeface="ＭＳ Ｐゴシック" charset="0"/>
              </a:rPr>
              <a:t>29,  30, 31</a:t>
            </a:r>
          </a:p>
        </p:txBody>
      </p:sp>
      <p:sp>
        <p:nvSpPr>
          <p:cNvPr id="75782" name="Text Box 5"/>
          <p:cNvSpPr txBox="1">
            <a:spLocks noChangeArrowheads="1"/>
          </p:cNvSpPr>
          <p:nvPr/>
        </p:nvSpPr>
        <p:spPr bwMode="auto">
          <a:xfrm>
            <a:off x="182880" y="6437376"/>
            <a:ext cx="868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tabLst>
                <a:tab pos="2398713" algn="l"/>
                <a:tab pos="5135563" algn="l"/>
              </a:tabLst>
              <a:defRPr/>
            </a:pPr>
            <a:r>
              <a:rPr lang="en-US" sz="1200" dirty="0">
                <a:latin typeface="Calisto MT" panose="02040603050505030304" pitchFamily="18" charset="0"/>
              </a:rPr>
              <a:t>27.  Warren et al., </a:t>
            </a:r>
            <a:r>
              <a:rPr lang="en-US" sz="1200" i="1" dirty="0">
                <a:latin typeface="Calisto MT" panose="02040603050505030304" pitchFamily="18" charset="0"/>
              </a:rPr>
              <a:t>JAMA</a:t>
            </a:r>
            <a:r>
              <a:rPr lang="en-US" sz="1200" dirty="0">
                <a:latin typeface="Calisto MT" panose="02040603050505030304" pitchFamily="18" charset="0"/>
              </a:rPr>
              <a:t> 1982	29.  Nicolle et al. </a:t>
            </a:r>
            <a:r>
              <a:rPr lang="en-US" sz="1200" i="1" dirty="0">
                <a:latin typeface="Calisto MT" panose="02040603050505030304" pitchFamily="18" charset="0"/>
              </a:rPr>
              <a:t>Am J Med </a:t>
            </a:r>
            <a:r>
              <a:rPr lang="en-US" sz="1200" dirty="0">
                <a:latin typeface="Calisto MT" panose="02040603050505030304" pitchFamily="18" charset="0"/>
              </a:rPr>
              <a:t>1987 	31.  </a:t>
            </a:r>
            <a:r>
              <a:rPr lang="en-US" sz="1200" dirty="0" err="1">
                <a:latin typeface="Calisto MT" panose="02040603050505030304" pitchFamily="18" charset="0"/>
              </a:rPr>
              <a:t>Ouslander</a:t>
            </a:r>
            <a:r>
              <a:rPr lang="en-US" sz="1200" dirty="0">
                <a:latin typeface="Calisto MT" panose="02040603050505030304" pitchFamily="18" charset="0"/>
              </a:rPr>
              <a:t> et al. </a:t>
            </a:r>
            <a:r>
              <a:rPr lang="en-US" sz="1200" i="1" dirty="0">
                <a:latin typeface="Calisto MT" panose="02040603050505030304" pitchFamily="18" charset="0"/>
              </a:rPr>
              <a:t>Ann Intern Med</a:t>
            </a:r>
            <a:r>
              <a:rPr lang="en-US" sz="1200" dirty="0">
                <a:latin typeface="Calisto MT" panose="02040603050505030304" pitchFamily="18" charset="0"/>
              </a:rPr>
              <a:t> 1995</a:t>
            </a:r>
          </a:p>
          <a:p>
            <a:pPr>
              <a:tabLst>
                <a:tab pos="2398713" algn="l"/>
              </a:tabLst>
              <a:defRPr/>
            </a:pPr>
            <a:r>
              <a:rPr lang="en-US" sz="1200" dirty="0">
                <a:latin typeface="Calisto MT" panose="02040603050505030304" pitchFamily="18" charset="0"/>
              </a:rPr>
              <a:t>28.  Nicolle et al. </a:t>
            </a:r>
            <a:r>
              <a:rPr lang="en-US" sz="1200" i="1" dirty="0">
                <a:latin typeface="Calisto MT" panose="02040603050505030304" pitchFamily="18" charset="0"/>
              </a:rPr>
              <a:t>N </a:t>
            </a:r>
            <a:r>
              <a:rPr lang="en-US" sz="1200" i="1" dirty="0" err="1">
                <a:latin typeface="Calisto MT" panose="02040603050505030304" pitchFamily="18" charset="0"/>
              </a:rPr>
              <a:t>Engl</a:t>
            </a:r>
            <a:r>
              <a:rPr lang="en-US" sz="1200" i="1" dirty="0">
                <a:latin typeface="Calisto MT" panose="02040603050505030304" pitchFamily="18" charset="0"/>
              </a:rPr>
              <a:t> J Med</a:t>
            </a:r>
            <a:r>
              <a:rPr lang="en-US" sz="1200" dirty="0">
                <a:latin typeface="Calisto MT" panose="02040603050505030304" pitchFamily="18" charset="0"/>
              </a:rPr>
              <a:t> 1983	30.  </a:t>
            </a:r>
            <a:r>
              <a:rPr lang="en-US" sz="1200" dirty="0" err="1">
                <a:latin typeface="Calisto MT" panose="02040603050505030304" pitchFamily="18" charset="0"/>
              </a:rPr>
              <a:t>Abrutyn</a:t>
            </a:r>
            <a:r>
              <a:rPr lang="en-US" sz="1200" dirty="0">
                <a:latin typeface="Calisto MT" panose="02040603050505030304" pitchFamily="18" charset="0"/>
              </a:rPr>
              <a:t> et al</a:t>
            </a:r>
            <a:r>
              <a:rPr lang="en-US" sz="1200" dirty="0" smtClean="0">
                <a:latin typeface="Calisto MT" panose="02040603050505030304" pitchFamily="18" charset="0"/>
              </a:rPr>
              <a:t>. </a:t>
            </a:r>
            <a:r>
              <a:rPr lang="en-US" sz="1200" i="1" dirty="0">
                <a:latin typeface="Calisto MT" panose="02040603050505030304" pitchFamily="18" charset="0"/>
              </a:rPr>
              <a:t>Ann Intern Med</a:t>
            </a:r>
            <a:r>
              <a:rPr lang="en-US" sz="1200" dirty="0">
                <a:latin typeface="Calisto MT" panose="02040603050505030304" pitchFamily="18" charset="0"/>
              </a:rPr>
              <a:t> 1994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569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51054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1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>
                <a:latin typeface="Calisto MT" panose="02040603050505030304" pitchFamily="18" charset="0"/>
              </a:rPr>
              <a:t>Christopher J. </a:t>
            </a:r>
            <a:r>
              <a:rPr lang="en-US" sz="2800" b="0" dirty="0" err="1">
                <a:latin typeface="Calisto MT" panose="02040603050505030304" pitchFamily="18" charset="0"/>
              </a:rPr>
              <a:t>Crnich</a:t>
            </a:r>
            <a:r>
              <a:rPr lang="en-US" sz="2800" b="0" dirty="0">
                <a:latin typeface="Calisto MT" panose="02040603050505030304" pitchFamily="18" charset="0"/>
              </a:rPr>
              <a:t>, MD PhD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Chief of Medicine, William S. Middleton Memorial VA Hospital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Associate Professor of Medicine, University of Wisconsin-Madison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Content 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23333"/>
          <a:stretch/>
        </p:blipFill>
        <p:spPr>
          <a:xfrm>
            <a:off x="3158683" y="2643215"/>
            <a:ext cx="3053957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25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92138"/>
            <a:ext cx="7620000" cy="931862"/>
          </a:xfrm>
        </p:spPr>
        <p:txBody>
          <a:bodyPr/>
          <a:lstStyle/>
          <a:p>
            <a:r>
              <a:rPr lang="en-US" sz="3600" b="0" dirty="0">
                <a:latin typeface="Calisto MT" panose="02040603050505030304" pitchFamily="18" charset="0"/>
              </a:rPr>
              <a:t>Providers Don’t Think They Are Treating Asymptomatic Bacteriuria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03200" y="1686100"/>
            <a:ext cx="3321050" cy="47909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UTI, as well as many other conditions, can result in resident change-in-condition (Table)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Non-localizing signs often (&gt;60%) the only reason provided by clinicians when asked why they suspect UTI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There is no evidence that behavior change, falls, anorexia, or functional status associated with UTI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251874"/>
              </p:ext>
            </p:extLst>
          </p:nvPr>
        </p:nvGraphicFramePr>
        <p:xfrm>
          <a:off x="3524250" y="1686100"/>
          <a:ext cx="5432425" cy="456230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57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321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26148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Drugs</a:t>
                      </a:r>
                      <a:endParaRPr lang="en-US" sz="1400" b="0" i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0" i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</a:p>
                    <a:p>
                      <a:r>
                        <a:rPr lang="en-US" sz="1400" b="0" i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Dementia</a:t>
                      </a:r>
                    </a:p>
                    <a:p>
                      <a:endParaRPr lang="en-US" sz="1400" b="0" i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0" i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Discomfort</a:t>
                      </a:r>
                      <a:endParaRPr lang="en-US" sz="1400" b="0" i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8CB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BEERS Criteria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(e.g., </a:t>
                      </a:r>
                      <a:r>
                        <a:rPr lang="en-US" sz="1400" b="0" i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a</a:t>
                      </a:r>
                      <a:r>
                        <a:rPr lang="en-US" sz="1400" b="0" i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nticholinergic</a:t>
                      </a:r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,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benzodiazepines, hypnotics) OR dose change</a:t>
                      </a:r>
                    </a:p>
                    <a:p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Dementia </a:t>
                      </a:r>
                      <a:r>
                        <a:rPr lang="en-US" sz="1400" b="0" i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Lewy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bodies: Fluctuations in alertness and attention</a:t>
                      </a:r>
                    </a:p>
                    <a:p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Pain </a:t>
                      </a:r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E8CB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976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Eyes,</a:t>
                      </a:r>
                      <a:r>
                        <a:rPr lang="en-US" sz="1400" b="0" i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e</a:t>
                      </a: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ars</a:t>
                      </a:r>
                      <a:r>
                        <a:rPr lang="en-US" sz="1400" b="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400" b="0" i="1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environment</a:t>
                      </a:r>
                    </a:p>
                  </a:txBody>
                  <a:tcPr>
                    <a:solidFill>
                      <a:srgbClr val="F4E7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Sensory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deprivation; vulnerability to environment</a:t>
                      </a:r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4E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586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L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Low oxygen states</a:t>
                      </a:r>
                    </a:p>
                    <a:p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E8CB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Myocardial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infarction, stroke, pulmonary embolus</a:t>
                      </a:r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E8CB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586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Infection</a:t>
                      </a:r>
                    </a:p>
                  </a:txBody>
                  <a:tcPr>
                    <a:solidFill>
                      <a:srgbClr val="F4E7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Pneumonia,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sepsis, symptomatic UTI</a:t>
                      </a:r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4E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586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Retention</a:t>
                      </a:r>
                    </a:p>
                  </a:txBody>
                  <a:tcPr>
                    <a:solidFill>
                      <a:srgbClr val="E8CB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Urinary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retention, constipation</a:t>
                      </a:r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E8CB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586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Ictal</a:t>
                      </a: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states</a:t>
                      </a:r>
                    </a:p>
                  </a:txBody>
                  <a:tcPr>
                    <a:solidFill>
                      <a:srgbClr val="F4E7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Seizure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disorder</a:t>
                      </a:r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4E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0976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U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Underhydration</a:t>
                      </a: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/ nutrition</a:t>
                      </a:r>
                    </a:p>
                  </a:txBody>
                  <a:tcPr>
                    <a:solidFill>
                      <a:srgbClr val="E8CB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Dehydration</a:t>
                      </a:r>
                    </a:p>
                  </a:txBody>
                  <a:tcPr>
                    <a:solidFill>
                      <a:srgbClr val="E8CB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2586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M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Metabolic</a:t>
                      </a:r>
                      <a:r>
                        <a:rPr lang="en-US" sz="1400" b="0" i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Causes</a:t>
                      </a:r>
                      <a:endParaRPr lang="en-US" sz="1400" b="0" i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4E7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Low or high blood sugar, sodium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abnormalities</a:t>
                      </a:r>
                      <a:endParaRPr lang="en-US" sz="14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4E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17021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+mj-lt"/>
                        </a:rPr>
                        <a:t>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Subdural hematoma</a:t>
                      </a:r>
                    </a:p>
                  </a:txBody>
                  <a:tcPr>
                    <a:solidFill>
                      <a:srgbClr val="E8CB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Head</a:t>
                      </a:r>
                      <a:r>
                        <a:rPr lang="en-US" sz="1400" b="0" i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trauma</a:t>
                      </a:r>
                    </a:p>
                  </a:txBody>
                  <a:tcPr>
                    <a:solidFill>
                      <a:srgbClr val="E8CB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="" xmlns:a16="http://schemas.microsoft.com/office/drawing/2014/main" id="{47AB1D0A-5996-8240-B511-B20306346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" y="6437376"/>
            <a:ext cx="62179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tabLst>
                <a:tab pos="2906713" algn="l"/>
              </a:tabLst>
              <a:defRPr/>
            </a:pPr>
            <a:r>
              <a:rPr lang="en-US" sz="1200" dirty="0">
                <a:latin typeface="Calisto MT" panose="02040603050505030304" pitchFamily="18" charset="0"/>
              </a:rPr>
              <a:t>32.  </a:t>
            </a:r>
            <a:r>
              <a:rPr lang="en-US" sz="1200" dirty="0" err="1">
                <a:latin typeface="Calisto MT" panose="02040603050505030304" pitchFamily="18" charset="0"/>
              </a:rPr>
              <a:t>Nace</a:t>
            </a:r>
            <a:r>
              <a:rPr lang="en-US" sz="1200" dirty="0">
                <a:latin typeface="Calisto MT" panose="02040603050505030304" pitchFamily="18" charset="0"/>
              </a:rPr>
              <a:t> et al. </a:t>
            </a:r>
            <a:r>
              <a:rPr lang="en-US" sz="1200" i="1" dirty="0">
                <a:latin typeface="Calisto MT" panose="02040603050505030304" pitchFamily="18" charset="0"/>
              </a:rPr>
              <a:t> J Am Med Dir </a:t>
            </a:r>
            <a:r>
              <a:rPr lang="en-US" sz="1200" i="1" dirty="0" err="1">
                <a:latin typeface="Calisto MT" panose="02040603050505030304" pitchFamily="18" charset="0"/>
              </a:rPr>
              <a:t>Assoc</a:t>
            </a:r>
            <a:r>
              <a:rPr lang="en-US" sz="1200" i="1" dirty="0">
                <a:latin typeface="Calisto MT" panose="02040603050505030304" pitchFamily="18" charset="0"/>
              </a:rPr>
              <a:t> </a:t>
            </a:r>
            <a:r>
              <a:rPr lang="en-US" sz="1200" dirty="0">
                <a:latin typeface="Calisto MT" panose="02040603050505030304" pitchFamily="18" charset="0"/>
              </a:rPr>
              <a:t> 2014	33. </a:t>
            </a:r>
            <a:r>
              <a:rPr lang="en-US" sz="1200" dirty="0" err="1" smtClean="0">
                <a:latin typeface="Calisto MT" panose="02040603050505030304" pitchFamily="18" charset="0"/>
              </a:rPr>
              <a:t>Finucane</a:t>
            </a:r>
            <a:r>
              <a:rPr lang="en-US" sz="1200" dirty="0" smtClean="0">
                <a:latin typeface="Calisto MT" panose="02040603050505030304" pitchFamily="18" charset="0"/>
              </a:rPr>
              <a:t> </a:t>
            </a:r>
            <a:r>
              <a:rPr lang="en-US" sz="1200" dirty="0">
                <a:latin typeface="Calisto MT" panose="02040603050505030304" pitchFamily="18" charset="0"/>
              </a:rPr>
              <a:t>et al</a:t>
            </a:r>
            <a:r>
              <a:rPr lang="en-US" sz="1200" dirty="0" smtClean="0">
                <a:latin typeface="Calisto MT" panose="02040603050505030304" pitchFamily="18" charset="0"/>
              </a:rPr>
              <a:t>. </a:t>
            </a:r>
            <a:r>
              <a:rPr lang="en-US" sz="1200" i="1" dirty="0">
                <a:latin typeface="Calisto MT" panose="02040603050505030304" pitchFamily="18" charset="0"/>
              </a:rPr>
              <a:t>J Am </a:t>
            </a:r>
            <a:r>
              <a:rPr lang="en-US" sz="1200" i="1" dirty="0" err="1">
                <a:latin typeface="Calisto MT" panose="02040603050505030304" pitchFamily="18" charset="0"/>
              </a:rPr>
              <a:t>Geriatr</a:t>
            </a:r>
            <a:r>
              <a:rPr lang="en-US" sz="1200" i="1" dirty="0">
                <a:latin typeface="Calisto MT" panose="02040603050505030304" pitchFamily="18" charset="0"/>
              </a:rPr>
              <a:t> </a:t>
            </a:r>
            <a:r>
              <a:rPr lang="en-US" sz="1200" i="1" dirty="0" err="1">
                <a:latin typeface="Calisto MT" panose="02040603050505030304" pitchFamily="18" charset="0"/>
              </a:rPr>
              <a:t>Soc</a:t>
            </a:r>
            <a:r>
              <a:rPr lang="en-US" sz="1200" i="1" dirty="0">
                <a:latin typeface="Calisto MT" panose="02040603050505030304" pitchFamily="18" charset="0"/>
              </a:rPr>
              <a:t> </a:t>
            </a:r>
            <a:r>
              <a:rPr lang="en-US" sz="1200" dirty="0">
                <a:latin typeface="Calisto MT" panose="02040603050505030304" pitchFamily="18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4114402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Risk Aversion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Frail residents can get sick quickly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Family member pressure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Nursing staff pressure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Uncertainty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Some NH residents are non-verbal (but most are)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Some NH residents do not mount fever (but most do)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UTI </a:t>
            </a:r>
            <a:r>
              <a:rPr lang="en-US" sz="2000" u="sng" dirty="0"/>
              <a:t>can</a:t>
            </a:r>
            <a:r>
              <a:rPr lang="en-US" sz="2000" dirty="0"/>
              <a:t> manifest with non-localizing symptoms (although most have additional findings)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Myths Perpetuated During Training Become Habits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Falls and behavior change = UTI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Abnormal UA = UTI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Positive Culture = UTI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480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7432354" cy="1143000"/>
          </a:xfrm>
        </p:spPr>
        <p:txBody>
          <a:bodyPr/>
          <a:lstStyle/>
          <a:p>
            <a:r>
              <a:rPr lang="en-US" sz="3600" b="0" dirty="0">
                <a:latin typeface="Calisto MT" panose="02040603050505030304" pitchFamily="18" charset="0"/>
              </a:rPr>
              <a:t>Dipstick </a:t>
            </a:r>
            <a:r>
              <a:rPr lang="en-US" sz="3600" b="0" dirty="0">
                <a:latin typeface="Calisto MT" panose="02040603050505030304" pitchFamily="18" charset="0"/>
                <a:sym typeface="Wingdings"/>
              </a:rPr>
              <a:t> UA  Urine culture  Antibiotic Prescription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1326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Testing the urine is one of the easiest things we do in the NH (what if it was as hard as getting a respiratory specimen?)</a:t>
            </a:r>
          </a:p>
          <a:p>
            <a:r>
              <a:rPr lang="en-US" sz="2400" dirty="0">
                <a:sym typeface="Wingdings"/>
              </a:rPr>
              <a:t>Automating urine testing is done in many facilities for the sake of efficiency</a:t>
            </a:r>
          </a:p>
          <a:p>
            <a:pPr lvl="1"/>
            <a:r>
              <a:rPr lang="en-US" sz="2400" dirty="0">
                <a:sym typeface="Wingdings"/>
              </a:rPr>
              <a:t>Standing orders for dipstick and urinalyses</a:t>
            </a:r>
          </a:p>
          <a:p>
            <a:pPr lvl="1">
              <a:spcAft>
                <a:spcPts val="1200"/>
              </a:spcAft>
            </a:pPr>
            <a:r>
              <a:rPr lang="en-US" sz="2400" dirty="0" smtClean="0">
                <a:sym typeface="Wingdings"/>
              </a:rPr>
              <a:t>Pan-“everything</a:t>
            </a:r>
            <a:r>
              <a:rPr lang="en-US" sz="2400" dirty="0">
                <a:sym typeface="Wingdings"/>
              </a:rPr>
              <a:t>” workups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Ignoring culture results is hard (particularly if you do not know the resident)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57200" y="6524223"/>
            <a:ext cx="3429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>
                <a:latin typeface="Calisto MT" panose="02040603050505030304" pitchFamily="18" charset="0"/>
              </a:rPr>
              <a:t>34.  </a:t>
            </a:r>
            <a:r>
              <a:rPr lang="en-US" sz="1200" dirty="0" err="1" smtClean="0">
                <a:latin typeface="Calisto MT" panose="02040603050505030304" pitchFamily="18" charset="0"/>
              </a:rPr>
              <a:t>Crnich</a:t>
            </a:r>
            <a:r>
              <a:rPr lang="en-US" sz="1200" dirty="0" smtClean="0">
                <a:latin typeface="Calisto MT" panose="02040603050505030304" pitchFamily="18" charset="0"/>
              </a:rPr>
              <a:t> </a:t>
            </a:r>
            <a:r>
              <a:rPr lang="en-US" sz="1200" i="1" dirty="0">
                <a:latin typeface="Calisto MT" panose="02040603050505030304" pitchFamily="18" charset="0"/>
              </a:rPr>
              <a:t>Ann Long Term Care</a:t>
            </a:r>
            <a:r>
              <a:rPr lang="en-US" sz="1200" dirty="0">
                <a:latin typeface="Calisto MT" panose="02040603050505030304" pitchFamily="18" charset="0"/>
              </a:rPr>
              <a:t> 2014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809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Inappropriate antibiotic use is common in NHs.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Inappropriate antibiotic use causes significant resident harm and increases NH operating costs.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UTIs account for a majority of the inappropriate antibiotic use in NHs.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Reducing unnecessary urine testing can reduce inappropriate antibiotic use.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Reducing spectrum and duration of antibiotic therapy are other promising strategies for reducing antibiotic pressure in NHs.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226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721225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Frequency of Inappropriate Antibiotic Use in Nursing Homes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Resident-Level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Adverse Drug Events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Clostridium difficile infection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Future antibiotic-resistant infections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Facility-Level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Resident-to-Resident Spread of Antibiotic Resistance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Regulatory issues (see </a:t>
            </a:r>
            <a:r>
              <a:rPr lang="en-US" dirty="0" smtClean="0"/>
              <a:t>“The </a:t>
            </a:r>
            <a:r>
              <a:rPr lang="en-US" dirty="0"/>
              <a:t>Regulatory Rationale for Improving the Management of UTIs in Nursing Homes” presentation)</a:t>
            </a:r>
          </a:p>
          <a:p>
            <a:pPr>
              <a:spcBef>
                <a:spcPts val="0"/>
              </a:spcBef>
            </a:pPr>
            <a:r>
              <a:rPr lang="en-US" dirty="0"/>
              <a:t>Why Focus on Urinary Tract Infection?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261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721225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Frequency of Inappropriate Antibiotic Use in Nursing Homes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Resident-Level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Adverse Drug Events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Clostridium difficile infection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Future antibiotic-resistant infections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Facility-Level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Resident-to-Resident Spread of Antibiotic Resistance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Regulatory issues (see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“The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Regulatory Rationale for Improving the Management of UTIs in Nursing Homes” presentation)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Why Focus on Urinary Tract Infection?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72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63563"/>
            <a:ext cx="7467600" cy="1036637"/>
          </a:xfrm>
        </p:spPr>
        <p:txBody>
          <a:bodyPr/>
          <a:lstStyle/>
          <a:p>
            <a:r>
              <a:rPr lang="en-US" sz="3600" b="0" dirty="0">
                <a:latin typeface="Calisto MT" panose="02040603050505030304" pitchFamily="18" charset="0"/>
              </a:rPr>
              <a:t>25-80% of Antibiotic Use in Nursing Homes (NHs) is Inappropriate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924300" cy="4449763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Zimmer et al. </a:t>
            </a:r>
            <a:r>
              <a:rPr lang="en-US" sz="2000" i="1" dirty="0"/>
              <a:t>J Am </a:t>
            </a:r>
            <a:r>
              <a:rPr lang="en-US" sz="2000" i="1" dirty="0" err="1"/>
              <a:t>Geriatr</a:t>
            </a:r>
            <a:r>
              <a:rPr lang="en-US" sz="2000" i="1" dirty="0"/>
              <a:t> </a:t>
            </a:r>
            <a:r>
              <a:rPr lang="en-US" sz="2000" i="1" dirty="0" err="1"/>
              <a:t>Soc</a:t>
            </a:r>
            <a:r>
              <a:rPr lang="en-US" sz="2000" dirty="0"/>
              <a:t> 1986; 34(10): 703-10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Katz et al. </a:t>
            </a:r>
            <a:r>
              <a:rPr lang="en-US" sz="2000" i="1" dirty="0"/>
              <a:t>Arch Intern Med</a:t>
            </a:r>
            <a:r>
              <a:rPr lang="en-US" sz="2000" dirty="0"/>
              <a:t> 1990; 150(7): 1465-8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Warren et al. </a:t>
            </a:r>
            <a:r>
              <a:rPr lang="en-US" sz="2000" i="1" dirty="0"/>
              <a:t>J Am </a:t>
            </a:r>
            <a:r>
              <a:rPr lang="en-US" sz="2000" i="1" dirty="0" err="1"/>
              <a:t>Geriatr</a:t>
            </a:r>
            <a:r>
              <a:rPr lang="en-US" sz="2000" i="1" dirty="0"/>
              <a:t> </a:t>
            </a:r>
            <a:r>
              <a:rPr lang="en-US" sz="2000" i="1" dirty="0" err="1"/>
              <a:t>Soc</a:t>
            </a:r>
            <a:r>
              <a:rPr lang="en-US" sz="2000" dirty="0"/>
              <a:t> 1991; 39(10): 963-72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Pickering et al. </a:t>
            </a:r>
            <a:r>
              <a:rPr lang="en-US" sz="2000" i="1" dirty="0"/>
              <a:t>J Am </a:t>
            </a:r>
            <a:r>
              <a:rPr lang="en-US" sz="2000" i="1" dirty="0" err="1"/>
              <a:t>Geriatr</a:t>
            </a:r>
            <a:r>
              <a:rPr lang="en-US" sz="2000" i="1" dirty="0"/>
              <a:t> </a:t>
            </a:r>
            <a:r>
              <a:rPr lang="en-US" sz="2000" i="1" dirty="0" err="1"/>
              <a:t>Soc</a:t>
            </a:r>
            <a:r>
              <a:rPr lang="en-US" sz="2000" dirty="0"/>
              <a:t> 1994; 42(1): 28-32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Loeb et al. </a:t>
            </a:r>
            <a:r>
              <a:rPr lang="en-US" sz="2000" i="1" dirty="0"/>
              <a:t>J Gen Intern Med </a:t>
            </a:r>
            <a:r>
              <a:rPr lang="en-US" sz="2000" dirty="0"/>
              <a:t> 2001; 16(6): 376-83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000" dirty="0" err="1"/>
              <a:t>Vergidis</a:t>
            </a:r>
            <a:r>
              <a:rPr lang="en-US" sz="2000" dirty="0"/>
              <a:t> et al. 2011; </a:t>
            </a:r>
            <a:r>
              <a:rPr lang="en-US" sz="2000" i="1" dirty="0"/>
              <a:t>J Am </a:t>
            </a:r>
            <a:r>
              <a:rPr lang="en-US" sz="2000" i="1" dirty="0" err="1"/>
              <a:t>Geriatr</a:t>
            </a:r>
            <a:r>
              <a:rPr lang="en-US" sz="2000" i="1" dirty="0"/>
              <a:t> </a:t>
            </a:r>
            <a:r>
              <a:rPr lang="en-US" sz="2000" i="1" dirty="0" err="1"/>
              <a:t>Soc</a:t>
            </a:r>
            <a:r>
              <a:rPr lang="en-US" sz="2000" i="1" dirty="0"/>
              <a:t> </a:t>
            </a:r>
            <a:r>
              <a:rPr lang="en-US" sz="2000" dirty="0"/>
              <a:t>59(6): 1093-8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0500" y="1752600"/>
            <a:ext cx="4724400" cy="444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9922"/>
            <a:ext cx="7696200" cy="861678"/>
          </a:xfrm>
          <a:effectLst/>
        </p:spPr>
        <p:txBody>
          <a:bodyPr/>
          <a:lstStyle/>
          <a:p>
            <a:r>
              <a:rPr lang="en-US" sz="3200" b="0" dirty="0">
                <a:latin typeface="Calisto MT" panose="02040603050505030304" pitchFamily="18" charset="0"/>
              </a:rPr>
              <a:t>Broad-Spectrum Antibiotic Use in Wisconsin Nursing Homes is Common</a:t>
            </a:r>
          </a:p>
        </p:txBody>
      </p:sp>
      <p:sp>
        <p:nvSpPr>
          <p:cNvPr id="3" name="Rectangle 2"/>
          <p:cNvSpPr/>
          <p:nvPr/>
        </p:nvSpPr>
        <p:spPr>
          <a:xfrm>
            <a:off x="257524" y="6474023"/>
            <a:ext cx="65899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  <a:cs typeface="Calibri"/>
              </a:rPr>
              <a:t>7.  Crnich et al. Society for Healthcare Epidemiology of America 2019, Boston, MA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49153" y="1752600"/>
            <a:ext cx="344244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/>
              <a:buChar char="•"/>
            </a:pPr>
            <a:r>
              <a:rPr lang="en-US" sz="2000" dirty="0">
                <a:latin typeface="Calisto MT" panose="02040603050505030304" pitchFamily="18" charset="0"/>
              </a:rPr>
              <a:t>Broad-spectrum agents account for over half (51%) of antibiotic use in Wisconsin NHs (Figure).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latin typeface="Calisto MT" panose="02040603050505030304" pitchFamily="18" charset="0"/>
              </a:rPr>
              <a:t>Fluoroquinolones are the most frequently prescribed class (27% of all antibiotic days)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="" xmlns:a16="http://schemas.microsoft.com/office/drawing/2014/main" id="{4FFF4260-6338-5243-8470-5C4BD42B7F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024783"/>
              </p:ext>
            </p:extLst>
          </p:nvPr>
        </p:nvGraphicFramePr>
        <p:xfrm>
          <a:off x="62753" y="1672908"/>
          <a:ext cx="5486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043D081-57B4-6644-AB26-93BDC06D476F}"/>
              </a:ext>
            </a:extLst>
          </p:cNvPr>
          <p:cNvSpPr txBox="1"/>
          <p:nvPr/>
        </p:nvSpPr>
        <p:spPr>
          <a:xfrm>
            <a:off x="4419600" y="4648200"/>
            <a:ext cx="4572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alisto MT" panose="02040603050505030304" pitchFamily="18" charset="0"/>
              </a:rPr>
              <a:t>Broad Agents</a:t>
            </a:r>
            <a:r>
              <a:rPr lang="en-US" sz="1400" dirty="0">
                <a:latin typeface="Calisto MT" panose="02040603050505030304" pitchFamily="18" charset="0"/>
              </a:rPr>
              <a:t>: fluoroquinolones, beta-lactam/beta-lactamase inhibitors (e.g., amoxicillin-clavulanate), 2</a:t>
            </a:r>
            <a:r>
              <a:rPr lang="en-US" sz="1400" baseline="30000" dirty="0">
                <a:latin typeface="Calisto MT" panose="02040603050505030304" pitchFamily="18" charset="0"/>
              </a:rPr>
              <a:t>nd</a:t>
            </a:r>
            <a:r>
              <a:rPr lang="en-US" sz="1400" dirty="0">
                <a:latin typeface="Calisto MT" panose="02040603050505030304" pitchFamily="18" charset="0"/>
              </a:rPr>
              <a:t> &amp; 3</a:t>
            </a:r>
            <a:r>
              <a:rPr lang="en-US" sz="1400" baseline="30000" dirty="0">
                <a:latin typeface="Calisto MT" panose="02040603050505030304" pitchFamily="18" charset="0"/>
              </a:rPr>
              <a:t>rd</a:t>
            </a:r>
            <a:r>
              <a:rPr lang="en-US" sz="1400" dirty="0">
                <a:latin typeface="Calisto MT" panose="02040603050505030304" pitchFamily="18" charset="0"/>
              </a:rPr>
              <a:t> generation cephalosporins, macrolides, &amp; carbapenems</a:t>
            </a:r>
          </a:p>
          <a:p>
            <a:endParaRPr lang="en-US" sz="1400" dirty="0">
              <a:latin typeface="Calisto MT" panose="02040603050505030304" pitchFamily="18" charset="0"/>
            </a:endParaRPr>
          </a:p>
          <a:p>
            <a:r>
              <a:rPr lang="en-US" sz="1400" b="1" dirty="0">
                <a:latin typeface="Calisto MT" panose="02040603050505030304" pitchFamily="18" charset="0"/>
              </a:rPr>
              <a:t>Narrow Agents</a:t>
            </a:r>
            <a:r>
              <a:rPr lang="en-US" sz="1400" dirty="0">
                <a:latin typeface="Calisto MT" panose="02040603050505030304" pitchFamily="18" charset="0"/>
              </a:rPr>
              <a:t>: Trimethoprim-sulfamethoxazole, nitrofurantoin, tetracyclines, 1</a:t>
            </a:r>
            <a:r>
              <a:rPr lang="en-US" sz="1400" baseline="30000" dirty="0">
                <a:latin typeface="Calisto MT" panose="02040603050505030304" pitchFamily="18" charset="0"/>
              </a:rPr>
              <a:t>st</a:t>
            </a:r>
            <a:r>
              <a:rPr lang="en-US" sz="1400" dirty="0">
                <a:latin typeface="Calisto MT" panose="02040603050505030304" pitchFamily="18" charset="0"/>
              </a:rPr>
              <a:t> generation cephalosporins, penicillins</a:t>
            </a:r>
          </a:p>
        </p:txBody>
      </p:sp>
    </p:spTree>
    <p:extLst>
      <p:ext uri="{BB962C8B-B14F-4D97-AF65-F5344CB8AC3E}">
        <p14:creationId xmlns:p14="http://schemas.microsoft.com/office/powerpoint/2010/main" val="1167275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bx Duration_v3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20" r="-16120"/>
          <a:stretch>
            <a:fillRect/>
          </a:stretch>
        </p:blipFill>
        <p:spPr>
          <a:xfrm>
            <a:off x="-602216" y="1856601"/>
            <a:ext cx="7210280" cy="396537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63563"/>
            <a:ext cx="7239000" cy="1036637"/>
          </a:xfrm>
        </p:spPr>
        <p:txBody>
          <a:bodyPr/>
          <a:lstStyle/>
          <a:p>
            <a:r>
              <a:rPr lang="en-US" sz="3600" b="0" dirty="0">
                <a:latin typeface="Calisto MT" panose="02040603050505030304" pitchFamily="18" charset="0"/>
              </a:rPr>
              <a:t>Prolonged Antibiotic Courses are Common in Wisconsin NHs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5904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(n = 353)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55904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(n = 194)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2800" y="55904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(n =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55904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(n = 162)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29184" y="6437376"/>
            <a:ext cx="30251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>
              <a:buAutoNum type="arabicPeriod" startAt="8"/>
            </a:pPr>
            <a:r>
              <a:rPr lang="en-US" sz="1200" dirty="0">
                <a:latin typeface="Calisto MT" panose="02040603050505030304" pitchFamily="18" charset="0"/>
                <a:cs typeface="Calibri"/>
              </a:rPr>
              <a:t>Crnich; Unpublished data</a:t>
            </a:r>
          </a:p>
          <a:p>
            <a:pPr marL="342900" lvl="1" indent="-342900">
              <a:buAutoNum type="arabicPeriod" startAt="8"/>
            </a:pPr>
            <a:r>
              <a:rPr lang="en-US" sz="1200" dirty="0">
                <a:latin typeface="Calisto MT" panose="02040603050505030304" pitchFamily="18" charset="0"/>
                <a:ea typeface="Arial" charset="0"/>
                <a:cs typeface="Arial" charset="0"/>
              </a:rPr>
              <a:t>Daneman et al. </a:t>
            </a:r>
            <a:r>
              <a:rPr lang="en-US" sz="1200" i="1" dirty="0">
                <a:latin typeface="Calisto MT" panose="02040603050505030304" pitchFamily="18" charset="0"/>
                <a:ea typeface="Arial" charset="0"/>
                <a:cs typeface="Arial" charset="0"/>
              </a:rPr>
              <a:t>JAMA Intern Med </a:t>
            </a:r>
            <a:r>
              <a:rPr lang="en-US" sz="1200" dirty="0">
                <a:latin typeface="Calisto MT" panose="02040603050505030304" pitchFamily="18" charset="0"/>
                <a:ea typeface="Arial" charset="0"/>
                <a:cs typeface="Arial" charset="0"/>
              </a:rPr>
              <a:t>2013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FF117A6A-83E6-7C4B-BD8F-86B2BA7AE660}"/>
              </a:ext>
            </a:extLst>
          </p:cNvPr>
          <p:cNvSpPr txBox="1">
            <a:spLocks/>
          </p:cNvSpPr>
          <p:nvPr/>
        </p:nvSpPr>
        <p:spPr bwMode="auto">
          <a:xfrm>
            <a:off x="5715001" y="1779094"/>
            <a:ext cx="3276600" cy="462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8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alisto MT" pitchFamily="18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000" dirty="0"/>
              <a:t>Half of antibiotic treatment courses initiated in Wisconsin NHs are prescribed for more than seven days (Figure).</a:t>
            </a:r>
            <a:r>
              <a:rPr lang="en-US" sz="2000" baseline="30000" dirty="0"/>
              <a:t>8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20% of overall antibiotic use in NHs could be eliminated by shortening treatment courses to 7 days or less </a:t>
            </a:r>
            <a:r>
              <a:rPr lang="en-US" sz="2000" u="sng" dirty="0"/>
              <a:t>even if there was no change in the total number of antibiotic starts</a:t>
            </a:r>
            <a:r>
              <a:rPr lang="en-US" sz="2000" dirty="0"/>
              <a:t>!</a:t>
            </a:r>
            <a:r>
              <a:rPr lang="en-US" sz="2000" baseline="300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45233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73625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Frequency of Inappropriate Antibiotic Use in Nursing Homes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Resident-Level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Adverse Drug Events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Clostridium difficile infection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Future antibiotic-resistant infections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Facility-Level Risks of Antibiotic Therapy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Resident-to-Resident Spread of Antibiotic Resistance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Regulatory issues (see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“The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Regulatory Rationale for Improving the Management of UTIs in Nursing Homes” presentation)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Why Focus on Urinary Tract Infection?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95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7772400" cy="1036637"/>
          </a:xfrm>
        </p:spPr>
        <p:txBody>
          <a:bodyPr/>
          <a:lstStyle/>
          <a:p>
            <a:r>
              <a:rPr lang="en-US" sz="2800" b="0" dirty="0">
                <a:latin typeface="Calisto MT" panose="02040603050505030304" pitchFamily="18" charset="0"/>
              </a:rPr>
              <a:t>Antibiotics are a Leading Cause of Adverse Drug Events (ADEs) in Nursing Homes (NHs)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72029653"/>
              </p:ext>
            </p:extLst>
          </p:nvPr>
        </p:nvGraphicFramePr>
        <p:xfrm>
          <a:off x="571500" y="1594915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1971001"/>
              </p:ext>
            </p:extLst>
          </p:nvPr>
        </p:nvGraphicFramePr>
        <p:xfrm>
          <a:off x="4790211" y="2209801"/>
          <a:ext cx="4038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7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7305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0"/>
                        </a:rPr>
                        <a:t>Risk 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95% 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sto MT" panose="02040603050505030304" pitchFamily="18" charset="0"/>
                        </a:rPr>
                        <a:t>New admission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(1.5 – 5.2)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3050">
                <a:tc gridSpan="3">
                  <a:txBody>
                    <a:bodyPr/>
                    <a:lstStyle/>
                    <a:p>
                      <a:r>
                        <a:rPr lang="en-US" sz="1400" b="1" dirty="0">
                          <a:latin typeface="Calisto MT" panose="02040603050505030304" pitchFamily="18" charset="0"/>
                        </a:rPr>
                        <a:t>No. of Scheduled</a:t>
                      </a:r>
                      <a:r>
                        <a:rPr lang="en-US" sz="1400" b="1" baseline="0" dirty="0">
                          <a:latin typeface="Calisto MT" panose="02040603050505030304" pitchFamily="18" charset="0"/>
                        </a:rPr>
                        <a:t> Medications</a:t>
                      </a:r>
                      <a:endParaRPr lang="en-US" sz="1400" b="1" dirty="0">
                        <a:latin typeface="Calisto MT" panose="020406030505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0"/>
                        </a:rPr>
                        <a:t>   &lt;5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(referent)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0"/>
                        </a:rPr>
                        <a:t>   5-6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(1.2 – 3.2)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0"/>
                        </a:rPr>
                        <a:t>   7-8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(1.7 – 4.7)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0"/>
                        </a:rPr>
                        <a:t>   ≥9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(1.9 – 5.6)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3050">
                <a:tc gridSpan="3">
                  <a:txBody>
                    <a:bodyPr/>
                    <a:lstStyle/>
                    <a:p>
                      <a:r>
                        <a:rPr lang="en-US" sz="1400" b="1" dirty="0">
                          <a:latin typeface="Calisto MT" panose="02040603050505030304" pitchFamily="18" charset="0"/>
                        </a:rPr>
                        <a:t>Current Medications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Calisto MT" panose="02040603050505030304" pitchFamily="18" charset="0"/>
                        </a:rPr>
                        <a:t>   Antibiotic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Calisto MT" panose="02040603050505030304" pitchFamily="18" charset="0"/>
                        </a:rPr>
                        <a:t>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Calisto MT" panose="02040603050505030304" pitchFamily="18" charset="0"/>
                        </a:rPr>
                        <a:t>(2.5 – 6.2)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0"/>
                        </a:rPr>
                        <a:t>   Antipsychotic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(2.1 – 4.9)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0"/>
                        </a:rPr>
                        <a:t>   Antidepressant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(1.1 – 2.3)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sto MT" panose="02040603050505030304" pitchFamily="18" charset="0"/>
                        </a:rPr>
                        <a:t>   Supplements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sto MT" panose="02040603050505030304" pitchFamily="18" charset="0"/>
                        </a:rPr>
                        <a:t>(0.3 – 0.6)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2590800" y="2438400"/>
            <a:ext cx="1295400" cy="1219200"/>
            <a:chOff x="2590800" y="2438400"/>
            <a:chExt cx="1295400" cy="1219200"/>
          </a:xfrm>
        </p:grpSpPr>
        <p:sp>
          <p:nvSpPr>
            <p:cNvPr id="7" name="TextBox 6"/>
            <p:cNvSpPr txBox="1"/>
            <p:nvPr/>
          </p:nvSpPr>
          <p:spPr>
            <a:xfrm>
              <a:off x="2590800" y="2438400"/>
              <a:ext cx="1295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alisto MT" panose="02040603050505030304" pitchFamily="18" charset="0"/>
                </a:rPr>
                <a:t>20% of all ADRs</a:t>
              </a:r>
            </a:p>
          </p:txBody>
        </p:sp>
        <p:cxnSp>
          <p:nvCxnSpPr>
            <p:cNvPr id="9" name="Straight Arrow Connector 8"/>
            <p:cNvCxnSpPr>
              <a:stCxn id="7" idx="2"/>
            </p:cNvCxnSpPr>
            <p:nvPr/>
          </p:nvCxnSpPr>
          <p:spPr>
            <a:xfrm flipH="1">
              <a:off x="2819400" y="3084731"/>
              <a:ext cx="419100" cy="572869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3152" y="6437376"/>
            <a:ext cx="830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alisto MT" panose="02040603050505030304" pitchFamily="18" charset="0"/>
              </a:rPr>
              <a:t>10. </a:t>
            </a:r>
            <a:r>
              <a:rPr lang="en-US" sz="1200" dirty="0" err="1">
                <a:latin typeface="Calisto MT" panose="02040603050505030304" pitchFamily="18" charset="0"/>
              </a:rPr>
              <a:t>Gurwitz</a:t>
            </a:r>
            <a:r>
              <a:rPr lang="en-US" sz="1200" dirty="0">
                <a:latin typeface="Calisto MT" panose="02040603050505030304" pitchFamily="18" charset="0"/>
              </a:rPr>
              <a:t> et al. </a:t>
            </a:r>
            <a:r>
              <a:rPr lang="en-US" sz="1200" i="1" dirty="0" smtClean="0">
                <a:latin typeface="Calisto MT" panose="02040603050505030304" pitchFamily="18" charset="0"/>
              </a:rPr>
              <a:t>Am </a:t>
            </a:r>
            <a:r>
              <a:rPr lang="en-US" sz="1200" i="1" dirty="0">
                <a:latin typeface="Calisto MT" panose="02040603050505030304" pitchFamily="18" charset="0"/>
              </a:rPr>
              <a:t>J Med </a:t>
            </a:r>
            <a:r>
              <a:rPr lang="en-US" sz="1200" dirty="0">
                <a:latin typeface="Calisto MT" panose="02040603050505030304" pitchFamily="18" charset="0"/>
              </a:rPr>
              <a:t>2000 11. Field et al. </a:t>
            </a:r>
            <a:r>
              <a:rPr lang="en-US" sz="1200" i="1" dirty="0">
                <a:latin typeface="Calisto MT" panose="02040603050505030304" pitchFamily="18" charset="0"/>
              </a:rPr>
              <a:t>Arch Intern Med</a:t>
            </a:r>
            <a:r>
              <a:rPr lang="en-US" sz="1200" dirty="0">
                <a:latin typeface="Calisto MT" panose="02040603050505030304" pitchFamily="18" charset="0"/>
              </a:rPr>
              <a:t> 2001 </a:t>
            </a:r>
          </a:p>
          <a:p>
            <a:r>
              <a:rPr lang="en-US" sz="1200" dirty="0">
                <a:latin typeface="Calisto MT" panose="02040603050505030304" pitchFamily="18" charset="0"/>
              </a:rPr>
              <a:t>12. </a:t>
            </a:r>
            <a:r>
              <a:rPr lang="en-US" sz="1200" dirty="0" err="1">
                <a:latin typeface="Calisto MT" panose="02040603050505030304" pitchFamily="18" charset="0"/>
              </a:rPr>
              <a:t>Gurwitz</a:t>
            </a:r>
            <a:r>
              <a:rPr lang="en-US" sz="1200" dirty="0">
                <a:latin typeface="Calisto MT" panose="02040603050505030304" pitchFamily="18" charset="0"/>
              </a:rPr>
              <a:t> et al. </a:t>
            </a:r>
            <a:r>
              <a:rPr lang="en-US" sz="1200" i="1" dirty="0">
                <a:latin typeface="Calisto MT" panose="02040603050505030304" pitchFamily="18" charset="0"/>
              </a:rPr>
              <a:t>Am J Med </a:t>
            </a:r>
            <a:r>
              <a:rPr lang="en-US" sz="1200" dirty="0">
                <a:latin typeface="Calisto MT" panose="02040603050505030304" pitchFamily="18" charset="0"/>
              </a:rPr>
              <a:t>2005</a:t>
            </a:r>
            <a:r>
              <a:rPr lang="en-US" sz="1200" i="1" dirty="0">
                <a:latin typeface="Calisto MT" panose="02040603050505030304" pitchFamily="18" charset="0"/>
              </a:rPr>
              <a:t> </a:t>
            </a:r>
            <a:r>
              <a:rPr lang="en-US" sz="1200" dirty="0">
                <a:latin typeface="Calisto MT" panose="02040603050505030304" pitchFamily="18" charset="0"/>
              </a:rPr>
              <a:t>13. Handler et al. </a:t>
            </a:r>
            <a:r>
              <a:rPr lang="en-US" sz="1200" i="1" dirty="0">
                <a:latin typeface="Calisto MT" panose="02040603050505030304" pitchFamily="18" charset="0"/>
              </a:rPr>
              <a:t>Am J </a:t>
            </a:r>
            <a:r>
              <a:rPr lang="en-US" sz="1200" i="1" dirty="0" err="1">
                <a:latin typeface="Calisto MT" panose="02040603050505030304" pitchFamily="18" charset="0"/>
              </a:rPr>
              <a:t>Geriatr</a:t>
            </a:r>
            <a:r>
              <a:rPr lang="en-US" sz="1200" i="1" dirty="0">
                <a:latin typeface="Calisto MT" panose="02040603050505030304" pitchFamily="18" charset="0"/>
              </a:rPr>
              <a:t> </a:t>
            </a:r>
            <a:r>
              <a:rPr lang="en-US" sz="1200" i="1" dirty="0" err="1">
                <a:latin typeface="Calisto MT" panose="02040603050505030304" pitchFamily="18" charset="0"/>
              </a:rPr>
              <a:t>Pharmacother</a:t>
            </a:r>
            <a:r>
              <a:rPr lang="en-US" sz="1200" i="1" dirty="0">
                <a:latin typeface="Calisto MT" panose="02040603050505030304" pitchFamily="18" charset="0"/>
              </a:rPr>
              <a:t> </a:t>
            </a:r>
            <a:r>
              <a:rPr lang="en-US" sz="1200" dirty="0">
                <a:latin typeface="Calisto MT" panose="02040603050505030304" pitchFamily="18" charset="0"/>
              </a:rPr>
              <a:t>2006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4400" y="1657290"/>
            <a:ext cx="419100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sto MT" panose="02040603050505030304" pitchFamily="18" charset="0"/>
              </a:rPr>
              <a:t>Independent Risk Factors of ADEs</a:t>
            </a:r>
            <a:r>
              <a:rPr lang="en-US" sz="2000" baseline="30000" dirty="0">
                <a:solidFill>
                  <a:srgbClr val="000000"/>
                </a:solidFill>
                <a:latin typeface="Calisto MT"/>
              </a:rPr>
              <a:t>11</a:t>
            </a:r>
            <a:endParaRPr lang="en-US" dirty="0"/>
          </a:p>
          <a:p>
            <a:pPr algn="ctr"/>
            <a:endParaRPr lang="en-US" sz="2000" baseline="30000" dirty="0">
              <a:latin typeface="Calisto MT" panose="0204060305050503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5043F-A88E-4919-9C29-BF20CB587C61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5410200"/>
            <a:ext cx="3048000" cy="5728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43584" y="544068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Handler</a:t>
            </a:r>
          </a:p>
          <a:p>
            <a:pPr algn="ctr"/>
            <a:r>
              <a:rPr lang="en-US" dirty="0">
                <a:latin typeface="Calisto MT" panose="02040603050505030304" pitchFamily="18" charset="0"/>
              </a:rPr>
              <a:t>2006 </a:t>
            </a:r>
            <a:r>
              <a:rPr lang="en-US" baseline="30000" dirty="0">
                <a:latin typeface="Calisto MT" panose="02040603050505030304" pitchFamily="18" charset="0"/>
              </a:rPr>
              <a:t>13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18A04A9-0A4F-A64D-9056-4DED2FC8108D}"/>
              </a:ext>
            </a:extLst>
          </p:cNvPr>
          <p:cNvSpPr txBox="1"/>
          <p:nvPr/>
        </p:nvSpPr>
        <p:spPr>
          <a:xfrm>
            <a:off x="2267712" y="544068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alisto MT" panose="02040603050505030304" pitchFamily="18" charset="0"/>
              </a:rPr>
              <a:t>Gurwitz</a:t>
            </a:r>
            <a:endParaRPr lang="en-US" dirty="0">
              <a:latin typeface="Calisto MT" panose="02040603050505030304" pitchFamily="18" charset="0"/>
            </a:endParaRPr>
          </a:p>
          <a:p>
            <a:pPr algn="ctr"/>
            <a:r>
              <a:rPr lang="en-US" dirty="0">
                <a:latin typeface="Calisto MT" panose="02040603050505030304" pitchFamily="18" charset="0"/>
              </a:rPr>
              <a:t>2000 </a:t>
            </a:r>
            <a:r>
              <a:rPr lang="en-US" baseline="30000" dirty="0">
                <a:latin typeface="Calisto MT" panose="02040603050505030304" pitchFamily="18" charset="0"/>
              </a:rPr>
              <a:t>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7667DB2-6204-7549-94D0-936AB2323469}"/>
              </a:ext>
            </a:extLst>
          </p:cNvPr>
          <p:cNvSpPr txBox="1"/>
          <p:nvPr/>
        </p:nvSpPr>
        <p:spPr>
          <a:xfrm>
            <a:off x="3310128" y="544068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Calisto MT" panose="02040603050505030304" pitchFamily="18" charset="0"/>
              </a:rPr>
              <a:t>Gurwitz</a:t>
            </a:r>
            <a:endParaRPr lang="en-US" dirty="0">
              <a:latin typeface="Calisto MT" panose="02040603050505030304" pitchFamily="18" charset="0"/>
            </a:endParaRPr>
          </a:p>
          <a:p>
            <a:pPr algn="ctr"/>
            <a:r>
              <a:rPr lang="en-US" dirty="0">
                <a:latin typeface="Calisto MT" panose="02040603050505030304" pitchFamily="18" charset="0"/>
              </a:rPr>
              <a:t>2005 </a:t>
            </a:r>
            <a:r>
              <a:rPr lang="en-US" baseline="30000" dirty="0">
                <a:latin typeface="Calisto MT" panose="020406030505050303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169930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The Rationale for Antibiotic Stewardship in Nursing Homes&amp;quot;&quot;/&gt;&lt;property id=&quot;20307&quot; value=&quot;259&quot;/&gt;&lt;/object&gt;&lt;object type=&quot;3&quot; unique_id=&quot;10004&quot;&gt;&lt;property id=&quot;20148&quot; value=&quot;5&quot;/&gt;&lt;property id=&quot;20300&quot; value=&quot;Slide 2 - &amp;quot;Outline&amp;quot;&quot;/&gt;&lt;property id=&quot;20307&quot; value=&quot;287&quot;/&gt;&lt;/object&gt;&lt;object type=&quot;3&quot; unique_id=&quot;10005&quot;&gt;&lt;property id=&quot;20148&quot; value=&quot;5&quot;/&gt;&lt;property id=&quot;20300&quot; value=&quot;Slide 3 - &amp;quot;Outline&amp;quot;&quot;/&gt;&lt;property id=&quot;20307&quot; value=&quot;326&quot;/&gt;&lt;/object&gt;&lt;object type=&quot;3&quot; unique_id=&quot;10006&quot;&gt;&lt;property id=&quot;20148&quot; value=&quot;5&quot;/&gt;&lt;property id=&quot;20300&quot; value=&quot;Slide 4&quot;/&gt;&lt;property id=&quot;20307&quot; value=&quot;288&quot;/&gt;&lt;/object&gt;&lt;object type=&quot;3&quot; unique_id=&quot;10007&quot;&gt;&lt;property id=&quot;20148&quot; value=&quot;5&quot;/&gt;&lt;property id=&quot;20300&quot; value=&quot;Slide 5 - &amp;quot;25-80% of Antibiotic Use in Nursing Homes (NHs) is Inappropriate&amp;quot;&quot;/&gt;&lt;property id=&quot;20307&quot; value=&quot;324&quot;/&gt;&lt;/object&gt;&lt;object type=&quot;3&quot; unique_id=&quot;10008&quot;&gt;&lt;property id=&quot;20148&quot; value=&quot;5&quot;/&gt;&lt;property id=&quot;20300&quot; value=&quot;Slide 6 - &amp;quot;Broad-Spectrum Antibiotic Use in NHs is Common&amp;quot;&quot;/&gt;&lt;property id=&quot;20307&quot; value=&quot;325&quot;/&gt;&lt;/object&gt;&lt;object type=&quot;3&quot; unique_id=&quot;10009&quot;&gt;&lt;property id=&quot;20148&quot; value=&quot;5&quot;/&gt;&lt;property id=&quot;20300&quot; value=&quot;Slide 7 - &amp;quot;Prolonged Antibiotic Courses are Common in NHs&amp;quot;&quot;/&gt;&lt;property id=&quot;20307&quot; value=&quot;332&quot;/&gt;&lt;/object&gt;&lt;object type=&quot;3&quot; unique_id=&quot;10010&quot;&gt;&lt;property id=&quot;20148&quot; value=&quot;5&quot;/&gt;&lt;property id=&quot;20300&quot; value=&quot;Slide 8 - &amp;quot;Broad &amp;amp; Long Treatment of UTI&amp;quot;&quot;/&gt;&lt;property id=&quot;20307&quot; value=&quot;333&quot;/&gt;&lt;/object&gt;&lt;object type=&quot;3&quot; unique_id=&quot;10011&quot;&gt;&lt;property id=&quot;20148&quot; value=&quot;5&quot;/&gt;&lt;property id=&quot;20300&quot; value=&quot;Slide 9 - &amp;quot;Outline&amp;quot;&quot;/&gt;&lt;property id=&quot;20307&quot; value=&quot;327&quot;/&gt;&lt;/object&gt;&lt;object type=&quot;3&quot; unique_id=&quot;10012&quot;&gt;&lt;property id=&quot;20148&quot; value=&quot;5&quot;/&gt;&lt;property id=&quot;20300&quot; value=&quot;Slide 10 - &amp;quot;Antibiotics are a Leading Cause of Adverse Drug Events (ADEs) in Nursing Homes (NHs)&amp;quot;&quot;/&gt;&lt;property id=&quot;20307&quot; value=&quot;289&quot;/&gt;&lt;/object&gt;&lt;object type=&quot;3&quot; unique_id=&quot;10013&quot;&gt;&lt;property id=&quot;20148&quot; value=&quot;5&quot;/&gt;&lt;property id=&quot;20300&quot; value=&quot;Slide 11 - &amp;quot;Numbers of Clostridium difficile Infections (CDI) are Rising in NHs&amp;quot;&quot;/&gt;&lt;property id=&quot;20307&quot; value=&quot;295&quot;/&gt;&lt;/object&gt;&lt;object type=&quot;3&quot; unique_id=&quot;10014&quot;&gt;&lt;property id=&quot;20148&quot; value=&quot;5&quot;/&gt;&lt;property id=&quot;20300&quot; value=&quot;Slide 12 - &amp;quot;Antibiotic Use is Driving CDI in NHs&amp;quot;&quot;/&gt;&lt;property id=&quot;20307&quot; value=&quot;322&quot;/&gt;&lt;/object&gt;&lt;object type=&quot;3&quot; unique_id=&quot;10015&quot;&gt;&lt;property id=&quot;20148&quot; value=&quot;5&quot;/&gt;&lt;property id=&quot;20300&quot; value=&quot;Slide 13 - &amp;quot;Antibiotic Therapy Promotes Long-Term Colonization with Antibiotic-Resistant Bacteria&amp;quot;&quot;/&gt;&lt;property id=&quot;20307&quot; value=&quot;291&quot;/&gt;&lt;/object&gt;&lt;object type=&quot;3&quot; unique_id=&quot;10016&quot;&gt;&lt;property id=&quot;20148&quot; value=&quot;5&quot;/&gt;&lt;property id=&quot;20300&quot; value=&quot;Slide 14 - &amp;quot;Antibiotic Exposure Associated with Future Risk of Antibiotic-Resistant Infection&amp;quot;&quot;/&gt;&lt;property id=&quot;20307&quot; value=&quot;323&quot;/&gt;&lt;/object&gt;&lt;object type=&quot;3&quot; unique_id=&quot;10017&quot;&gt;&lt;property id=&quot;20148&quot; value=&quot;5&quot;/&gt;&lt;property id=&quot;20300&quot; value=&quot;Slide 15 - &amp;quot;Infections Caused by Antibiotic-Resistant Bacteria Increase Resident Risk of Death&amp;quot;&quot;/&gt;&lt;property id=&quot;20307&quot; value=&quot;294&quot;/&gt;&lt;/object&gt;&lt;object type=&quot;3&quot; unique_id=&quot;10018&quot;&gt;&lt;property id=&quot;20148&quot; value=&quot;5&quot;/&gt;&lt;property id=&quot;20300&quot; value=&quot;Slide 16 - &amp;quot;Outline&amp;quot;&quot;/&gt;&lt;property id=&quot;20307&quot; value=&quot;328&quot;/&gt;&lt;/object&gt;&lt;object type=&quot;3&quot; unique_id=&quot;10019&quot;&gt;&lt;property id=&quot;20148&quot; value=&quot;5&quot;/&gt;&lt;property id=&quot;20300&quot; value=&quot;Slide 17 - &amp;quot;Antibiotic-Resistant Bacteria Spread Easily in the NHs Environment&amp;quot;&quot;/&gt;&lt;property id=&quot;20307&quot; value=&quot;329&quot;/&gt;&lt;/object&gt;&lt;object type=&quot;3&quot; unique_id=&quot;10020&quot;&gt;&lt;property id=&quot;20148&quot; value=&quot;5&quot;/&gt;&lt;property id=&quot;20300&quot; value=&quot;Slide 18 - &amp;quot;Treating Antibiotic Resistant Infections is More Costly to Hospitals and NHs&amp;quot;&quot;/&gt;&lt;property id=&quot;20307&quot; value=&quot;296&quot;/&gt;&lt;/object&gt;&lt;object type=&quot;3&quot; unique_id=&quot;10021&quot;&gt;&lt;property id=&quot;20148&quot; value=&quot;5&quot;/&gt;&lt;property id=&quot;20300&quot; value=&quot;Slide 19 - &amp;quot;F-329 Citations &amp;quot;&quot;/&gt;&lt;property id=&quot;20307&quot; value=&quot;297&quot;/&gt;&lt;/object&gt;&lt;object type=&quot;3&quot; unique_id=&quot;10022&quot;&gt;&lt;property id=&quot;20148&quot; value=&quot;5&quot;/&gt;&lt;property id=&quot;20300&quot; value=&quot;Slide 20&quot;/&gt;&lt;property id=&quot;20307&quot; value=&quot;299&quot;/&gt;&lt;/object&gt;&lt;object type=&quot;3&quot; unique_id=&quot;10023&quot;&gt;&lt;property id=&quot;20148&quot; value=&quot;5&quot;/&gt;&lt;property id=&quot;20300&quot; value=&quot;Slide 21 - &amp;quot;Outline&amp;quot;&quot;/&gt;&lt;property id=&quot;20307&quot; value=&quot;330&quot;/&gt;&lt;/object&gt;&lt;object type=&quot;3&quot; unique_id=&quot;10024&quot;&gt;&lt;property id=&quot;20148&quot; value=&quot;5&quot;/&gt;&lt;property id=&quot;20300&quot; value=&quot;Slide 22 - &amp;quot;UTI&amp;quot;&quot;/&gt;&lt;property id=&quot;20307&quot; value=&quot;300&quot;/&gt;&lt;/object&gt;&lt;object type=&quot;3&quot; unique_id=&quot;10025&quot;&gt;&lt;property id=&quot;20148&quot; value=&quot;5&quot;/&gt;&lt;property id=&quot;20300&quot; value=&quot;Slide 23 - &amp;quot;UTI is a Clinical Diagnosis&amp;quot;&quot;/&gt;&lt;property id=&quot;20307&quot; value=&quot;301&quot;/&gt;&lt;/object&gt;&lt;object type=&quot;3&quot; unique_id=&quot;10026&quot;&gt;&lt;property id=&quot;20148&quot; value=&quot;5&quot;/&gt;&lt;property id=&quot;20300&quot; value=&quot;Slide 24 - &amp;quot;Revised McGeer:&amp;#x0D;&amp;#x0A;Without Indwelling Catheter &amp;quot;&quot;/&gt;&lt;property id=&quot;20307&quot; value=&quot;302&quot;/&gt;&lt;/object&gt;&lt;object type=&quot;3&quot; unique_id=&quot;10027&quot;&gt;&lt;property id=&quot;20148&quot; value=&quot;5&quot;/&gt;&lt;property id=&quot;20300&quot; value=&quot;Slide 25 - &amp;quot;Revised McGeer&amp;#x0D;&amp;#x0A;Resident With Indwelling Catheter &amp;quot;&quot;/&gt;&lt;property id=&quot;20307&quot; value=&quot;303&quot;/&gt;&lt;/object&gt;&lt;object type=&quot;3&quot; unique_id=&quot;10028&quot;&gt;&lt;property id=&quot;20148&quot; value=&quot;5&quot;/&gt;&lt;property id=&quot;20300&quot; value=&quot;Slide 26 - &amp;quot;Minimum Criteria for Initiating Antibiotics&amp;#x0D;&amp;#x0A;(Note: Culture Results Not Part of Decision-Making)&amp;quot;&quot;/&gt;&lt;property id=&quot;20307&quot; value=&quot;304&quot;/&gt;&lt;/object&gt;&lt;object type=&quot;3&quot; unique_id=&quot;10029&quot;&gt;&lt;property id=&quot;20148&quot; value=&quot;5&quot;/&gt;&lt;property id=&quot;20300&quot; value=&quot;Slide 27 - &amp;quot;UTI is not…&amp;quot;&quot;/&gt;&lt;property id=&quot;20307&quot; value=&quot;305&quot;/&gt;&lt;/object&gt;&lt;object type=&quot;3&quot; unique_id=&quot;10030&quot;&gt;&lt;property id=&quot;20148&quot; value=&quot;5&quot;/&gt;&lt;property id=&quot;20300&quot; value=&quot;Slide 28 - &amp;quot;Asymptomatic Bacteriuria&amp;quot;&quot;/&gt;&lt;property id=&quot;20307&quot; value=&quot;306&quot;/&gt;&lt;/object&gt;&lt;object type=&quot;3&quot; unique_id=&quot;10031&quot;&gt;&lt;property id=&quot;20148&quot; value=&quot;5&quot;/&gt;&lt;property id=&quot;20300&quot; value=&quot;Slide 29 - &amp;quot;Pyuria ≠ UTI&amp;quot;&quot;/&gt;&lt;property id=&quot;20307&quot; value=&quot;307&quot;/&gt;&lt;/object&gt;&lt;object type=&quot;3&quot; unique_id=&quot;10032&quot;&gt;&lt;property id=&quot;20148&quot; value=&quot;5&quot;/&gt;&lt;property id=&quot;20300&quot; value=&quot;Slide 30 - &amp;quot;Urine Odor Not Predictive of Bacteriuria/Pyuria Let Alone UTI&amp;quot;&quot;/&gt;&lt;property id=&quot;20307&quot; value=&quot;308&quot;/&gt;&lt;/object&gt;&lt;object type=&quot;3&quot; unique_id=&quot;10033&quot;&gt;&lt;property id=&quot;20148&quot; value=&quot;5&quot;/&gt;&lt;property id=&quot;20300&quot; value=&quot;Slide 31 - &amp;quot;Non-Localizing Change in Condition&amp;quot;&quot;/&gt;&lt;property id=&quot;20307&quot; value=&quot;309&quot;/&gt;&lt;/object&gt;&lt;object type=&quot;3&quot; unique_id=&quot;10034&quot;&gt;&lt;property id=&quot;20148&quot; value=&quot;5&quot;/&gt;&lt;property id=&quot;20300&quot; value=&quot;Slide 32 - &amp;quot;Non-Localizing Change-in-Condition&amp;#x0D;&amp;#x0A;not Predictive of Bacteriuria (let alone UTI)&amp;quot;&quot;/&gt;&lt;property id=&quot;20307&quot; value=&quot;310&quot;/&gt;&lt;/object&gt;&lt;object type=&quot;3&quot; unique_id=&quot;10035&quot;&gt;&lt;property id=&quot;20148&quot; value=&quot;5&quot;/&gt;&lt;property id=&quot;20300&quot; value=&quot;Slide 33 - &amp;quot;Bacteriuria in Residents with Cognitive Impairment: the Chicken or the Egg?&amp;quot;&quot;/&gt;&lt;property id=&quot;20307&quot; value=&quot;311&quot;/&gt;&lt;/object&gt;&lt;object type=&quot;3&quot; unique_id=&quot;10036&quot;&gt;&lt;property id=&quot;20148&quot; value=&quot;5&quot;/&gt;&lt;property id=&quot;20300&quot; value=&quot;Slide 34 - &amp;quot;Overtreatment of UTI&amp;quot;&quot;/&gt;&lt;property id=&quot;20307&quot; value=&quot;312&quot;/&gt;&lt;/object&gt;&lt;object type=&quot;3&quot; unique_id=&quot;10037&quot;&gt;&lt;property id=&quot;20148&quot; value=&quot;5&quot;/&gt;&lt;property id=&quot;20300&quot; value=&quot;Slide 35 - &amp;quot;Overtreatment of UTI&amp;quot;&quot;/&gt;&lt;property id=&quot;20307&quot; value=&quot;313&quot;/&gt;&lt;/object&gt;&lt;object type=&quot;3&quot; unique_id=&quot;10038&quot;&gt;&lt;property id=&quot;20148&quot; value=&quot;5&quot;/&gt;&lt;property id=&quot;20300&quot; value=&quot;Slide 36 - &amp;quot;Why?&amp;quot;&quot;/&gt;&lt;property id=&quot;20307&quot; value=&quot;315&quot;/&gt;&lt;/object&gt;&lt;object type=&quot;3&quot; unique_id=&quot;10039&quot;&gt;&lt;property id=&quot;20148&quot; value=&quot;5&quot;/&gt;&lt;property id=&quot;20300&quot; value=&quot;Slide 37 - &amp;quot;UTI is not … but …&amp;quot;&quot;/&gt;&lt;property id=&quot;20307&quot; value=&quot;316&quot;/&gt;&lt;/object&gt;&lt;object type=&quot;3&quot; unique_id=&quot;10040&quot;&gt;&lt;property id=&quot;20148&quot; value=&quot;5&quot;/&gt;&lt;property id=&quot;20300&quot; value=&quot;Slide 38 - &amp;quot;UTI &amp;amp; Risk Aversion&amp;quot;&quot;/&gt;&lt;property id=&quot;20307&quot; value=&quot;317&quot;/&gt;&lt;/object&gt;&lt;object type=&quot;3&quot; unique_id=&quot;10041&quot;&gt;&lt;property id=&quot;20148&quot; value=&quot;5&quot;/&gt;&lt;property id=&quot;20300&quot; value=&quot;Slide 39 - &amp;quot;Present-Biased Decision-Making&amp;quot;&quot;/&gt;&lt;property id=&quot;20307&quot; value=&quot;318&quot;/&gt;&lt;/object&gt;&lt;object type=&quot;3&quot; unique_id=&quot;10042&quot;&gt;&lt;property id=&quot;20148&quot; value=&quot;5&quot;/&gt;&lt;property id=&quot;20300&quot; value=&quot;Slide 40 - &amp;quot;Overtreatment of UTI&amp;quot;&quot;/&gt;&lt;property id=&quot;20307&quot; value=&quot;319&quot;/&gt;&lt;/object&gt;&lt;object type=&quot;3&quot; unique_id=&quot;10043&quot;&gt;&lt;property id=&quot;20148&quot; value=&quot;5&quot;/&gt;&lt;property id=&quot;20300&quot; value=&quot;Slide 41 - &amp;quot;Dipstick  UA  Urine culture  Antibiotic Prescription&amp;quot;&quot;/&gt;&lt;property id=&quot;20307&quot; value=&quot;320&quot;/&gt;&lt;/object&gt;&lt;object type=&quot;3&quot; unique_id=&quot;10044&quot;&gt;&lt;property id=&quot;20148&quot; value=&quot;5&quot;/&gt;&lt;property id=&quot;20300&quot; value=&quot;Slide 42 - &amp;quot;Culturing Drives Prescribing&amp;quot;&quot;/&gt;&lt;property id=&quot;20307&quot; value=&quot;321&quot;/&gt;&lt;/object&gt;&lt;object type=&quot;3&quot; unique_id=&quot;10045&quot;&gt;&lt;property id=&quot;20148&quot; value=&quot;5&quot;/&gt;&lt;property id=&quot;20300&quot; value=&quot;Slide 43 - &amp;quot;Conclusions&amp;quot;&quot;/&gt;&lt;property id=&quot;20307&quot; value=&quot;331&quot;/&gt;&lt;/object&gt;&lt;/object&gt;&lt;object type=&quot;8&quot; unique_id=&quot;1009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1898</Words>
  <Application>Microsoft Office PowerPoint</Application>
  <PresentationFormat>On-screen Show (4:3)</PresentationFormat>
  <Paragraphs>329</Paragraphs>
  <Slides>23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dhs3</vt:lpstr>
      <vt:lpstr>UTI Toolkit – Module 1 The Clinical Rationale for Improving the Management of UTIs in Nursing Homes</vt:lpstr>
      <vt:lpstr>UTI Toolkit – Module 1 Narration by: Christopher J. Crnich, MD PhD Chief of Medicine, William S. Middleton Memorial VA Hospital Associate Professor of Medicine, University of Wisconsin-Madison         Content developed in partnership with the Wisconsin Healthcare-Associated Infections in Long-Term Care Coalition</vt:lpstr>
      <vt:lpstr>Outline</vt:lpstr>
      <vt:lpstr>Outline</vt:lpstr>
      <vt:lpstr>25-80% of Antibiotic Use in Nursing Homes (NHs) is Inappropriate</vt:lpstr>
      <vt:lpstr>Broad-Spectrum Antibiotic Use in Wisconsin Nursing Homes is Common</vt:lpstr>
      <vt:lpstr>Prolonged Antibiotic Courses are Common in Wisconsin NHs</vt:lpstr>
      <vt:lpstr>Outline</vt:lpstr>
      <vt:lpstr>Antibiotics are a Leading Cause of Adverse Drug Events (ADEs) in Nursing Homes (NHs)</vt:lpstr>
      <vt:lpstr>Antibiotic Use is Driving CDI in NHs</vt:lpstr>
      <vt:lpstr>Antibiotic Treatment (even when appropriate) Carries Future Risk of Antibiotic Resistance             for the Individual</vt:lpstr>
      <vt:lpstr>Infections Caused by Antibiotic-Resistant Bacteria Increase Resident Risk of Death</vt:lpstr>
      <vt:lpstr>Outline</vt:lpstr>
      <vt:lpstr>Antibiotic Fallout</vt:lpstr>
      <vt:lpstr>Antibiotic-Resistant Bacteria Spread Easily in the Nursing Home Environment</vt:lpstr>
      <vt:lpstr>Treating Antibiotic Resistant Infections is More Costly to Nursing Homes</vt:lpstr>
      <vt:lpstr>Outline</vt:lpstr>
      <vt:lpstr>Suspected UTI</vt:lpstr>
      <vt:lpstr>Up to 75% of the Cases of Suspected UTI are Actually Asymptomatic Bacteriuria (ASB)</vt:lpstr>
      <vt:lpstr>Providers Don’t Think They Are Treating Asymptomatic Bacteriuria</vt:lpstr>
      <vt:lpstr>Why?</vt:lpstr>
      <vt:lpstr>Dipstick  UA  Urine culture  Antibiotic Prescription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2019-02-04T18:33:41Z</dcterms:created>
  <dcterms:modified xsi:type="dcterms:W3CDTF">2019-04-23T16:22:44Z</dcterms:modified>
</cp:coreProperties>
</file>