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9" r:id="rId2"/>
    <p:sldId id="404" r:id="rId3"/>
    <p:sldId id="367" r:id="rId4"/>
    <p:sldId id="402" r:id="rId5"/>
    <p:sldId id="392" r:id="rId6"/>
    <p:sldId id="393" r:id="rId7"/>
    <p:sldId id="394" r:id="rId8"/>
    <p:sldId id="395" r:id="rId9"/>
    <p:sldId id="398" r:id="rId10"/>
    <p:sldId id="396" r:id="rId11"/>
    <p:sldId id="397" r:id="rId12"/>
    <p:sldId id="399" r:id="rId13"/>
    <p:sldId id="400" r:id="rId14"/>
    <p:sldId id="401" r:id="rId15"/>
    <p:sldId id="403" r:id="rId16"/>
    <p:sldId id="331" r:id="rId17"/>
  </p:sldIdLst>
  <p:sldSz cx="9144000" cy="6858000" type="screen4x3"/>
  <p:notesSz cx="7010400" cy="92964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3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4" autoAdjust="0"/>
    <p:restoredTop sz="90801" autoAdjust="0"/>
  </p:normalViewPr>
  <p:slideViewPr>
    <p:cSldViewPr>
      <p:cViewPr>
        <p:scale>
          <a:sx n="105" d="100"/>
          <a:sy n="105" d="100"/>
        </p:scale>
        <p:origin x="-228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20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455DA02F-6CF0-4E53-9B7C-FDBF643A2EDB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039466A9-3427-4287-9123-89742230D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71713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F9C93F31-CF6C-4E42-98FA-520BDA0B2056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EEA80AE2-B964-4FB0-9480-1669ADBAA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51723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A80AE2-B964-4FB0-9480-1669ADBAA4EC}" type="slidenum">
              <a:rPr lang="en-US" smtClean="0"/>
              <a:t>1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832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21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>
            <a:lvl1pPr>
              <a:defRPr sz="4000" b="0" i="0" baseline="0"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338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996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485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162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892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124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90799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358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633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41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084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7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0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7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463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4001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807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847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526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758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393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90799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8678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381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9222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2331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7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0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7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065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2178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210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939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90799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7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80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35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408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7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0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7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829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43000" y="563563"/>
            <a:ext cx="754380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30" name="TextBox 8"/>
          <p:cNvSpPr txBox="1">
            <a:spLocks noChangeArrowheads="1"/>
          </p:cNvSpPr>
          <p:nvPr/>
        </p:nvSpPr>
        <p:spPr bwMode="auto">
          <a:xfrm>
            <a:off x="137160" y="6474023"/>
            <a:ext cx="75438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prstClr val="black"/>
                </a:solidFill>
                <a:cs typeface="Arial" charset="0"/>
              </a:rPr>
              <a:t>                                                                          			</a:t>
            </a:r>
            <a:endParaRPr lang="en-US" sz="14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473825"/>
            <a:ext cx="533400" cy="307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861BFF-92AD-4B19-9909-DA3357BA777B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514350"/>
            <a:ext cx="13049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Box 13"/>
          <p:cNvSpPr txBox="1">
            <a:spLocks noChangeArrowheads="1"/>
          </p:cNvSpPr>
          <p:nvPr/>
        </p:nvSpPr>
        <p:spPr bwMode="auto">
          <a:xfrm>
            <a:off x="142875" y="73025"/>
            <a:ext cx="55721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white"/>
                </a:solidFill>
                <a:cs typeface="Arial" charset="0"/>
              </a:rPr>
              <a:t>Wisconsin Healthcare-Associated Infections in LTC Coalition</a:t>
            </a:r>
            <a:endParaRPr lang="en-US" sz="1200" dirty="0">
              <a:solidFill>
                <a:prstClr val="white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30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0" i="0" kern="1200" baseline="0">
          <a:solidFill>
            <a:schemeClr val="tx1"/>
          </a:solidFill>
          <a:latin typeface="Calisto MT" panose="02040603050505030304" pitchFamily="18" charset="0"/>
          <a:ea typeface="+mj-ea"/>
          <a:cs typeface="Tunga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8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7543800" cy="3352800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UTI</a:t>
            </a:r>
            <a:r>
              <a:rPr lang="en-US" dirty="0"/>
              <a:t> Toolkit Module 1 – </a:t>
            </a:r>
            <a:br>
              <a:rPr lang="en-US" dirty="0"/>
            </a:br>
            <a:r>
              <a:rPr lang="en-US" dirty="0"/>
              <a:t>The Regulatory Rationale for Improving the Management of UTIs in Nursing Homes</a:t>
            </a:r>
            <a:endParaRPr lang="en-US" sz="4000" b="0" dirty="0">
              <a:latin typeface="Calisto MT" panose="0204060305050503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57BF76-1942-4EFE-AA29-82442E406BAE}" type="slidenum">
              <a:rPr lang="en-US" sz="1100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1</a:t>
            </a:fld>
            <a:endParaRPr lang="en-US" sz="1100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843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8E5507-D72D-C84B-9CC9-91B9E04C8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63563"/>
            <a:ext cx="7696200" cy="1036637"/>
          </a:xfrm>
        </p:spPr>
        <p:txBody>
          <a:bodyPr/>
          <a:lstStyle/>
          <a:p>
            <a:r>
              <a:rPr lang="en-US" sz="3600" b="1" dirty="0"/>
              <a:t>UTI Toolkit &amp; The Survey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8182BA-4824-DE42-B7B2-FFE152E79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434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/>
              <a:t>Facilities that successfully implement the UTI toolkit will be engaged in a number of UTI-related activities required by CMS regulations.</a:t>
            </a:r>
          </a:p>
          <a:p>
            <a:r>
              <a:rPr lang="en-US" sz="2800" b="1" dirty="0"/>
              <a:t>HOWEVER…</a:t>
            </a:r>
          </a:p>
          <a:p>
            <a:pPr lvl="1"/>
            <a:r>
              <a:rPr lang="en-US" sz="2400" dirty="0"/>
              <a:t>There are many reasons why a facility may receive a survey citation</a:t>
            </a:r>
          </a:p>
          <a:p>
            <a:pPr lvl="1"/>
            <a:r>
              <a:rPr lang="en-US" sz="2400" dirty="0"/>
              <a:t>Implementing the UTI Toolkit does not mean your facility is immune from receiving a survey deficiency</a:t>
            </a:r>
            <a:endParaRPr lang="en-US" sz="24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41CC475-0E9A-054A-B4CC-B15A014D7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657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1B724C-D41E-984A-9FA5-38D87BD07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Staff &amp; Provider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4717BBC-5448-364E-AD8C-1B469CB24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Applicable regulations: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000" u="sng" dirty="0"/>
              <a:t>§483.80(a)(3) – Antibiotic Stewardship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Each module includes materials, tools and resources that provide education focused on using antibiotics more wisely in a resident with suspected UTI.</a:t>
            </a:r>
          </a:p>
          <a:p>
            <a:r>
              <a:rPr lang="en-US" sz="2400" dirty="0"/>
              <a:t>The targets of the educational resources vary based on the module:</a:t>
            </a:r>
          </a:p>
          <a:p>
            <a:pPr lvl="1"/>
            <a:r>
              <a:rPr lang="en-US" sz="2000" dirty="0"/>
              <a:t>Module 1: Facility leadership (champion), nursing staff and providers</a:t>
            </a:r>
          </a:p>
          <a:p>
            <a:pPr lvl="1"/>
            <a:r>
              <a:rPr lang="en-US" sz="2000" dirty="0"/>
              <a:t>Modules 2 &amp; 3: Facility leadership (champion) and nursing staff</a:t>
            </a:r>
          </a:p>
          <a:p>
            <a:pPr lvl="1"/>
            <a:r>
              <a:rPr lang="en-US" sz="2000" dirty="0"/>
              <a:t>Module 4: Providers</a:t>
            </a:r>
          </a:p>
          <a:p>
            <a:pPr lvl="1"/>
            <a:r>
              <a:rPr lang="en-US" sz="2000" dirty="0"/>
              <a:t>Module 5: Facility leadership (champion)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846B831-BC9A-2340-A76D-60C2135F5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261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0F3C1F-3581-9640-801E-08AA3C5D9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Urine Culture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096DD5-E01A-174A-8456-75931D8D8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Applicable regulations</a:t>
            </a:r>
          </a:p>
          <a:p>
            <a:pPr lvl="1">
              <a:spcAft>
                <a:spcPts val="1200"/>
              </a:spcAft>
            </a:pPr>
            <a:r>
              <a:rPr lang="en-US" u="sng" dirty="0"/>
              <a:t>§483.25(e)2(iii) – Incontinence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Module 2 provides a procedure for how to collect a urine specimen </a:t>
            </a:r>
            <a:r>
              <a:rPr lang="en-US" dirty="0" smtClean="0"/>
              <a:t>properly.</a:t>
            </a: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Module 3 (when to test) is heavily focused on limiting unnecessary urine </a:t>
            </a:r>
            <a:r>
              <a:rPr lang="en-US" dirty="0" smtClean="0"/>
              <a:t>cultures.</a:t>
            </a: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Module 5 includes tracking tools that helps facilities measure urine culture </a:t>
            </a:r>
            <a:r>
              <a:rPr lang="en-US" dirty="0" smtClean="0"/>
              <a:t>rates.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942FBA3-6B36-1D46-9C42-CCF3648DA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566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65FB67-A9DA-0B4B-ADFB-3F4C7D0D9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Antibiotic Treatment Protocols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36FD51-9B54-EC4A-9E69-D03EF1213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Applicable regulations:</a:t>
            </a:r>
          </a:p>
          <a:p>
            <a:pPr lvl="1">
              <a:spcBef>
                <a:spcPts val="0"/>
              </a:spcBef>
            </a:pPr>
            <a:r>
              <a:rPr lang="en-US" u="sng" dirty="0"/>
              <a:t>§483.25(e)2(iii) – Incontinence</a:t>
            </a:r>
          </a:p>
          <a:p>
            <a:pPr lvl="1">
              <a:spcBef>
                <a:spcPts val="0"/>
              </a:spcBef>
            </a:pPr>
            <a:r>
              <a:rPr lang="en-US" u="sng" dirty="0"/>
              <a:t>§483.45(d) &amp; (d)(1-6) – Unnecessary Drug</a:t>
            </a:r>
          </a:p>
          <a:p>
            <a:pPr lvl="1">
              <a:spcBef>
                <a:spcPts val="0"/>
              </a:spcBef>
            </a:pPr>
            <a:r>
              <a:rPr lang="en-US" u="sng" dirty="0"/>
              <a:t>§483.80(a)(1) – Infection Control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u="sng" dirty="0"/>
              <a:t>§483.80(a)(3) – Antibiotic Stewardship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Stoplight tool and nursing tools provides criteria for who to test and treat for </a:t>
            </a:r>
            <a:r>
              <a:rPr lang="en-US" dirty="0" smtClean="0"/>
              <a:t>UTI.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Module 4 is focused on when and how to treat </a:t>
            </a:r>
            <a:r>
              <a:rPr lang="en-US" dirty="0" smtClean="0"/>
              <a:t>UTIs.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C3F487D-C094-864B-83AC-341FA0BD0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052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9B0C2A-9885-4B4C-B18B-DD1791D55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Antibiotic Tracking and Reporting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644C49B-5A92-A944-BC8B-19869896C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Applicable regulations:</a:t>
            </a:r>
          </a:p>
          <a:p>
            <a:pPr lvl="1">
              <a:spcBef>
                <a:spcPts val="0"/>
              </a:spcBef>
            </a:pPr>
            <a:r>
              <a:rPr lang="en-US" u="sng" dirty="0"/>
              <a:t>§483.80(a)(1) – Infection Control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u="sng" dirty="0"/>
              <a:t>§483.80(a)(3) – Antibiotic Stewardship</a:t>
            </a:r>
          </a:p>
          <a:p>
            <a:r>
              <a:rPr lang="en-US" dirty="0"/>
              <a:t>Module 5 includes a tool to help facilities track their antibiotic use and urine culture results.</a:t>
            </a:r>
          </a:p>
          <a:p>
            <a:r>
              <a:rPr lang="en-US" dirty="0"/>
              <a:t>Module 5 includes a link to resources to help facilities begin developing their own antibiogram.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E4BB44-3E94-1D4C-9356-2276E8FCF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21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A973E4-7685-A846-AE36-4F18D27CE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Stewardship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0ABC3F-255A-AD4D-B6F9-7A3EA4E89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Applicable regulations: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u="sng" dirty="0"/>
              <a:t>§483.80(a)(3) – Antibiotic Stewardship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Implementing the toolkit provides demonstrable evidence the facility is engaged in antibiotic improvement </a:t>
            </a:r>
            <a:r>
              <a:rPr lang="en-US" dirty="0" smtClean="0"/>
              <a:t>activities.</a:t>
            </a:r>
            <a:endParaRPr lang="en-US" dirty="0"/>
          </a:p>
          <a:p>
            <a:r>
              <a:rPr lang="en-US" dirty="0"/>
              <a:t>Module 4 provides resources to foster engagement of the pharmacist in facility antibiotic stewardship </a:t>
            </a:r>
            <a:r>
              <a:rPr lang="en-US" dirty="0" smtClean="0"/>
              <a:t>activities.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7CE8D2F-A192-234C-B02E-A7C068BA6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845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57200"/>
            <a:ext cx="7239000" cy="1036637"/>
          </a:xfrm>
        </p:spPr>
        <p:txBody>
          <a:bodyPr/>
          <a:lstStyle/>
          <a:p>
            <a:r>
              <a:rPr lang="en-US" b="1" dirty="0">
                <a:latin typeface="Calisto MT" panose="02040603050505030304" pitchFamily="18" charset="0"/>
              </a:rPr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Overdiagnosis and overtreatment of UTI exposures NHs to a number of regulatory risks.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Updated CMS regulations explicitly address UTI in several different sections.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Successful implementation of the WI Healthcare-Associated Infections in Long-Term Care Coalition UTI Toolkit will enhance the likelihood your facility meets these regulatory requirements.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16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226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900" y="5124271"/>
            <a:ext cx="765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5105400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UTI Toolkit – Module </a:t>
            </a:r>
            <a:r>
              <a:rPr lang="en-US" sz="4000" b="0" dirty="0" smtClean="0">
                <a:latin typeface="Calisto MT" panose="02040603050505030304" pitchFamily="18" charset="0"/>
              </a:rPr>
              <a:t>1c</a:t>
            </a:r>
            <a:r>
              <a:rPr lang="en-US" sz="4000" b="0" dirty="0">
                <a:latin typeface="Calisto MT" panose="02040603050505030304" pitchFamily="18" charset="0"/>
              </a:rPr>
              <a:t/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Narration by: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800" b="0" dirty="0" smtClean="0">
                <a:latin typeface="Calisto MT" panose="02040603050505030304" pitchFamily="18" charset="0"/>
              </a:rPr>
              <a:t>Christopher J. </a:t>
            </a:r>
            <a:r>
              <a:rPr lang="en-US" sz="2800" b="0" dirty="0" err="1" smtClean="0">
                <a:latin typeface="Calisto MT" panose="02040603050505030304" pitchFamily="18" charset="0"/>
              </a:rPr>
              <a:t>Crnich</a:t>
            </a:r>
            <a:r>
              <a:rPr lang="en-US" sz="2800" b="0" dirty="0" smtClean="0">
                <a:latin typeface="Calisto MT" panose="02040603050505030304" pitchFamily="18" charset="0"/>
              </a:rPr>
              <a:t>, MD PhD</a:t>
            </a:r>
            <a:r>
              <a:rPr lang="en-US" sz="2000" b="0" i="1" dirty="0">
                <a:latin typeface="Calisto MT" panose="02040603050505030304" pitchFamily="18" charset="0"/>
              </a:rPr>
              <a:t/>
            </a:r>
            <a:br>
              <a:rPr lang="en-US" sz="2000" b="0" i="1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Chief of Medicine, William S. Middleton Memorial VA Hospital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>Associate Professor of Medicine, University of Wisconsin-Madison</a:t>
            </a: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/>
            </a:r>
            <a:br>
              <a:rPr lang="en-US" sz="2000" b="0" dirty="0" smtClean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>Content </a:t>
            </a:r>
            <a:r>
              <a:rPr lang="en-US" sz="2000" b="0" dirty="0">
                <a:latin typeface="Calisto MT" panose="02040603050505030304" pitchFamily="18" charset="0"/>
              </a:rPr>
              <a:t>developed in partnership with the Wisconsin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Healthcare-Associated Infections in Long-Term Care Coalition</a:t>
            </a: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2927A76-29AC-5440-A4E4-1359148FFD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" y="5477855"/>
            <a:ext cx="2117979" cy="907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C368B58-5409-3441-AFBA-CC46B18906A3}"/>
              </a:ext>
            </a:extLst>
          </p:cNvPr>
          <p:cNvSpPr/>
          <p:nvPr/>
        </p:nvSpPr>
        <p:spPr>
          <a:xfrm>
            <a:off x="2316438" y="5877580"/>
            <a:ext cx="6065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sto MT" panose="02040603050505030304" pitchFamily="18" charset="0"/>
              </a:rPr>
              <a:t>Funding for this project was provided by the Wisconsin Partnership Program at the UW School of Medicine and Public Health</a:t>
            </a: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23333"/>
          <a:stretch/>
        </p:blipFill>
        <p:spPr>
          <a:xfrm>
            <a:off x="3158683" y="2643215"/>
            <a:ext cx="3053957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29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3563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 panose="02040603050505030304" pitchFamily="18" charset="0"/>
              </a:rPr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Describe the regulatory risks posed by suspected UTI in NHs.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Describe the regulations pertinent to antibiotic use in nursing </a:t>
            </a:r>
            <a:r>
              <a:rPr lang="en-US" dirty="0" smtClean="0"/>
              <a:t>homes.</a:t>
            </a:r>
            <a:endParaRPr lang="en-US" sz="1600" dirty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Describe how implementation of the WI HAI in LTC UTI Toolkit will help your facility meet these regulatory </a:t>
            </a:r>
            <a:r>
              <a:rPr lang="en-US" dirty="0" smtClean="0"/>
              <a:t>requirements.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271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8DF0B5-C599-274D-91F2-5D45649F0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UTIs Matter from a Regulatory Perspective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D10042-67EF-AF44-947D-E9D966E5A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434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Treatment of suspected UTI accounts for ~50% of the antibiotic use in NHs.</a:t>
            </a:r>
          </a:p>
          <a:p>
            <a:pPr>
              <a:spcBef>
                <a:spcPts val="0"/>
              </a:spcBef>
            </a:pPr>
            <a:r>
              <a:rPr lang="en-US" dirty="0"/>
              <a:t>Over half of the treatment courses for UTI create some risk of regulatory actions:</a:t>
            </a:r>
          </a:p>
          <a:p>
            <a:pPr lvl="1">
              <a:spcBef>
                <a:spcPts val="0"/>
              </a:spcBef>
            </a:pPr>
            <a:r>
              <a:rPr lang="en-US" dirty="0"/>
              <a:t>Unnecessary medications (F757) </a:t>
            </a:r>
          </a:p>
          <a:p>
            <a:pPr lvl="1">
              <a:spcBef>
                <a:spcPts val="0"/>
              </a:spcBef>
            </a:pPr>
            <a:r>
              <a:rPr lang="en-US" dirty="0"/>
              <a:t>Lack of urine cultures before antibiotic started (F690)</a:t>
            </a:r>
          </a:p>
          <a:p>
            <a:pPr lvl="1">
              <a:spcBef>
                <a:spcPts val="0"/>
              </a:spcBef>
            </a:pPr>
            <a:r>
              <a:rPr lang="en-US" dirty="0"/>
              <a:t>Lack of organizational expected policies and procedures (F880 &amp; F881)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51E353C-4FDB-5C4D-83F6-78C849053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675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C4C6EE-F7BF-C24B-A706-D69DBEB6F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Regulations Pertinent to UTI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F111B45-7576-BB43-B6E7-AC53BA7BB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§483.25(e)2(iii) – Incontinence (F-Tag 690)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§483.45(d) &amp; (d)(1-6) – Unnecessary Drug (F-Tag 757)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§483.80(a)(1) – Infection Control (F-Tag 880)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§483.80(a)(3) – Infection Control / Antibiotic Stewardship Program (F-Tag 881)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endParaRPr lang="en-US" dirty="0"/>
          </a:p>
          <a:p>
            <a:pPr>
              <a:spcBef>
                <a:spcPts val="0"/>
              </a:spcBef>
              <a:spcAft>
                <a:spcPts val="1800"/>
              </a:spcAft>
            </a:pPr>
            <a:endParaRPr lang="en-US" dirty="0"/>
          </a:p>
          <a:p>
            <a:pPr>
              <a:spcBef>
                <a:spcPts val="0"/>
              </a:spcBef>
              <a:spcAft>
                <a:spcPts val="1800"/>
              </a:spcAft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B65E5F8-8302-1A42-9C69-14CEE5B11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248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8C8B79-89F4-E547-8E62-34C25359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563563"/>
            <a:ext cx="7239000" cy="1036637"/>
          </a:xfrm>
        </p:spPr>
        <p:txBody>
          <a:bodyPr/>
          <a:lstStyle/>
          <a:p>
            <a:r>
              <a:rPr lang="en-US" sz="3600" b="1" dirty="0"/>
              <a:t>§483.25(e)2(iii) – </a:t>
            </a:r>
            <a:br>
              <a:rPr lang="en-US" sz="3600" b="1" dirty="0"/>
            </a:br>
            <a:r>
              <a:rPr lang="en-US" sz="3600" b="1" dirty="0"/>
              <a:t>Incontinence (F-Tag 690)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FA2B5D-B301-FD41-A60A-662E4AFA4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196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Asymptomatic bacteriuria should not be </a:t>
            </a:r>
            <a:r>
              <a:rPr lang="en-US" sz="2800" dirty="0" smtClean="0"/>
              <a:t>treated.</a:t>
            </a:r>
            <a:endParaRPr lang="en-US" sz="28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Non-localizing symptoms do not necessarily justify antibiotic </a:t>
            </a:r>
            <a:r>
              <a:rPr lang="en-US" sz="2800" dirty="0" smtClean="0"/>
              <a:t>therapy.</a:t>
            </a:r>
            <a:endParaRPr lang="en-US" sz="28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Urine cultures should be obtained prior to starting </a:t>
            </a:r>
            <a:r>
              <a:rPr lang="en-US" sz="2800" dirty="0" smtClean="0"/>
              <a:t>antibiotics.</a:t>
            </a:r>
            <a:endParaRPr lang="en-US" sz="28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Justification for ordering urine cultures should be </a:t>
            </a:r>
            <a:r>
              <a:rPr lang="en-US" sz="2800" dirty="0" smtClean="0"/>
              <a:t>documented.</a:t>
            </a:r>
            <a:endParaRPr lang="en-US" sz="28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Residents treated for UTI should meet criteria for </a:t>
            </a:r>
            <a:r>
              <a:rPr lang="en-US" sz="2800" dirty="0" smtClean="0"/>
              <a:t>appropriateness.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725E729-A632-4A42-A4DB-63D89F035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995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8C8B79-89F4-E547-8E62-34C25359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563563"/>
            <a:ext cx="7239000" cy="103663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3600" b="1" dirty="0"/>
              <a:t>§483.45(d) &amp; (d)(1-6) – Unnecessary Drug (F-Tag 757)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FA2B5D-B301-FD41-A60A-662E4AFA4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196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800" dirty="0"/>
              <a:t>Facility has written protocols or resources to guide antibiotic </a:t>
            </a:r>
            <a:r>
              <a:rPr lang="en-US" sz="2800" dirty="0" smtClean="0"/>
              <a:t>use.</a:t>
            </a:r>
            <a:endParaRPr lang="en-US" sz="2800" dirty="0"/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800" dirty="0"/>
              <a:t>Medical record must show documentation of diagnosis and adequate indications for a medication’s </a:t>
            </a:r>
            <a:r>
              <a:rPr lang="en-US" sz="2800" dirty="0" smtClean="0"/>
              <a:t>use.</a:t>
            </a:r>
            <a:endParaRPr lang="en-US" sz="2800" dirty="0"/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800" dirty="0"/>
              <a:t>Monitoring and accurate documentation of the resident’s response to any medication(s</a:t>
            </a:r>
            <a:r>
              <a:rPr lang="en-US" sz="2800" dirty="0" smtClean="0"/>
              <a:t>).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725E729-A632-4A42-A4DB-63D89F035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907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8C8B79-89F4-E547-8E62-34C25359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563563"/>
            <a:ext cx="7239000" cy="103663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3600" b="1" dirty="0"/>
              <a:t>§483.80(a)(1) – </a:t>
            </a:r>
            <a:br>
              <a:rPr lang="en-US" sz="3600" b="1" dirty="0"/>
            </a:br>
            <a:r>
              <a:rPr lang="en-US" sz="3600" b="1" dirty="0"/>
              <a:t>Infection Control (F-Tag 880)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FA2B5D-B301-FD41-A60A-662E4AFA4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196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800" dirty="0"/>
              <a:t>The facility should establish a surveillance system for HAI’s using nationally recognized criteria.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725E729-A632-4A42-A4DB-63D89F035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576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8C8B79-89F4-E547-8E62-34C25359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563563"/>
            <a:ext cx="7543800" cy="103663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3600" b="1" dirty="0"/>
              <a:t>§483.80(a)(3) – </a:t>
            </a:r>
            <a:br>
              <a:rPr lang="en-US" sz="3600" b="1" dirty="0"/>
            </a:br>
            <a:r>
              <a:rPr lang="en-US" sz="3600" b="1" dirty="0"/>
              <a:t>Antibiotic Stewardship (F-Tag 881)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FA2B5D-B301-FD41-A60A-662E4AFA4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196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800" dirty="0"/>
              <a:t>Educate staff and providers about the importance of safe antibiotic use.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800" dirty="0"/>
              <a:t>Track and report antibiotic use and antibiotic-related outcomes.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800" dirty="0"/>
              <a:t>Implement practices to improve antibiotic use.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800" dirty="0"/>
              <a:t>Facility stewardship program should include facility pharmacist and other members of leadership team.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725E729-A632-4A42-A4DB-63D89F035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7573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The Rationale for Antibiotic Stewardship in Nursing Homes&amp;quot;&quot;/&gt;&lt;property id=&quot;20307&quot; value=&quot;259&quot;/&gt;&lt;/object&gt;&lt;object type=&quot;3&quot; unique_id=&quot;10004&quot;&gt;&lt;property id=&quot;20148&quot; value=&quot;5&quot;/&gt;&lt;property id=&quot;20300&quot; value=&quot;Slide 2 - &amp;quot;Outline&amp;quot;&quot;/&gt;&lt;property id=&quot;20307&quot; value=&quot;287&quot;/&gt;&lt;/object&gt;&lt;object type=&quot;3&quot; unique_id=&quot;10005&quot;&gt;&lt;property id=&quot;20148&quot; value=&quot;5&quot;/&gt;&lt;property id=&quot;20300&quot; value=&quot;Slide 3 - &amp;quot;Outline&amp;quot;&quot;/&gt;&lt;property id=&quot;20307&quot; value=&quot;326&quot;/&gt;&lt;/object&gt;&lt;object type=&quot;3&quot; unique_id=&quot;10006&quot;&gt;&lt;property id=&quot;20148&quot; value=&quot;5&quot;/&gt;&lt;property id=&quot;20300&quot; value=&quot;Slide 4&quot;/&gt;&lt;property id=&quot;20307&quot; value=&quot;288&quot;/&gt;&lt;/object&gt;&lt;object type=&quot;3&quot; unique_id=&quot;10007&quot;&gt;&lt;property id=&quot;20148&quot; value=&quot;5&quot;/&gt;&lt;property id=&quot;20300&quot; value=&quot;Slide 5 - &amp;quot;25-80% of Antibiotic Use in Nursing Homes (NHs) is Inappropriate&amp;quot;&quot;/&gt;&lt;property id=&quot;20307&quot; value=&quot;324&quot;/&gt;&lt;/object&gt;&lt;object type=&quot;3&quot; unique_id=&quot;10008&quot;&gt;&lt;property id=&quot;20148&quot; value=&quot;5&quot;/&gt;&lt;property id=&quot;20300&quot; value=&quot;Slide 6 - &amp;quot;Broad-Spectrum Antibiotic Use in NHs is Common&amp;quot;&quot;/&gt;&lt;property id=&quot;20307&quot; value=&quot;325&quot;/&gt;&lt;/object&gt;&lt;object type=&quot;3&quot; unique_id=&quot;10009&quot;&gt;&lt;property id=&quot;20148&quot; value=&quot;5&quot;/&gt;&lt;property id=&quot;20300&quot; value=&quot;Slide 7 - &amp;quot;Prolonged Antibiotic Courses are Common in NHs&amp;quot;&quot;/&gt;&lt;property id=&quot;20307&quot; value=&quot;332&quot;/&gt;&lt;/object&gt;&lt;object type=&quot;3&quot; unique_id=&quot;10010&quot;&gt;&lt;property id=&quot;20148&quot; value=&quot;5&quot;/&gt;&lt;property id=&quot;20300&quot; value=&quot;Slide 8 - &amp;quot;Broad &amp;amp; Long Treatment of UTI&amp;quot;&quot;/&gt;&lt;property id=&quot;20307&quot; value=&quot;333&quot;/&gt;&lt;/object&gt;&lt;object type=&quot;3&quot; unique_id=&quot;10011&quot;&gt;&lt;property id=&quot;20148&quot; value=&quot;5&quot;/&gt;&lt;property id=&quot;20300&quot; value=&quot;Slide 9 - &amp;quot;Outline&amp;quot;&quot;/&gt;&lt;property id=&quot;20307&quot; value=&quot;327&quot;/&gt;&lt;/object&gt;&lt;object type=&quot;3&quot; unique_id=&quot;10012&quot;&gt;&lt;property id=&quot;20148&quot; value=&quot;5&quot;/&gt;&lt;property id=&quot;20300&quot; value=&quot;Slide 10 - &amp;quot;Antibiotics are a Leading Cause of Adverse Drug Events (ADEs) in Nursing Homes (NHs)&amp;quot;&quot;/&gt;&lt;property id=&quot;20307&quot; value=&quot;289&quot;/&gt;&lt;/object&gt;&lt;object type=&quot;3&quot; unique_id=&quot;10013&quot;&gt;&lt;property id=&quot;20148&quot; value=&quot;5&quot;/&gt;&lt;property id=&quot;20300&quot; value=&quot;Slide 11 - &amp;quot;Numbers of Clostridium difficile Infections (CDI) are Rising in NHs&amp;quot;&quot;/&gt;&lt;property id=&quot;20307&quot; value=&quot;295&quot;/&gt;&lt;/object&gt;&lt;object type=&quot;3&quot; unique_id=&quot;10014&quot;&gt;&lt;property id=&quot;20148&quot; value=&quot;5&quot;/&gt;&lt;property id=&quot;20300&quot; value=&quot;Slide 12 - &amp;quot;Antibiotic Use is Driving CDI in NHs&amp;quot;&quot;/&gt;&lt;property id=&quot;20307&quot; value=&quot;322&quot;/&gt;&lt;/object&gt;&lt;object type=&quot;3&quot; unique_id=&quot;10015&quot;&gt;&lt;property id=&quot;20148&quot; value=&quot;5&quot;/&gt;&lt;property id=&quot;20300&quot; value=&quot;Slide 13 - &amp;quot;Antibiotic Therapy Promotes Long-Term Colonization with Antibiotic-Resistant Bacteria&amp;quot;&quot;/&gt;&lt;property id=&quot;20307&quot; value=&quot;291&quot;/&gt;&lt;/object&gt;&lt;object type=&quot;3&quot; unique_id=&quot;10016&quot;&gt;&lt;property id=&quot;20148&quot; value=&quot;5&quot;/&gt;&lt;property id=&quot;20300&quot; value=&quot;Slide 14 - &amp;quot;Antibiotic Exposure Associated with Future Risk of Antibiotic-Resistant Infection&amp;quot;&quot;/&gt;&lt;property id=&quot;20307&quot; value=&quot;323&quot;/&gt;&lt;/object&gt;&lt;object type=&quot;3&quot; unique_id=&quot;10017&quot;&gt;&lt;property id=&quot;20148&quot; value=&quot;5&quot;/&gt;&lt;property id=&quot;20300&quot; value=&quot;Slide 15 - &amp;quot;Infections Caused by Antibiotic-Resistant Bacteria Increase Resident Risk of Death&amp;quot;&quot;/&gt;&lt;property id=&quot;20307&quot; value=&quot;294&quot;/&gt;&lt;/object&gt;&lt;object type=&quot;3&quot; unique_id=&quot;10018&quot;&gt;&lt;property id=&quot;20148&quot; value=&quot;5&quot;/&gt;&lt;property id=&quot;20300&quot; value=&quot;Slide 16 - &amp;quot;Outline&amp;quot;&quot;/&gt;&lt;property id=&quot;20307&quot; value=&quot;328&quot;/&gt;&lt;/object&gt;&lt;object type=&quot;3&quot; unique_id=&quot;10019&quot;&gt;&lt;property id=&quot;20148&quot; value=&quot;5&quot;/&gt;&lt;property id=&quot;20300&quot; value=&quot;Slide 17 - &amp;quot;Antibiotic-Resistant Bacteria Spread Easily in the NHs Environment&amp;quot;&quot;/&gt;&lt;property id=&quot;20307&quot; value=&quot;329&quot;/&gt;&lt;/object&gt;&lt;object type=&quot;3&quot; unique_id=&quot;10020&quot;&gt;&lt;property id=&quot;20148&quot; value=&quot;5&quot;/&gt;&lt;property id=&quot;20300&quot; value=&quot;Slide 18 - &amp;quot;Treating Antibiotic Resistant Infections is More Costly to Hospitals and NHs&amp;quot;&quot;/&gt;&lt;property id=&quot;20307&quot; value=&quot;296&quot;/&gt;&lt;/object&gt;&lt;object type=&quot;3&quot; unique_id=&quot;10021&quot;&gt;&lt;property id=&quot;20148&quot; value=&quot;5&quot;/&gt;&lt;property id=&quot;20300&quot; value=&quot;Slide 19 - &amp;quot;F-329 Citations &amp;quot;&quot;/&gt;&lt;property id=&quot;20307&quot; value=&quot;297&quot;/&gt;&lt;/object&gt;&lt;object type=&quot;3&quot; unique_id=&quot;10022&quot;&gt;&lt;property id=&quot;20148&quot; value=&quot;5&quot;/&gt;&lt;property id=&quot;20300&quot; value=&quot;Slide 20&quot;/&gt;&lt;property id=&quot;20307&quot; value=&quot;299&quot;/&gt;&lt;/object&gt;&lt;object type=&quot;3&quot; unique_id=&quot;10023&quot;&gt;&lt;property id=&quot;20148&quot; value=&quot;5&quot;/&gt;&lt;property id=&quot;20300&quot; value=&quot;Slide 21 - &amp;quot;Outline&amp;quot;&quot;/&gt;&lt;property id=&quot;20307&quot; value=&quot;330&quot;/&gt;&lt;/object&gt;&lt;object type=&quot;3&quot; unique_id=&quot;10024&quot;&gt;&lt;property id=&quot;20148&quot; value=&quot;5&quot;/&gt;&lt;property id=&quot;20300&quot; value=&quot;Slide 22 - &amp;quot;UTI&amp;quot;&quot;/&gt;&lt;property id=&quot;20307&quot; value=&quot;300&quot;/&gt;&lt;/object&gt;&lt;object type=&quot;3&quot; unique_id=&quot;10025&quot;&gt;&lt;property id=&quot;20148&quot; value=&quot;5&quot;/&gt;&lt;property id=&quot;20300&quot; value=&quot;Slide 23 - &amp;quot;UTI is a Clinical Diagnosis&amp;quot;&quot;/&gt;&lt;property id=&quot;20307&quot; value=&quot;301&quot;/&gt;&lt;/object&gt;&lt;object type=&quot;3&quot; unique_id=&quot;10026&quot;&gt;&lt;property id=&quot;20148&quot; value=&quot;5&quot;/&gt;&lt;property id=&quot;20300&quot; value=&quot;Slide 24 - &amp;quot;Revised McGeer:&amp;#x0D;&amp;#x0A;Without Indwelling Catheter &amp;quot;&quot;/&gt;&lt;property id=&quot;20307&quot; value=&quot;302&quot;/&gt;&lt;/object&gt;&lt;object type=&quot;3&quot; unique_id=&quot;10027&quot;&gt;&lt;property id=&quot;20148&quot; value=&quot;5&quot;/&gt;&lt;property id=&quot;20300&quot; value=&quot;Slide 25 - &amp;quot;Revised McGeer&amp;#x0D;&amp;#x0A;Resident With Indwelling Catheter &amp;quot;&quot;/&gt;&lt;property id=&quot;20307&quot; value=&quot;303&quot;/&gt;&lt;/object&gt;&lt;object type=&quot;3&quot; unique_id=&quot;10028&quot;&gt;&lt;property id=&quot;20148&quot; value=&quot;5&quot;/&gt;&lt;property id=&quot;20300&quot; value=&quot;Slide 26 - &amp;quot;Minimum Criteria for Initiating Antibiotics&amp;#x0D;&amp;#x0A;(Note: Culture Results Not Part of Decision-Making)&amp;quot;&quot;/&gt;&lt;property id=&quot;20307&quot; value=&quot;304&quot;/&gt;&lt;/object&gt;&lt;object type=&quot;3&quot; unique_id=&quot;10029&quot;&gt;&lt;property id=&quot;20148&quot; value=&quot;5&quot;/&gt;&lt;property id=&quot;20300&quot; value=&quot;Slide 27 - &amp;quot;UTI is not…&amp;quot;&quot;/&gt;&lt;property id=&quot;20307&quot; value=&quot;305&quot;/&gt;&lt;/object&gt;&lt;object type=&quot;3&quot; unique_id=&quot;10030&quot;&gt;&lt;property id=&quot;20148&quot; value=&quot;5&quot;/&gt;&lt;property id=&quot;20300&quot; value=&quot;Slide 28 - &amp;quot;Asymptomatic Bacteriuria&amp;quot;&quot;/&gt;&lt;property id=&quot;20307&quot; value=&quot;306&quot;/&gt;&lt;/object&gt;&lt;object type=&quot;3&quot; unique_id=&quot;10031&quot;&gt;&lt;property id=&quot;20148&quot; value=&quot;5&quot;/&gt;&lt;property id=&quot;20300&quot; value=&quot;Slide 29 - &amp;quot;Pyuria ≠ UTI&amp;quot;&quot;/&gt;&lt;property id=&quot;20307&quot; value=&quot;307&quot;/&gt;&lt;/object&gt;&lt;object type=&quot;3&quot; unique_id=&quot;10032&quot;&gt;&lt;property id=&quot;20148&quot; value=&quot;5&quot;/&gt;&lt;property id=&quot;20300&quot; value=&quot;Slide 30 - &amp;quot;Urine Odor Not Predictive of Bacteriuria/Pyuria Let Alone UTI&amp;quot;&quot;/&gt;&lt;property id=&quot;20307&quot; value=&quot;308&quot;/&gt;&lt;/object&gt;&lt;object type=&quot;3&quot; unique_id=&quot;10033&quot;&gt;&lt;property id=&quot;20148&quot; value=&quot;5&quot;/&gt;&lt;property id=&quot;20300&quot; value=&quot;Slide 31 - &amp;quot;Non-Localizing Change in Condition&amp;quot;&quot;/&gt;&lt;property id=&quot;20307&quot; value=&quot;309&quot;/&gt;&lt;/object&gt;&lt;object type=&quot;3&quot; unique_id=&quot;10034&quot;&gt;&lt;property id=&quot;20148&quot; value=&quot;5&quot;/&gt;&lt;property id=&quot;20300&quot; value=&quot;Slide 32 - &amp;quot;Non-Localizing Change-in-Condition&amp;#x0D;&amp;#x0A;not Predictive of Bacteriuria (let alone UTI)&amp;quot;&quot;/&gt;&lt;property id=&quot;20307&quot; value=&quot;310&quot;/&gt;&lt;/object&gt;&lt;object type=&quot;3&quot; unique_id=&quot;10035&quot;&gt;&lt;property id=&quot;20148&quot; value=&quot;5&quot;/&gt;&lt;property id=&quot;20300&quot; value=&quot;Slide 33 - &amp;quot;Bacteriuria in Residents with Cognitive Impairment: the Chicken or the Egg?&amp;quot;&quot;/&gt;&lt;property id=&quot;20307&quot; value=&quot;311&quot;/&gt;&lt;/object&gt;&lt;object type=&quot;3&quot; unique_id=&quot;10036&quot;&gt;&lt;property id=&quot;20148&quot; value=&quot;5&quot;/&gt;&lt;property id=&quot;20300&quot; value=&quot;Slide 34 - &amp;quot;Overtreatment of UTI&amp;quot;&quot;/&gt;&lt;property id=&quot;20307&quot; value=&quot;312&quot;/&gt;&lt;/object&gt;&lt;object type=&quot;3&quot; unique_id=&quot;10037&quot;&gt;&lt;property id=&quot;20148&quot; value=&quot;5&quot;/&gt;&lt;property id=&quot;20300&quot; value=&quot;Slide 35 - &amp;quot;Overtreatment of UTI&amp;quot;&quot;/&gt;&lt;property id=&quot;20307&quot; value=&quot;313&quot;/&gt;&lt;/object&gt;&lt;object type=&quot;3&quot; unique_id=&quot;10038&quot;&gt;&lt;property id=&quot;20148&quot; value=&quot;5&quot;/&gt;&lt;property id=&quot;20300&quot; value=&quot;Slide 36 - &amp;quot;Why?&amp;quot;&quot;/&gt;&lt;property id=&quot;20307&quot; value=&quot;315&quot;/&gt;&lt;/object&gt;&lt;object type=&quot;3&quot; unique_id=&quot;10039&quot;&gt;&lt;property id=&quot;20148&quot; value=&quot;5&quot;/&gt;&lt;property id=&quot;20300&quot; value=&quot;Slide 37 - &amp;quot;UTI is not … but …&amp;quot;&quot;/&gt;&lt;property id=&quot;20307&quot; value=&quot;316&quot;/&gt;&lt;/object&gt;&lt;object type=&quot;3&quot; unique_id=&quot;10040&quot;&gt;&lt;property id=&quot;20148&quot; value=&quot;5&quot;/&gt;&lt;property id=&quot;20300&quot; value=&quot;Slide 38 - &amp;quot;UTI &amp;amp; Risk Aversion&amp;quot;&quot;/&gt;&lt;property id=&quot;20307&quot; value=&quot;317&quot;/&gt;&lt;/object&gt;&lt;object type=&quot;3&quot; unique_id=&quot;10041&quot;&gt;&lt;property id=&quot;20148&quot; value=&quot;5&quot;/&gt;&lt;property id=&quot;20300&quot; value=&quot;Slide 39 - &amp;quot;Present-Biased Decision-Making&amp;quot;&quot;/&gt;&lt;property id=&quot;20307&quot; value=&quot;318&quot;/&gt;&lt;/object&gt;&lt;object type=&quot;3&quot; unique_id=&quot;10042&quot;&gt;&lt;property id=&quot;20148&quot; value=&quot;5&quot;/&gt;&lt;property id=&quot;20300&quot; value=&quot;Slide 40 - &amp;quot;Overtreatment of UTI&amp;quot;&quot;/&gt;&lt;property id=&quot;20307&quot; value=&quot;319&quot;/&gt;&lt;/object&gt;&lt;object type=&quot;3&quot; unique_id=&quot;10043&quot;&gt;&lt;property id=&quot;20148&quot; value=&quot;5&quot;/&gt;&lt;property id=&quot;20300&quot; value=&quot;Slide 41 - &amp;quot;Dipstick  UA  Urine culture  Antibiotic Prescription&amp;quot;&quot;/&gt;&lt;property id=&quot;20307&quot; value=&quot;320&quot;/&gt;&lt;/object&gt;&lt;object type=&quot;3&quot; unique_id=&quot;10044&quot;&gt;&lt;property id=&quot;20148&quot; value=&quot;5&quot;/&gt;&lt;property id=&quot;20300&quot; value=&quot;Slide 42 - &amp;quot;Culturing Drives Prescribing&amp;quot;&quot;/&gt;&lt;property id=&quot;20307&quot; value=&quot;321&quot;/&gt;&lt;/object&gt;&lt;object type=&quot;3&quot; unique_id=&quot;10045&quot;&gt;&lt;property id=&quot;20148&quot; value=&quot;5&quot;/&gt;&lt;property id=&quot;20300&quot; value=&quot;Slide 43 - &amp;quot;Conclusions&amp;quot;&quot;/&gt;&lt;property id=&quot;20307&quot; value=&quot;331&quot;/&gt;&lt;/object&gt;&lt;/object&gt;&lt;object type=&quot;8&quot; unique_id=&quot;10090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dhs3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800</Words>
  <Application>Microsoft Office PowerPoint</Application>
  <PresentationFormat>On-screen Show (4:3)</PresentationFormat>
  <Paragraphs>97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dhs3</vt:lpstr>
      <vt:lpstr>UTI Toolkit Module 1 –  The Regulatory Rationale for Improving the Management of UTIs in Nursing Homes</vt:lpstr>
      <vt:lpstr>UTI Toolkit – Module 1c Narration by: Christopher J. Crnich, MD PhD Chief of Medicine, William S. Middleton Memorial VA Hospital Associate Professor of Medicine, University of Wisconsin-Madison         Content developed in partnership with the Wisconsin Healthcare-Associated Infections in Long-Term Care Coalition</vt:lpstr>
      <vt:lpstr>Objectives</vt:lpstr>
      <vt:lpstr>Why UTIs Matter from a Regulatory Perspective</vt:lpstr>
      <vt:lpstr>Regulations Pertinent to UTI</vt:lpstr>
      <vt:lpstr>§483.25(e)2(iii) –  Incontinence (F-Tag 690)</vt:lpstr>
      <vt:lpstr>§483.45(d) &amp; (d)(1-6) – Unnecessary Drug (F-Tag 757)</vt:lpstr>
      <vt:lpstr>§483.80(a)(1) –  Infection Control (F-Tag 880)</vt:lpstr>
      <vt:lpstr>§483.80(a)(3) –  Antibiotic Stewardship (F-Tag 881)</vt:lpstr>
      <vt:lpstr>UTI Toolkit &amp; The Survey Process</vt:lpstr>
      <vt:lpstr>Staff &amp; Provider Education</vt:lpstr>
      <vt:lpstr>Urine Culture Practices</vt:lpstr>
      <vt:lpstr>Antibiotic Treatment Protocols</vt:lpstr>
      <vt:lpstr>Antibiotic Tracking and Reporting</vt:lpstr>
      <vt:lpstr>Other Stewardship Activities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2019-02-04T18:33:41Z</dcterms:created>
  <dcterms:modified xsi:type="dcterms:W3CDTF">2019-04-19T19:14:14Z</dcterms:modified>
</cp:coreProperties>
</file>