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89" r:id="rId3"/>
    <p:sldId id="339" r:id="rId4"/>
    <p:sldId id="340" r:id="rId5"/>
    <p:sldId id="364" r:id="rId6"/>
    <p:sldId id="348" r:id="rId7"/>
    <p:sldId id="361" r:id="rId8"/>
    <p:sldId id="383" r:id="rId9"/>
    <p:sldId id="388" r:id="rId10"/>
    <p:sldId id="342" r:id="rId11"/>
    <p:sldId id="384" r:id="rId12"/>
    <p:sldId id="320" r:id="rId13"/>
    <p:sldId id="385" r:id="rId14"/>
  </p:sldIdLst>
  <p:sldSz cx="9144000" cy="6858000" type="screen4x3"/>
  <p:notesSz cx="7010400" cy="92964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09">
          <p15:clr>
            <a:srgbClr val="A4A3A4"/>
          </p15:clr>
        </p15:guide>
        <p15:guide id="2" pos="2208">
          <p15:clr>
            <a:srgbClr val="A4A3A4"/>
          </p15:clr>
        </p15:guide>
        <p15:guide id="3" orient="horz" pos="2929">
          <p15:clr>
            <a:srgbClr val="A4A3A4"/>
          </p15:clr>
        </p15:guide>
        <p15:guide id="4" pos="2160">
          <p15:clr>
            <a:srgbClr val="A4A3A4"/>
          </p15:clr>
        </p15:guide>
        <p15:guide id="5" pos="225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35" autoAdjust="0"/>
    <p:restoredTop sz="88736" autoAdjust="0"/>
  </p:normalViewPr>
  <p:slideViewPr>
    <p:cSldViewPr>
      <p:cViewPr>
        <p:scale>
          <a:sx n="69" d="100"/>
          <a:sy n="69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41" d="100"/>
          <a:sy n="41" d="100"/>
        </p:scale>
        <p:origin x="-2112" y="-72"/>
      </p:cViewPr>
      <p:guideLst>
        <p:guide orient="horz" pos="2909"/>
        <p:guide orient="horz" pos="2929"/>
        <p:guide pos="2208"/>
        <p:guide pos="2160"/>
        <p:guide pos="225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7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7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/>
          <a:lstStyle>
            <a:lvl1pPr algn="r">
              <a:defRPr sz="1100"/>
            </a:lvl1pPr>
          </a:lstStyle>
          <a:p>
            <a:fld id="{9711FFC7-02B1-4312-94CE-1E568026C99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30665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65"/>
            <a:ext cx="3038145" cy="464205"/>
          </a:xfrm>
          <a:prstGeom prst="rect">
            <a:avLst/>
          </a:prstGeom>
        </p:spPr>
        <p:txBody>
          <a:bodyPr vert="horz" lIns="87316" tIns="43658" rIns="87316" bIns="43658" rtlCol="0" anchor="b"/>
          <a:lstStyle>
            <a:lvl1pPr algn="r">
              <a:defRPr sz="1100"/>
            </a:lvl1pPr>
          </a:lstStyle>
          <a:p>
            <a:fld id="{4633DA43-7868-4CB3-938B-BAE9915D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235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r">
              <a:defRPr sz="1200"/>
            </a:lvl1pPr>
          </a:lstStyle>
          <a:p>
            <a:fld id="{DADA8BBD-0AC3-485C-931B-CAAA42E9110B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2" tIns="46151" rIns="92302" bIns="461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302" tIns="46151" rIns="92302" bIns="4615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/>
            </a:lvl1pPr>
          </a:lstStyle>
          <a:p>
            <a:fld id="{A0B143F1-EC26-44AD-A718-059BDFEA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07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256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372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835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50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86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737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407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3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90803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013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965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12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22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4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4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033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809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26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27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446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0991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3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90803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05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58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8099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663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4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4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6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595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0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4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18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3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90803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0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94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5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756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4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4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093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43000" y="563567"/>
            <a:ext cx="75438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137160" y="6474027"/>
            <a:ext cx="75438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			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473829"/>
            <a:ext cx="533400" cy="307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861BFF-92AD-4B19-9909-DA3357BA77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7" y="514350"/>
            <a:ext cx="1304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142877" y="73025"/>
            <a:ext cx="55721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</a:rPr>
              <a:t>Wisconsin</a:t>
            </a:r>
            <a:r>
              <a:rPr lang="en-US" sz="1400" b="1" baseline="0" dirty="0">
                <a:solidFill>
                  <a:schemeClr val="bg1"/>
                </a:solidFill>
              </a:rPr>
              <a:t> Healthcare-Associated Infections in LTC Coalition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0" r:id="rId8"/>
    <p:sldLayoutId id="2147483668" r:id="rId9"/>
    <p:sldLayoutId id="2147483669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Tunga" pitchFamily="34" charset="0"/>
          <a:ea typeface="+mj-ea"/>
          <a:cs typeface="Tung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8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05001"/>
            <a:ext cx="6400800" cy="4571999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UTI Toolkit – Module 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How </a:t>
            </a: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to Prevent</a:t>
            </a:r>
            <a:r>
              <a:rPr lang="en-US" sz="3600" dirty="0">
                <a:solidFill>
                  <a:schemeClr val="tx1"/>
                </a:solidFill>
                <a:latin typeface="Calisto MT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tx1"/>
                </a:solidFill>
                <a:latin typeface="Calisto MT" pitchFamily="18" charset="0"/>
              </a:rPr>
              <a:t>Catheter-Associated </a:t>
            </a:r>
            <a:endParaRPr lang="en-US" sz="4400" dirty="0">
              <a:solidFill>
                <a:schemeClr val="tx1"/>
              </a:solidFill>
              <a:latin typeface="Calisto MT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Urinary Tract Infection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>
                <a:solidFill>
                  <a:schemeClr val="tx1"/>
                </a:solidFill>
                <a:latin typeface="Calisto MT" pitchFamily="18" charset="0"/>
              </a:rPr>
              <a:t>(CAUTI)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7BF76-1942-4EFE-AA29-82442E406BA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457200"/>
            <a:ext cx="7543800" cy="960433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en-US" b="0" dirty="0">
                <a:solidFill>
                  <a:prstClr val="black"/>
                </a:solidFill>
                <a:latin typeface="Calisto MT" pitchFamily="18" charset="0"/>
                <a:ea typeface="Verdana" pitchFamily="34" charset="0"/>
                <a:cs typeface="Verdana" pitchFamily="34" charset="0"/>
              </a:rPr>
              <a:t>Caregiver Risk Factors</a:t>
            </a:r>
            <a:endParaRPr lang="en-US" sz="4000" dirty="0">
              <a:latin typeface="Calisto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962400"/>
          </a:xfrm>
        </p:spPr>
        <p:txBody>
          <a:bodyPr/>
          <a:lstStyle/>
          <a:p>
            <a:r>
              <a:rPr lang="en-US" sz="2800" dirty="0"/>
              <a:t>Poor handwashing </a:t>
            </a:r>
            <a:r>
              <a:rPr lang="en-US" sz="2800" dirty="0" smtClean="0"/>
              <a:t>compliance</a:t>
            </a:r>
            <a:endParaRPr lang="en-US" sz="2800" dirty="0"/>
          </a:p>
          <a:p>
            <a:r>
              <a:rPr lang="en-US" sz="2800" dirty="0"/>
              <a:t>Inappropriate use of catheters</a:t>
            </a:r>
          </a:p>
          <a:p>
            <a:r>
              <a:rPr lang="en-US" sz="2800" dirty="0"/>
              <a:t>Drainage bag spigot/tube contamination</a:t>
            </a:r>
          </a:p>
          <a:p>
            <a:r>
              <a:rPr lang="en-US" sz="2800" dirty="0"/>
              <a:t>Catheter not secured to body</a:t>
            </a:r>
          </a:p>
          <a:p>
            <a:r>
              <a:rPr lang="en-US" sz="2800" dirty="0"/>
              <a:t>Catheter left in place longer than necessary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33694" y="6477000"/>
            <a:ext cx="815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4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APIC Implementation Guide - Guide to Preventing Catheter-Associated Urinary Tract Infections, 2014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81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92784B-3171-4399-9EC6-890A8632C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5" y="541795"/>
            <a:ext cx="7543800" cy="1036637"/>
          </a:xfrm>
        </p:spPr>
        <p:txBody>
          <a:bodyPr/>
          <a:lstStyle/>
          <a:p>
            <a:r>
              <a:rPr lang="en-US" b="0" dirty="0">
                <a:solidFill>
                  <a:prstClr val="black"/>
                </a:solidFill>
                <a:latin typeface="Calisto MT" pitchFamily="18" charset="0"/>
                <a:ea typeface="Verdana" pitchFamily="34" charset="0"/>
                <a:cs typeface="Verdana" pitchFamily="34" charset="0"/>
              </a:rPr>
              <a:t>Caregiver Risk Factors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499CE1-B80F-4AC0-8389-6759BE3A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733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Poor insertion technique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Breaks in closed system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Poor application of incontinence program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Urine collection bag raised above level of bladder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FA97107-69C7-4374-A1F9-9B6A521D5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6725" y="6474023"/>
            <a:ext cx="800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4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APIC Implementation Guide - Guide to Preventing Catheter-Associated Urinary Tract Infections, 2014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59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511" y="515938"/>
            <a:ext cx="6234545" cy="1131887"/>
          </a:xfrm>
        </p:spPr>
        <p:txBody>
          <a:bodyPr/>
          <a:lstStyle/>
          <a:p>
            <a:r>
              <a:rPr lang="en-US" b="0" dirty="0">
                <a:solidFill>
                  <a:prstClr val="black"/>
                </a:solidFill>
                <a:latin typeface="Calisto MT" pitchFamily="18" charset="0"/>
                <a:ea typeface="Verdana" pitchFamily="34" charset="0"/>
                <a:cs typeface="Verdana" pitchFamily="34" charset="0"/>
              </a:rPr>
              <a:t>Facility System </a:t>
            </a:r>
            <a:r>
              <a:rPr lang="en-US" b="0" dirty="0" smtClean="0">
                <a:solidFill>
                  <a:prstClr val="black"/>
                </a:solidFill>
                <a:latin typeface="Calisto MT" pitchFamily="18" charset="0"/>
                <a:ea typeface="Verdana" pitchFamily="34" charset="0"/>
                <a:cs typeface="Verdana" pitchFamily="34" charset="0"/>
              </a:rPr>
              <a:t>             Risk Factors</a:t>
            </a:r>
            <a:endParaRPr lang="en-US" dirty="0">
              <a:latin typeface="Calisto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5" y="1828800"/>
            <a:ext cx="8458200" cy="4191000"/>
          </a:xfrm>
        </p:spPr>
        <p:txBody>
          <a:bodyPr/>
          <a:lstStyle/>
          <a:p>
            <a:r>
              <a:rPr lang="en-US" sz="2800" dirty="0"/>
              <a:t>Lack of policy </a:t>
            </a:r>
            <a:r>
              <a:rPr lang="en-US" sz="2800" dirty="0" smtClean="0"/>
              <a:t>on indication, insertion and maintenance technique</a:t>
            </a:r>
            <a:endParaRPr lang="en-US" sz="2800" dirty="0"/>
          </a:p>
          <a:p>
            <a:r>
              <a:rPr lang="en-US" sz="2800" dirty="0"/>
              <a:t>Lack of sufficient supplies and equipment</a:t>
            </a:r>
          </a:p>
          <a:p>
            <a:r>
              <a:rPr lang="en-US" sz="2800" dirty="0"/>
              <a:t>Use of </a:t>
            </a:r>
            <a:r>
              <a:rPr lang="en-US" sz="2800" dirty="0" smtClean="0"/>
              <a:t>“routine” </a:t>
            </a:r>
            <a:r>
              <a:rPr lang="en-US" sz="2800" dirty="0"/>
              <a:t>catheter changes</a:t>
            </a:r>
          </a:p>
          <a:p>
            <a:r>
              <a:rPr lang="en-US" sz="2800" dirty="0"/>
              <a:t>Lack of staff training and proficiency testing</a:t>
            </a:r>
          </a:p>
          <a:p>
            <a:r>
              <a:rPr lang="en-US" sz="2800" dirty="0"/>
              <a:t>Lack of nurse driven catheter use protocol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6477000"/>
            <a:ext cx="8317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 4.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APIC Implementation Guide - Guide to Preventing Catheter-Associated Urinary Tract Infections, 2014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9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89BB08-40FA-453F-9D7B-09B716C7E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5" y="563567"/>
            <a:ext cx="7543800" cy="1036637"/>
          </a:xfrm>
        </p:spPr>
        <p:txBody>
          <a:bodyPr/>
          <a:lstStyle/>
          <a:p>
            <a:r>
              <a:rPr lang="en-US" b="0" dirty="0">
                <a:solidFill>
                  <a:prstClr val="black"/>
                </a:solidFill>
                <a:latin typeface="Calisto MT" pitchFamily="18" charset="0"/>
                <a:ea typeface="Verdana" pitchFamily="34" charset="0"/>
                <a:cs typeface="Verdana" pitchFamily="34" charset="0"/>
              </a:rPr>
              <a:t>Facility System </a:t>
            </a:r>
            <a:r>
              <a:rPr lang="en-US" b="0" dirty="0" smtClean="0">
                <a:solidFill>
                  <a:prstClr val="black"/>
                </a:solidFill>
                <a:latin typeface="Calisto MT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en-US" b="0" dirty="0" smtClean="0">
                <a:solidFill>
                  <a:prstClr val="black"/>
                </a:solidFill>
                <a:latin typeface="Calisto MT" pitchFamily="18" charset="0"/>
                <a:ea typeface="Verdana" pitchFamily="34" charset="0"/>
                <a:cs typeface="Verdana" pitchFamily="34" charset="0"/>
              </a:rPr>
            </a:br>
            <a:r>
              <a:rPr lang="en-US" b="0" dirty="0" smtClean="0">
                <a:solidFill>
                  <a:prstClr val="black"/>
                </a:solidFill>
                <a:latin typeface="Calisto MT" pitchFamily="18" charset="0"/>
                <a:ea typeface="Verdana" pitchFamily="34" charset="0"/>
                <a:cs typeface="Verdana" pitchFamily="34" charset="0"/>
              </a:rPr>
              <a:t>Risk Factors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B5D295-D5CC-4192-A5CC-106134E4E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1650"/>
            <a:ext cx="8229600" cy="4572000"/>
          </a:xfrm>
        </p:spPr>
        <p:txBody>
          <a:bodyPr/>
          <a:lstStyle/>
          <a:p>
            <a:r>
              <a:rPr lang="en-US" sz="2800" dirty="0"/>
              <a:t>Failure </a:t>
            </a:r>
            <a:r>
              <a:rPr lang="en-US" sz="2800" dirty="0" smtClean="0"/>
              <a:t>to enforce facility policy/procedure </a:t>
            </a:r>
            <a:endParaRPr lang="en-US" sz="2800" dirty="0"/>
          </a:p>
          <a:p>
            <a:r>
              <a:rPr lang="en-US" sz="2800" dirty="0"/>
              <a:t>Lack of ultrasound bladder </a:t>
            </a:r>
            <a:r>
              <a:rPr lang="en-US" sz="2800" dirty="0" smtClean="0"/>
              <a:t>scanning capability to assess bladder volume</a:t>
            </a:r>
            <a:endParaRPr lang="en-US" sz="2800" dirty="0"/>
          </a:p>
          <a:p>
            <a:r>
              <a:rPr lang="en-US" sz="2800" dirty="0"/>
              <a:t>High rate of </a:t>
            </a:r>
            <a:r>
              <a:rPr lang="en-US" sz="2800" dirty="0" smtClean="0"/>
              <a:t>resistant organisms</a:t>
            </a:r>
            <a:endParaRPr lang="en-US" sz="2800" dirty="0"/>
          </a:p>
          <a:p>
            <a:r>
              <a:rPr lang="en-US" sz="2800" dirty="0"/>
              <a:t>Poor facility antibiotic stewardship</a:t>
            </a:r>
          </a:p>
          <a:p>
            <a:r>
              <a:rPr lang="en-US" sz="2800" dirty="0"/>
              <a:t>Increased cost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E1B40D2-B0DC-4EA6-899B-5354A66CB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0525" y="6501825"/>
            <a:ext cx="815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4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APIC Implementation Guide - Guide to Preventing Catheter-Associated Urinary Tract Infections, 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2014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56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4884003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2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>
                <a:latin typeface="Calisto MT" panose="02040603050505030304" pitchFamily="18" charset="0"/>
              </a:rPr>
              <a:t>Linda McKinley, RN, BSN, MPH, CIC, FAPIC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Research Health Scientist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Wm. S. Middleton Memorial VA Hospital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Content 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8" b="23246"/>
          <a:stretch/>
        </p:blipFill>
        <p:spPr>
          <a:xfrm>
            <a:off x="3715687" y="2684367"/>
            <a:ext cx="2502705" cy="21945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" y="5477855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C368B58-5409-3441-AFBA-CC46B18906A3}"/>
              </a:ext>
            </a:extLst>
          </p:cNvPr>
          <p:cNvSpPr/>
          <p:nvPr/>
        </p:nvSpPr>
        <p:spPr>
          <a:xfrm>
            <a:off x="2316438" y="5877580"/>
            <a:ext cx="6065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58033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810" y="457200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itchFamily="18" charset="0"/>
              </a:rP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r>
              <a:rPr lang="en-US" sz="2800" dirty="0" smtClean="0"/>
              <a:t>Review background and risk factors for indwelling urinary catheter and CAUTI </a:t>
            </a:r>
            <a:endParaRPr lang="en-US" sz="2800" dirty="0"/>
          </a:p>
          <a:p>
            <a:r>
              <a:rPr lang="en-US" sz="2800" dirty="0" smtClean="0"/>
              <a:t>Review CAUTI guidelines and determine </a:t>
            </a:r>
            <a:r>
              <a:rPr lang="en-US" sz="2800" dirty="0"/>
              <a:t>appropriate </a:t>
            </a:r>
            <a:r>
              <a:rPr lang="en-US" sz="2800" dirty="0" smtClean="0"/>
              <a:t>indwelling catheter </a:t>
            </a:r>
            <a:r>
              <a:rPr lang="en-US" sz="2800" smtClean="0"/>
              <a:t>use and </a:t>
            </a:r>
            <a:r>
              <a:rPr lang="en-US" sz="2800" dirty="0" smtClean="0"/>
              <a:t>alternatives to indwelling </a:t>
            </a:r>
            <a:r>
              <a:rPr lang="en-US" sz="2800" dirty="0"/>
              <a:t>catheter </a:t>
            </a:r>
            <a:r>
              <a:rPr lang="en-US" sz="2800" dirty="0" smtClean="0"/>
              <a:t>use</a:t>
            </a:r>
            <a:endParaRPr lang="en-US" sz="2800" dirty="0"/>
          </a:p>
          <a:p>
            <a:r>
              <a:rPr lang="en-US" sz="2800" dirty="0"/>
              <a:t>Understand </a:t>
            </a:r>
            <a:r>
              <a:rPr lang="en-US" sz="2800" dirty="0" smtClean="0"/>
              <a:t>indwelling catheter </a:t>
            </a:r>
            <a:r>
              <a:rPr lang="en-US" sz="2800" dirty="0"/>
              <a:t>insertion and maintenance </a:t>
            </a:r>
            <a:r>
              <a:rPr lang="en-US" sz="2800" dirty="0" smtClean="0"/>
              <a:t>techniques   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61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2410" y="533400"/>
            <a:ext cx="7086600" cy="914400"/>
          </a:xfrm>
        </p:spPr>
        <p:txBody>
          <a:bodyPr/>
          <a:lstStyle/>
          <a:p>
            <a:r>
              <a:rPr lang="en-US" b="0" dirty="0"/>
              <a:t> </a:t>
            </a:r>
            <a:r>
              <a:rPr lang="en-US" b="0" dirty="0">
                <a:latin typeface="Calisto MT" pitchFamily="18" charset="0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91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Approximately 4 million Americans undergo urinary catheterization </a:t>
            </a:r>
            <a:r>
              <a:rPr lang="en-US" sz="2800" dirty="0" smtClean="0"/>
              <a:t>annually</a:t>
            </a:r>
            <a:endParaRPr lang="en-US" sz="2800" dirty="0"/>
          </a:p>
          <a:p>
            <a:r>
              <a:rPr lang="en-US" sz="2800" dirty="0"/>
              <a:t>The prevalence of catheter use in long term care is estimated between 7.5% and 10</a:t>
            </a:r>
            <a:r>
              <a:rPr lang="en-US" sz="2800" dirty="0" smtClean="0"/>
              <a:t>%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Although the indications for catheterization have been extensively outlined, reports of inappropriate use range from 21% to more than 50</a:t>
            </a:r>
            <a:r>
              <a:rPr lang="en-US" sz="2800" dirty="0" smtClean="0"/>
              <a:t>% </a:t>
            </a:r>
            <a:endParaRPr lang="en-US" sz="2800" dirty="0"/>
          </a:p>
          <a:p>
            <a:endParaRPr lang="en-US" sz="1400" dirty="0"/>
          </a:p>
          <a:p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   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6507484"/>
            <a:ext cx="792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200" dirty="0">
                <a:latin typeface="Calisto MT" panose="02040603050505030304" pitchFamily="18" charset="0"/>
              </a:rPr>
              <a:t>1.  Home Healthcare Nurse Vol. 28- no.6  June 2010 Best Practices in Urinary Catheter Care</a:t>
            </a:r>
          </a:p>
        </p:txBody>
      </p:sp>
    </p:spTree>
    <p:extLst>
      <p:ext uri="{BB962C8B-B14F-4D97-AF65-F5344CB8AC3E}">
        <p14:creationId xmlns:p14="http://schemas.microsoft.com/office/powerpoint/2010/main" val="231748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87245" y="454316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Background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Every resident deserves to be “catheter free” and “infection free</a:t>
            </a:r>
            <a:r>
              <a:rPr lang="en-US" sz="2800" dirty="0" smtClean="0"/>
              <a:t>”</a:t>
            </a:r>
            <a:endParaRPr lang="en-US" sz="2800" dirty="0"/>
          </a:p>
          <a:p>
            <a:r>
              <a:rPr lang="en-US" sz="2800" dirty="0"/>
              <a:t>Catheters pose a potential risk </a:t>
            </a:r>
            <a:r>
              <a:rPr lang="en-US" sz="2800" dirty="0" smtClean="0"/>
              <a:t>to residents</a:t>
            </a:r>
            <a:endParaRPr lang="en-US" sz="2800" dirty="0"/>
          </a:p>
          <a:p>
            <a:r>
              <a:rPr lang="en-US" sz="2800" dirty="0" smtClean="0"/>
              <a:t>Financial cost </a:t>
            </a:r>
            <a:r>
              <a:rPr lang="en-US" sz="2800" dirty="0"/>
              <a:t>of catheter complications are difficult to quantify in long term care facilities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5043F-A88E-4919-9C29-BF20CB587C61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6508952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sto MT" panose="02040603050505030304" pitchFamily="18" charset="0"/>
              </a:rPr>
              <a:t>2</a:t>
            </a:r>
            <a:r>
              <a:rPr lang="en-US" sz="1200" dirty="0" smtClean="0">
                <a:latin typeface="Calisto MT" panose="02040603050505030304" pitchFamily="18" charset="0"/>
              </a:rPr>
              <a:t>.  </a:t>
            </a:r>
            <a:r>
              <a:rPr lang="en-US" sz="1200" dirty="0" err="1" smtClean="0">
                <a:latin typeface="Calisto MT" panose="02040603050505030304" pitchFamily="18" charset="0"/>
              </a:rPr>
              <a:t>Zimlichman</a:t>
            </a:r>
            <a:r>
              <a:rPr lang="en-US" sz="1200" dirty="0">
                <a:latin typeface="Calisto MT" panose="02040603050505030304" pitchFamily="18" charset="0"/>
              </a:rPr>
              <a:t>. E., </a:t>
            </a:r>
            <a:r>
              <a:rPr lang="en-US" sz="1200" dirty="0" smtClean="0">
                <a:latin typeface="Calisto MT" panose="02040603050505030304" pitchFamily="18" charset="0"/>
              </a:rPr>
              <a:t>et al 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51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6300" y="2133600"/>
            <a:ext cx="7391400" cy="3048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/>
              <a:t>Risk Factors for Indwelling Urinary </a:t>
            </a:r>
            <a:r>
              <a:rPr lang="en-US" sz="4400" dirty="0" smtClean="0"/>
              <a:t>Catheter and CAUTI 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29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457200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/>
              </a:rPr>
              <a:t>Physiological 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762125"/>
            <a:ext cx="8229600" cy="3962400"/>
          </a:xfrm>
        </p:spPr>
        <p:txBody>
          <a:bodyPr/>
          <a:lstStyle/>
          <a:p>
            <a:r>
              <a:rPr lang="en-US" sz="2800" dirty="0"/>
              <a:t>Urethral, prostate and bladder trauma</a:t>
            </a:r>
          </a:p>
          <a:p>
            <a:r>
              <a:rPr lang="en-US" sz="2800" dirty="0"/>
              <a:t>Perforation</a:t>
            </a:r>
          </a:p>
          <a:p>
            <a:r>
              <a:rPr lang="en-US" sz="2800" dirty="0"/>
              <a:t>Urethral and catheter colonization</a:t>
            </a:r>
          </a:p>
          <a:p>
            <a:r>
              <a:rPr lang="en-US" sz="2800" dirty="0"/>
              <a:t>Creation of biofilms</a:t>
            </a:r>
          </a:p>
          <a:p>
            <a:r>
              <a:rPr lang="en-US" sz="2800" dirty="0"/>
              <a:t>Encrustation, sediment, and stone formation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6477000"/>
            <a:ext cx="815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4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. 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APIC Implementation Guide - Guide to Preventing Catheter-Associated Urinary Tract Infections, 2014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5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D3028A-9AA1-4FD1-A340-022AFCAE8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541795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/>
              </a:rPr>
              <a:t>Physiological Risk Factors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AB387A-D704-46F0-8505-C718D7FC8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19600"/>
          </a:xfrm>
        </p:spPr>
        <p:txBody>
          <a:bodyPr/>
          <a:lstStyle/>
          <a:p>
            <a:r>
              <a:rPr lang="en-US" sz="2800" dirty="0" smtClean="0"/>
              <a:t>Catheter-related </a:t>
            </a:r>
            <a:r>
              <a:rPr lang="en-US" sz="2800" dirty="0"/>
              <a:t>pressure injury</a:t>
            </a:r>
          </a:p>
          <a:p>
            <a:r>
              <a:rPr lang="en-US" sz="2800" dirty="0"/>
              <a:t>Increased length of rehabilitation</a:t>
            </a:r>
          </a:p>
          <a:p>
            <a:r>
              <a:rPr lang="en-US" sz="2800" dirty="0"/>
              <a:t>Immobility and deconditioning</a:t>
            </a:r>
          </a:p>
          <a:p>
            <a:r>
              <a:rPr lang="en-US" sz="2800" dirty="0"/>
              <a:t>Potential adverse drug events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AB92064-544D-49FF-8BF7-98C9F1C10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6477482"/>
            <a:ext cx="6400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Calisto MT" panose="02040603050505030304" pitchFamily="18" charset="0"/>
                <a:cs typeface="Calibri" pitchFamily="34" charset="0"/>
              </a:rPr>
              <a:t>4.  APIC Implementation Guide - Guide to Preventing Catheter-Associated Urinary Tract 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Infections</a:t>
            </a:r>
            <a:r>
              <a:rPr lang="en-US" sz="1000" dirty="0" smtClean="0">
                <a:latin typeface="Calisto MT" panose="02040603050505030304" pitchFamily="18" charset="0"/>
                <a:cs typeface="Calibri" pitchFamily="34" charset="0"/>
              </a:rPr>
              <a:t>, 2014</a:t>
            </a:r>
            <a:endParaRPr lang="en-US" sz="10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5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050" y="533400"/>
            <a:ext cx="7543800" cy="1036637"/>
          </a:xfrm>
        </p:spPr>
        <p:txBody>
          <a:bodyPr/>
          <a:lstStyle/>
          <a:p>
            <a:r>
              <a:rPr lang="en-US" b="0" dirty="0" smtClean="0">
                <a:latin typeface="Calisto MT" panose="02040603050505030304" pitchFamily="18" charset="0"/>
              </a:rPr>
              <a:t>Resident Related </a:t>
            </a:r>
            <a:br>
              <a:rPr lang="en-US" b="0" dirty="0" smtClean="0">
                <a:latin typeface="Calisto MT" panose="02040603050505030304" pitchFamily="18" charset="0"/>
              </a:rPr>
            </a:br>
            <a:r>
              <a:rPr lang="en-US" b="0" dirty="0" smtClean="0">
                <a:latin typeface="Calisto MT" panose="02040603050505030304" pitchFamily="18" charset="0"/>
              </a:rPr>
              <a:t>Risk Factors</a:t>
            </a:r>
            <a:endParaRPr lang="en-US" b="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98637"/>
            <a:ext cx="4038600" cy="4449763"/>
          </a:xfrm>
        </p:spPr>
        <p:txBody>
          <a:bodyPr/>
          <a:lstStyle/>
          <a:p>
            <a:r>
              <a:rPr lang="en-US" dirty="0" smtClean="0"/>
              <a:t>Age &gt; 50 years old</a:t>
            </a:r>
          </a:p>
          <a:p>
            <a:r>
              <a:rPr lang="en-US" dirty="0" smtClean="0"/>
              <a:t>Diabetes Mellitus</a:t>
            </a:r>
          </a:p>
          <a:p>
            <a:r>
              <a:rPr lang="en-US" dirty="0" smtClean="0"/>
              <a:t>Debilitated Health</a:t>
            </a:r>
          </a:p>
          <a:p>
            <a:r>
              <a:rPr lang="en-US" dirty="0" smtClean="0"/>
              <a:t>Bladder dysfunction</a:t>
            </a:r>
          </a:p>
          <a:p>
            <a:r>
              <a:rPr lang="en-US" dirty="0" smtClean="0"/>
              <a:t>Fecal Incontinence</a:t>
            </a:r>
          </a:p>
          <a:p>
            <a:r>
              <a:rPr lang="en-US" dirty="0" smtClean="0"/>
              <a:t>Immobility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038600" cy="4449763"/>
          </a:xfrm>
        </p:spPr>
        <p:txBody>
          <a:bodyPr/>
          <a:lstStyle/>
          <a:p>
            <a:r>
              <a:rPr lang="en-US" dirty="0" smtClean="0"/>
              <a:t>Previous UTI</a:t>
            </a:r>
          </a:p>
          <a:p>
            <a:r>
              <a:rPr lang="en-US" dirty="0" smtClean="0"/>
              <a:t>Colonization with resistant organisms</a:t>
            </a:r>
          </a:p>
          <a:p>
            <a:r>
              <a:rPr lang="en-US" dirty="0" smtClean="0"/>
              <a:t>Poor personal hygiene</a:t>
            </a:r>
          </a:p>
          <a:p>
            <a:r>
              <a:rPr lang="en-US" dirty="0" smtClean="0"/>
              <a:t>Increased falls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5043F-A88E-4919-9C29-BF20CB587C6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6477000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4</a:t>
            </a:r>
            <a:r>
              <a:rPr lang="en-US" sz="1200" dirty="0" smtClean="0">
                <a:latin typeface="Calisto MT" panose="02040603050505030304" pitchFamily="18" charset="0"/>
              </a:rPr>
              <a:t>. </a:t>
            </a:r>
            <a:r>
              <a:rPr lang="en-US" sz="1200" dirty="0" smtClean="0">
                <a:latin typeface="Calisto MT" panose="02040603050505030304" pitchFamily="18" charset="0"/>
                <a:cs typeface="Calibri" pitchFamily="34" charset="0"/>
              </a:rPr>
              <a:t> </a:t>
            </a:r>
            <a:r>
              <a:rPr lang="en-US" sz="1200" dirty="0">
                <a:latin typeface="Calisto MT" panose="02040603050505030304" pitchFamily="18" charset="0"/>
                <a:cs typeface="Calibri" pitchFamily="34" charset="0"/>
              </a:rPr>
              <a:t>APIC Implementation Guide - Guide to Preventing Catheter-Associated Urinary Tract Infections, 2014</a:t>
            </a:r>
            <a:endParaRPr lang="en-US" sz="1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16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When To Test?&amp;#x0D;&amp;#x0A;&amp;quot;&quot;/&gt;&lt;property id=&quot;20307&quot; value=&quot;256&quot;/&gt;&lt;/object&gt;&lt;object type=&quot;3&quot; unique_id=&quot;10117&quot;&gt;&lt;property id=&quot;20148&quot; value=&quot;5&quot;/&gt;&lt;property id=&quot;20300&quot; value=&quot;Slide 10 - &amp;quot;Non-Specific Symptoms&amp;#x0D;&amp;#x0A;in Absence of Urinary Symptoms&amp;quot;&quot;/&gt;&lt;property id=&quot;20307&quot; value=&quot;267&quot;/&gt;&lt;/object&gt;&lt;object type=&quot;3&quot; unique_id=&quot;10120&quot;&gt;&lt;property id=&quot;20148&quot; value=&quot;5&quot;/&gt;&lt;property id=&quot;20300&quot; value=&quot;Slide 12&quot;/&gt;&lt;property id=&quot;20307&quot; value=&quot;270&quot;/&gt;&lt;/object&gt;&lt;object type=&quot;3&quot; unique_id=&quot;10129&quot;&gt;&lt;property id=&quot;20148&quot; value=&quot;5&quot;/&gt;&lt;property id=&quot;20300&quot; value=&quot;Slide 23&quot;/&gt;&lt;property id=&quot;20307&quot; value=&quot;279&quot;/&gt;&lt;/object&gt;&lt;object type=&quot;3&quot; unique_id=&quot;10133&quot;&gt;&lt;property id=&quot;20148&quot; value=&quot;5&quot;/&gt;&lt;property id=&quot;20300&quot; value=&quot;Slide 27 - &amp;quot;Summary – When to Test&amp;quot;&quot;/&gt;&lt;property id=&quot;20307&quot; value=&quot;283&quot;/&gt;&lt;/object&gt;&lt;object type=&quot;3&quot; unique_id=&quot;10134&quot;&gt;&lt;property id=&quot;20148&quot; value=&quot;5&quot;/&gt;&lt;property id=&quot;20300&quot; value=&quot;Slide 28 - &amp;quot;References&amp;quot;&quot;/&gt;&lt;property id=&quot;20307&quot; value=&quot;284&quot;/&gt;&lt;/object&gt;&lt;object type=&quot;3&quot; unique_id=&quot;10507&quot;&gt;&lt;property id=&quot;20148&quot; value=&quot;5&quot;/&gt;&lt;property id=&quot;20300&quot; value=&quot;Slide 3 - &amp;quot;What is a UTI?&amp;quot;&quot;/&gt;&lt;property id=&quot;20307&quot; value=&quot;285&quot;/&gt;&lt;/object&gt;&lt;object type=&quot;3&quot; unique_id=&quot;10691&quot;&gt;&lt;property id=&quot;20148&quot; value=&quot;5&quot;/&gt;&lt;property id=&quot;20300&quot; value=&quot;Slide 6 - &amp;quot;What about &amp;#x0D;&amp;#x0A;Non-Communicative Residents?&amp;quot;&quot;/&gt;&lt;property id=&quot;20307&quot; value=&quot;288&quot;/&gt;&lt;/object&gt;&lt;object type=&quot;3&quot; unique_id=&quot;10692&quot;&gt;&lt;property id=&quot;20148&quot; value=&quot;5&quot;/&gt;&lt;property id=&quot;20300&quot; value=&quot;Slide 7 - &amp;quot; Is a Change in Mental Status, Fatigue, &amp;#x0D;&amp;#x0A;or a Fall a Symptom of a UTI?&amp;quot;&quot;/&gt;&lt;property id=&quot;20307&quot; value=&quot;289&quot;/&gt;&lt;/object&gt;&lt;object type=&quot;3&quot; unique_id=&quot;10693&quot;&gt;&lt;property id=&quot;20148&quot; value=&quot;5&quot;/&gt;&lt;property id=&quot;20300&quot; value=&quot;Slide 8 - &amp;quot;Non-specific Geriatric Symptoms may accompany a UTI but…&amp;quot;&quot;/&gt;&lt;property id=&quot;20307&quot; value=&quot;290&quot;/&gt;&lt;/object&gt;&lt;object type=&quot;3&quot; unique_id=&quot;10846&quot;&gt;&lt;property id=&quot;20148&quot; value=&quot;5&quot;/&gt;&lt;property id=&quot;20300&quot; value=&quot;Slide 9 - &amp;quot;Non-Specific Symptoms &amp;#x0D;&amp;#x0A;in Absence of Urinary Symptoms&amp;quot;&quot;/&gt;&lt;property id=&quot;20307&quot; value=&quot;291&quot;/&gt;&lt;/object&gt;&lt;object type=&quot;3&quot; unique_id=&quot;10847&quot;&gt;&lt;property id=&quot;20148&quot; value=&quot;5&quot;/&gt;&lt;property id=&quot;20300&quot; value=&quot;Slide 11 - &amp;quot;… Under Normal Condition&amp;quot;&quot;/&gt;&lt;property id=&quot;20307&quot; value=&quot;292&quot;/&gt;&lt;/object&gt;&lt;object type=&quot;3&quot; unique_id=&quot;11006&quot;&gt;&lt;property id=&quot;20148&quot; value=&quot;5&quot;/&gt;&lt;property id=&quot;20300&quot; value=&quot;Slide 14 - &amp;quot;Asymptomatic Bacteriuria ≠ UTI&amp;quot;&quot;/&gt;&lt;property id=&quot;20307&quot; value=&quot;294&quot;/&gt;&lt;/object&gt;&lt;object type=&quot;3&quot; unique_id=&quot;11007&quot;&gt;&lt;property id=&quot;20148&quot; value=&quot;5&quot;/&gt;&lt;property id=&quot;20300&quot; value=&quot;Slide 15 - &amp;quot;When symptoms are absent:&amp;quot;&quot;/&gt;&lt;property id=&quot;20307&quot; value=&quot;295&quot;/&gt;&lt;/object&gt;&lt;object type=&quot;3&quot; unique_id=&quot;11008&quot;&gt;&lt;property id=&quot;20148&quot; value=&quot;5&quot;/&gt;&lt;property id=&quot;20300&quot; value=&quot;Slide 16 - &amp;quot;No localizing Urinary Tract &amp;#x0D;&amp;#x0A;Symptoms &amp;quot;&quot;/&gt;&lt;property id=&quot;20307&quot; value=&quot;296&quot;/&gt;&lt;/object&gt;&lt;object type=&quot;3&quot; unique_id=&quot;11157&quot;&gt;&lt;property id=&quot;20148&quot; value=&quot;5&quot;/&gt;&lt;property id=&quot;20300&quot; value=&quot;Slide 18 - &amp;quot;Urine Characteristics &amp;quot;&quot;/&gt;&lt;property id=&quot;20307&quot; value=&quot;297&quot;/&gt;&lt;/object&gt;&lt;object type=&quot;3&quot; unique_id=&quot;11360&quot;&gt;&lt;property id=&quot;20148&quot; value=&quot;5&quot;/&gt;&lt;property id=&quot;20300&quot; value=&quot;Slide 19 - &amp;quot;In other words…&amp;quot;&quot;/&gt;&lt;property id=&quot;20307&quot; value=&quot;299&quot;/&gt;&lt;/object&gt;&lt;object type=&quot;3&quot; unique_id=&quot;11511&quot;&gt;&lt;property id=&quot;20148&quot; value=&quot;5&quot;/&gt;&lt;property id=&quot;20300&quot; value=&quot;Slide 20 - &amp;quot;How Do We Improve?&amp;quot;&quot;/&gt;&lt;property id=&quot;20307&quot; value=&quot;300&quot;/&gt;&lt;/object&gt;&lt;object type=&quot;3&quot; unique_id=&quot;11640&quot;&gt;&lt;property id=&quot;20148&quot; value=&quot;5&quot;/&gt;&lt;property id=&quot;20300&quot; value=&quot;Slide 24 - &amp;quot;Revised McGeer:&amp;#x0D;&amp;#x0A;Without Indwelling Catheter &amp;quot;&quot;/&gt;&lt;property id=&quot;20307&quot; value=&quot;305&quot;/&gt;&lt;/object&gt;&lt;object type=&quot;3&quot; unique_id=&quot;11641&quot;&gt;&lt;property id=&quot;20148&quot; value=&quot;5&quot;/&gt;&lt;property id=&quot;20300&quot; value=&quot;Slide 25 - &amp;quot;Revised McGeer&amp;#x0D;&amp;#x0A;Resident With Indwelling Catheter &amp;quot;&quot;/&gt;&lt;property id=&quot;20307&quot; value=&quot;306&quot;/&gt;&lt;/object&gt;&lt;object type=&quot;3&quot; unique_id=&quot;11642&quot;&gt;&lt;property id=&quot;20148&quot; value=&quot;5&quot;/&gt;&lt;property id=&quot;20300&quot; value=&quot;Slide 26 - &amp;quot;Loeb Minimum Criteria for Initiating Antibiotics&amp;#x0D;&amp;#x0A;(Note: Culture Results Not Part of Decision-Making)&amp;quot;&quot;/&gt;&lt;property id=&quot;20307&quot; value=&quot;307&quot;/&gt;&lt;/object&gt;&lt;object type=&quot;3&quot; unique_id=&quot;11863&quot;&gt;&lt;property id=&quot;20148&quot; value=&quot;5&quot;/&gt;&lt;property id=&quot;20300&quot; value=&quot;Slide 2 - &amp;quot;When to Test&amp;quot;&quot;/&gt;&lt;property id=&quot;20307&quot; value=&quot;308&quot;/&gt;&lt;/object&gt;&lt;object type=&quot;3&quot; unique_id=&quot;12056&quot;&gt;&lt;property id=&quot;20148&quot; value=&quot;5&quot;/&gt;&lt;property id=&quot;20300&quot; value=&quot;Slide 4 - &amp;quot;Urinary Tract&amp;#x0D;&amp;#x0A;Signs and Symptoms include*&amp;quot;&quot;/&gt;&lt;property id=&quot;20307&quot; value=&quot;309&quot;/&gt;&lt;/object&gt;&lt;object type=&quot;3&quot; unique_id=&quot;12057&quot;&gt;&lt;property id=&quot;20148&quot; value=&quot;5&quot;/&gt;&lt;property id=&quot;20300&quot; value=&quot;Slide 5 - &amp;quot;What about&amp;#x0D;&amp;#x0A;Non-Communicative Residents?&amp;quot;&quot;/&gt;&lt;property id=&quot;20307&quot; value=&quot;310&quot;/&gt;&lt;/object&gt;&lt;object type=&quot;3&quot; unique_id=&quot;12304&quot;&gt;&lt;property id=&quot;20148&quot; value=&quot;5&quot;/&gt;&lt;property id=&quot;20300&quot; value=&quot;Slide 21 - &amp;quot;How Do We Improve?&amp;quot;&quot;/&gt;&lt;property id=&quot;20307&quot; value=&quot;311&quot;/&gt;&lt;/object&gt;&lt;object type=&quot;3&quot; unique_id=&quot;12305&quot;&gt;&lt;property id=&quot;20148&quot; value=&quot;5&quot;/&gt;&lt;property id=&quot;20300&quot; value=&quot;Slide 22 - &amp;quot;How Do We Improve?&amp;quot;&quot;/&gt;&lt;property id=&quot;20307&quot; value=&quot;312&quot;/&gt;&lt;/object&gt;&lt;object type=&quot;3&quot; unique_id=&quot;12422&quot;&gt;&lt;property id=&quot;20148&quot; value=&quot;5&quot;/&gt;&lt;property id=&quot;20300&quot; value=&quot;Slide 13&quot;/&gt;&lt;property id=&quot;20307&quot; value=&quot;313&quot;/&gt;&lt;/object&gt;&lt;object type=&quot;3&quot; unique_id=&quot;12513&quot;&gt;&lt;property id=&quot;20148&quot; value=&quot;5&quot;/&gt;&lt;property id=&quot;20300&quot; value=&quot;Slide 17 - &amp;quot;Do Not Test, Do Not Treat Asymptomatic Bacteriuria&amp;quot;&quot;/&gt;&lt;property id=&quot;20307&quot; value=&quot;31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hs3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501</Words>
  <Application>Microsoft Office PowerPoint</Application>
  <PresentationFormat>On-screen Show (4:3)</PresentationFormat>
  <Paragraphs>94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dhs3</vt:lpstr>
      <vt:lpstr>PowerPoint Presentation</vt:lpstr>
      <vt:lpstr>UTI Toolkit – Module 2 Narration by: Linda McKinley, RN, BSN, MPH, CIC, FAPIC Research Health Scientist Wm. S. Middleton Memorial VA Hospital         Content developed in partnership with the Wisconsin Healthcare-Associated Infections in Long-Term Care Coalition</vt:lpstr>
      <vt:lpstr>Objectives</vt:lpstr>
      <vt:lpstr> Background</vt:lpstr>
      <vt:lpstr>Background</vt:lpstr>
      <vt:lpstr> </vt:lpstr>
      <vt:lpstr>Physiological Risk Factors</vt:lpstr>
      <vt:lpstr>Physiological Risk Factors</vt:lpstr>
      <vt:lpstr>Resident Related  Risk Factors</vt:lpstr>
      <vt:lpstr>Caregiver Risk Factors</vt:lpstr>
      <vt:lpstr>Caregiver Risk Factors</vt:lpstr>
      <vt:lpstr>Facility System              Risk Factors</vt:lpstr>
      <vt:lpstr>Facility System  Risk Factors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2018-07-25T14:47:59Z</dcterms:created>
  <dcterms:modified xsi:type="dcterms:W3CDTF">2019-04-22T15:09:40Z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1563436155</vt:i4>
  </property>
  <property fmtid="{D5CDD505-2E9C-101B-9397-08002B2CF9AE}" pid="3" name="_NewReviewCycle">
    <vt:lpwstr/>
  </property>
</Properties>
</file>