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56" r:id="rId2"/>
    <p:sldId id="376" r:id="rId3"/>
    <p:sldId id="349" r:id="rId4"/>
    <p:sldId id="353" r:id="rId5"/>
    <p:sldId id="357" r:id="rId6"/>
    <p:sldId id="338" r:id="rId7"/>
    <p:sldId id="372" r:id="rId8"/>
    <p:sldId id="285" r:id="rId9"/>
    <p:sldId id="321" r:id="rId10"/>
    <p:sldId id="309" r:id="rId11"/>
    <p:sldId id="326" r:id="rId12"/>
    <p:sldId id="371" r:id="rId13"/>
    <p:sldId id="323" r:id="rId14"/>
    <p:sldId id="350" r:id="rId15"/>
    <p:sldId id="337" r:id="rId16"/>
    <p:sldId id="356" r:id="rId17"/>
    <p:sldId id="375" r:id="rId18"/>
  </p:sldIdLst>
  <p:sldSz cx="9144000" cy="6858000" type="screen4x3"/>
  <p:notesSz cx="7010400" cy="9296400"/>
  <p:custDataLst>
    <p:tags r:id="rId2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09">
          <p15:clr>
            <a:srgbClr val="A4A3A4"/>
          </p15:clr>
        </p15:guide>
        <p15:guide id="2" pos="2208">
          <p15:clr>
            <a:srgbClr val="A4A3A4"/>
          </p15:clr>
        </p15:guide>
        <p15:guide id="3" orient="horz" pos="2929">
          <p15:clr>
            <a:srgbClr val="A4A3A4"/>
          </p15:clr>
        </p15:guide>
        <p15:guide id="4" pos="2160">
          <p15:clr>
            <a:srgbClr val="A4A3A4"/>
          </p15:clr>
        </p15:guide>
        <p15:guide id="5" pos="225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35" autoAdjust="0"/>
    <p:restoredTop sz="88736" autoAdjust="0"/>
  </p:normalViewPr>
  <p:slideViewPr>
    <p:cSldViewPr>
      <p:cViewPr>
        <p:scale>
          <a:sx n="69" d="100"/>
          <a:sy n="69" d="100"/>
        </p:scale>
        <p:origin x="-1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41" d="100"/>
          <a:sy n="41" d="100"/>
        </p:scale>
        <p:origin x="-2112" y="-72"/>
      </p:cViewPr>
      <p:guideLst>
        <p:guide orient="horz" pos="2909"/>
        <p:guide orient="horz" pos="2929"/>
        <p:guide pos="2208"/>
        <p:guide pos="2160"/>
        <p:guide pos="225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B17754-AB3C-4543-AA0A-CF66D1607A7D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CE1E97C-6230-40F3-8055-A07B3C3C07B8}">
      <dgm:prSet phldrT="[Text]"/>
      <dgm:spPr>
        <a:solidFill>
          <a:srgbClr val="002060"/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US" dirty="0">
              <a:latin typeface="Calisto MT" panose="02040603050505030304" pitchFamily="18" charset="0"/>
            </a:rPr>
            <a:t>CAUTI</a:t>
          </a:r>
        </a:p>
      </dgm:t>
    </dgm:pt>
    <dgm:pt modelId="{B681F2DC-0C02-4ECE-B230-AAA3C25ACC41}" type="parTrans" cxnId="{8F63E299-6C04-46C5-8684-6BC4803374ED}">
      <dgm:prSet/>
      <dgm:spPr/>
      <dgm:t>
        <a:bodyPr/>
        <a:lstStyle/>
        <a:p>
          <a:endParaRPr lang="en-US"/>
        </a:p>
      </dgm:t>
    </dgm:pt>
    <dgm:pt modelId="{F666DFBD-AD57-4D54-846F-426C119BC685}" type="sibTrans" cxnId="{8F63E299-6C04-46C5-8684-6BC4803374ED}">
      <dgm:prSet/>
      <dgm:spPr/>
      <dgm:t>
        <a:bodyPr/>
        <a:lstStyle/>
        <a:p>
          <a:endParaRPr lang="en-US"/>
        </a:p>
      </dgm:t>
    </dgm:pt>
    <dgm:pt modelId="{964F6975-7FBF-4D14-B85D-27170486676F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800" b="1" dirty="0">
              <a:solidFill>
                <a:schemeClr val="tx1"/>
              </a:solidFill>
              <a:latin typeface="Calisto MT" panose="02040603050505030304" pitchFamily="18" charset="0"/>
            </a:rPr>
            <a:t>Prevent</a:t>
          </a:r>
        </a:p>
        <a:p>
          <a:r>
            <a:rPr lang="en-US" sz="1800" b="1" dirty="0">
              <a:solidFill>
                <a:schemeClr val="tx1"/>
              </a:solidFill>
              <a:latin typeface="Calisto MT" panose="02040603050505030304" pitchFamily="18" charset="0"/>
            </a:rPr>
            <a:t>Placement</a:t>
          </a:r>
        </a:p>
      </dgm:t>
    </dgm:pt>
    <dgm:pt modelId="{89EA1046-DC93-406A-AFED-257E99C08B39}" type="parTrans" cxnId="{8EDFB91A-86CC-4CD7-8E26-A8E7A876F71C}">
      <dgm:prSet/>
      <dgm:spPr/>
      <dgm:t>
        <a:bodyPr/>
        <a:lstStyle/>
        <a:p>
          <a:endParaRPr lang="en-US"/>
        </a:p>
      </dgm:t>
    </dgm:pt>
    <dgm:pt modelId="{443D452A-A27C-465F-9273-1B97C7F041B9}" type="sibTrans" cxnId="{8EDFB91A-86CC-4CD7-8E26-A8E7A876F71C}">
      <dgm:prSet/>
      <dgm:spPr/>
      <dgm:t>
        <a:bodyPr/>
        <a:lstStyle/>
        <a:p>
          <a:endParaRPr lang="en-US"/>
        </a:p>
      </dgm:t>
    </dgm:pt>
    <dgm:pt modelId="{67C0C034-183C-41D7-8424-709E2CF42BD7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800" b="1" dirty="0">
              <a:solidFill>
                <a:schemeClr val="tx1"/>
              </a:solidFill>
              <a:latin typeface="Calisto MT" panose="02040603050505030304" pitchFamily="18" charset="0"/>
            </a:rPr>
            <a:t>Proper Care</a:t>
          </a:r>
        </a:p>
      </dgm:t>
    </dgm:pt>
    <dgm:pt modelId="{45BFE199-6115-4271-AD21-A2523BCF30C7}" type="parTrans" cxnId="{EFCCD145-9A00-4416-8781-15BFD90291C1}">
      <dgm:prSet/>
      <dgm:spPr/>
      <dgm:t>
        <a:bodyPr/>
        <a:lstStyle/>
        <a:p>
          <a:endParaRPr lang="en-US"/>
        </a:p>
      </dgm:t>
    </dgm:pt>
    <dgm:pt modelId="{4C9B1F8C-A1F2-462E-B808-CFF774CC229A}" type="sibTrans" cxnId="{EFCCD145-9A00-4416-8781-15BFD90291C1}">
      <dgm:prSet/>
      <dgm:spPr/>
      <dgm:t>
        <a:bodyPr/>
        <a:lstStyle/>
        <a:p>
          <a:endParaRPr lang="en-US"/>
        </a:p>
      </dgm:t>
    </dgm:pt>
    <dgm:pt modelId="{1F39B73E-806B-4A90-B639-14C45DD13FE2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800" b="1" dirty="0">
              <a:solidFill>
                <a:schemeClr val="tx1"/>
              </a:solidFill>
              <a:latin typeface="Calisto MT" panose="02040603050505030304" pitchFamily="18" charset="0"/>
            </a:rPr>
            <a:t>Prompt Removal</a:t>
          </a:r>
        </a:p>
      </dgm:t>
    </dgm:pt>
    <dgm:pt modelId="{0DDFD399-B842-4854-A494-A1D832187AD0}" type="parTrans" cxnId="{CE4413F2-61F0-405D-977A-B18086160683}">
      <dgm:prSet/>
      <dgm:spPr/>
      <dgm:t>
        <a:bodyPr/>
        <a:lstStyle/>
        <a:p>
          <a:endParaRPr lang="en-US"/>
        </a:p>
      </dgm:t>
    </dgm:pt>
    <dgm:pt modelId="{9F78839D-4D40-43F5-8D4D-5A3D4A96EF15}" type="sibTrans" cxnId="{CE4413F2-61F0-405D-977A-B18086160683}">
      <dgm:prSet/>
      <dgm:spPr/>
      <dgm:t>
        <a:bodyPr/>
        <a:lstStyle/>
        <a:p>
          <a:endParaRPr lang="en-US"/>
        </a:p>
      </dgm:t>
    </dgm:pt>
    <dgm:pt modelId="{0F019FE3-85E6-43B3-8E7C-9A76B48941B9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800" b="1" dirty="0">
              <a:solidFill>
                <a:schemeClr val="tx1"/>
              </a:solidFill>
              <a:latin typeface="Calisto MT" panose="02040603050505030304" pitchFamily="18" charset="0"/>
            </a:rPr>
            <a:t>Prevent </a:t>
          </a:r>
        </a:p>
        <a:p>
          <a:r>
            <a:rPr lang="en-US" sz="1800" b="1" dirty="0">
              <a:solidFill>
                <a:schemeClr val="tx1"/>
              </a:solidFill>
              <a:latin typeface="Calisto MT" panose="02040603050505030304" pitchFamily="18" charset="0"/>
            </a:rPr>
            <a:t>Re-placement</a:t>
          </a:r>
        </a:p>
      </dgm:t>
    </dgm:pt>
    <dgm:pt modelId="{B8F24543-4D41-4497-A48B-7BBA684A646D}" type="parTrans" cxnId="{D0EA97B2-1934-460A-9492-54B3A2AD6537}">
      <dgm:prSet/>
      <dgm:spPr/>
      <dgm:t>
        <a:bodyPr/>
        <a:lstStyle/>
        <a:p>
          <a:endParaRPr lang="en-US"/>
        </a:p>
      </dgm:t>
    </dgm:pt>
    <dgm:pt modelId="{26098624-24C1-4A35-8AC3-A8FDD1453B22}" type="sibTrans" cxnId="{D0EA97B2-1934-460A-9492-54B3A2AD6537}">
      <dgm:prSet/>
      <dgm:spPr/>
      <dgm:t>
        <a:bodyPr/>
        <a:lstStyle/>
        <a:p>
          <a:endParaRPr lang="en-US"/>
        </a:p>
      </dgm:t>
    </dgm:pt>
    <dgm:pt modelId="{EFBA8A86-807D-45FC-BCDC-1F5CA5ABD9BC}" type="pres">
      <dgm:prSet presAssocID="{67B17754-AB3C-4543-AA0A-CF66D1607A7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F26EA61-7BA0-4E9D-A193-C3D73CE2DEEC}" type="pres">
      <dgm:prSet presAssocID="{9CE1E97C-6230-40F3-8055-A07B3C3C07B8}" presName="centerShape" presStyleLbl="node0" presStyleIdx="0" presStyleCnt="1" custLinFactNeighborX="316" custLinFactNeighborY="-717"/>
      <dgm:spPr/>
      <dgm:t>
        <a:bodyPr/>
        <a:lstStyle/>
        <a:p>
          <a:endParaRPr lang="en-US"/>
        </a:p>
      </dgm:t>
    </dgm:pt>
    <dgm:pt modelId="{FAA3DFE0-BAD6-45F4-B96B-770D87A3A5F1}" type="pres">
      <dgm:prSet presAssocID="{964F6975-7FBF-4D14-B85D-27170486676F}" presName="node" presStyleLbl="node1" presStyleIdx="0" presStyleCnt="4" custScaleX="134217" custScaleY="1324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42DDF6-5FF6-4961-91CE-4A9251F734ED}" type="pres">
      <dgm:prSet presAssocID="{964F6975-7FBF-4D14-B85D-27170486676F}" presName="dummy" presStyleCnt="0"/>
      <dgm:spPr/>
    </dgm:pt>
    <dgm:pt modelId="{28CBEF14-AFEE-4DFF-8432-766265D34FBE}" type="pres">
      <dgm:prSet presAssocID="{443D452A-A27C-465F-9273-1B97C7F041B9}" presName="sibTrans" presStyleLbl="sibTrans2D1" presStyleIdx="0" presStyleCnt="4"/>
      <dgm:spPr/>
      <dgm:t>
        <a:bodyPr/>
        <a:lstStyle/>
        <a:p>
          <a:endParaRPr lang="en-US"/>
        </a:p>
      </dgm:t>
    </dgm:pt>
    <dgm:pt modelId="{82A2DCF2-2A3F-4571-B502-4E2EEF42D000}" type="pres">
      <dgm:prSet presAssocID="{67C0C034-183C-41D7-8424-709E2CF42BD7}" presName="node" presStyleLbl="node1" presStyleIdx="1" presStyleCnt="4" custScaleX="136736" custScaleY="1423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CC6826-3EC1-43BF-8806-D0D433B134CB}" type="pres">
      <dgm:prSet presAssocID="{67C0C034-183C-41D7-8424-709E2CF42BD7}" presName="dummy" presStyleCnt="0"/>
      <dgm:spPr/>
    </dgm:pt>
    <dgm:pt modelId="{C096C49E-C939-4DEF-A4BB-0831E36F8134}" type="pres">
      <dgm:prSet presAssocID="{4C9B1F8C-A1F2-462E-B808-CFF774CC229A}" presName="sibTrans" presStyleLbl="sibTrans2D1" presStyleIdx="1" presStyleCnt="4"/>
      <dgm:spPr/>
      <dgm:t>
        <a:bodyPr/>
        <a:lstStyle/>
        <a:p>
          <a:endParaRPr lang="en-US"/>
        </a:p>
      </dgm:t>
    </dgm:pt>
    <dgm:pt modelId="{0234469D-D8CA-464A-BED6-C1103B5F61CA}" type="pres">
      <dgm:prSet presAssocID="{1F39B73E-806B-4A90-B639-14C45DD13FE2}" presName="node" presStyleLbl="node1" presStyleIdx="2" presStyleCnt="4" custScaleX="141788" custScaleY="142199" custRadScaleRad="98685" custRadScaleInc="65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D8FA05-5544-4888-B458-4DCD62FBFDB3}" type="pres">
      <dgm:prSet presAssocID="{1F39B73E-806B-4A90-B639-14C45DD13FE2}" presName="dummy" presStyleCnt="0"/>
      <dgm:spPr/>
    </dgm:pt>
    <dgm:pt modelId="{373C70C7-35BE-41E3-988E-A3AA573A6DCE}" type="pres">
      <dgm:prSet presAssocID="{9F78839D-4D40-43F5-8D4D-5A3D4A96EF15}" presName="sibTrans" presStyleLbl="sibTrans2D1" presStyleIdx="2" presStyleCnt="4"/>
      <dgm:spPr/>
      <dgm:t>
        <a:bodyPr/>
        <a:lstStyle/>
        <a:p>
          <a:endParaRPr lang="en-US"/>
        </a:p>
      </dgm:t>
    </dgm:pt>
    <dgm:pt modelId="{7F103A1A-8B74-437B-9ECD-FD93DD1E891A}" type="pres">
      <dgm:prSet presAssocID="{0F019FE3-85E6-43B3-8E7C-9A76B48941B9}" presName="node" presStyleLbl="node1" presStyleIdx="3" presStyleCnt="4" custScaleX="140945" custScaleY="135294" custRadScaleRad="100277" custRadScaleInc="-8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D015AF-0EDF-4821-ADE3-3F7546D023FF}" type="pres">
      <dgm:prSet presAssocID="{0F019FE3-85E6-43B3-8E7C-9A76B48941B9}" presName="dummy" presStyleCnt="0"/>
      <dgm:spPr/>
    </dgm:pt>
    <dgm:pt modelId="{072856B4-CAD9-43A8-8343-15DA092D3C02}" type="pres">
      <dgm:prSet presAssocID="{26098624-24C1-4A35-8AC3-A8FDD1453B22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918052D3-3F69-4DA3-AC3B-11A6279DB1D5}" type="presOf" srcId="{9F78839D-4D40-43F5-8D4D-5A3D4A96EF15}" destId="{373C70C7-35BE-41E3-988E-A3AA573A6DCE}" srcOrd="0" destOrd="0" presId="urn:microsoft.com/office/officeart/2005/8/layout/radial6"/>
    <dgm:cxn modelId="{AF52A821-F9F0-4F7A-B786-82B25707DD54}" type="presOf" srcId="{67C0C034-183C-41D7-8424-709E2CF42BD7}" destId="{82A2DCF2-2A3F-4571-B502-4E2EEF42D000}" srcOrd="0" destOrd="0" presId="urn:microsoft.com/office/officeart/2005/8/layout/radial6"/>
    <dgm:cxn modelId="{D0EA97B2-1934-460A-9492-54B3A2AD6537}" srcId="{9CE1E97C-6230-40F3-8055-A07B3C3C07B8}" destId="{0F019FE3-85E6-43B3-8E7C-9A76B48941B9}" srcOrd="3" destOrd="0" parTransId="{B8F24543-4D41-4497-A48B-7BBA684A646D}" sibTransId="{26098624-24C1-4A35-8AC3-A8FDD1453B22}"/>
    <dgm:cxn modelId="{8EDFB91A-86CC-4CD7-8E26-A8E7A876F71C}" srcId="{9CE1E97C-6230-40F3-8055-A07B3C3C07B8}" destId="{964F6975-7FBF-4D14-B85D-27170486676F}" srcOrd="0" destOrd="0" parTransId="{89EA1046-DC93-406A-AFED-257E99C08B39}" sibTransId="{443D452A-A27C-465F-9273-1B97C7F041B9}"/>
    <dgm:cxn modelId="{10733F98-45FE-464C-9CAD-6A1976A6EFA2}" type="presOf" srcId="{67B17754-AB3C-4543-AA0A-CF66D1607A7D}" destId="{EFBA8A86-807D-45FC-BCDC-1F5CA5ABD9BC}" srcOrd="0" destOrd="0" presId="urn:microsoft.com/office/officeart/2005/8/layout/radial6"/>
    <dgm:cxn modelId="{C1C7C01C-B4AE-434D-A1BF-F69C49934579}" type="presOf" srcId="{26098624-24C1-4A35-8AC3-A8FDD1453B22}" destId="{072856B4-CAD9-43A8-8343-15DA092D3C02}" srcOrd="0" destOrd="0" presId="urn:microsoft.com/office/officeart/2005/8/layout/radial6"/>
    <dgm:cxn modelId="{8450D337-4B44-4977-BD32-A43B1C3C7721}" type="presOf" srcId="{443D452A-A27C-465F-9273-1B97C7F041B9}" destId="{28CBEF14-AFEE-4DFF-8432-766265D34FBE}" srcOrd="0" destOrd="0" presId="urn:microsoft.com/office/officeart/2005/8/layout/radial6"/>
    <dgm:cxn modelId="{EFCCD145-9A00-4416-8781-15BFD90291C1}" srcId="{9CE1E97C-6230-40F3-8055-A07B3C3C07B8}" destId="{67C0C034-183C-41D7-8424-709E2CF42BD7}" srcOrd="1" destOrd="0" parTransId="{45BFE199-6115-4271-AD21-A2523BCF30C7}" sibTransId="{4C9B1F8C-A1F2-462E-B808-CFF774CC229A}"/>
    <dgm:cxn modelId="{5C844F7D-DE7E-4906-A3BD-5F4B4E005168}" type="presOf" srcId="{4C9B1F8C-A1F2-462E-B808-CFF774CC229A}" destId="{C096C49E-C939-4DEF-A4BB-0831E36F8134}" srcOrd="0" destOrd="0" presId="urn:microsoft.com/office/officeart/2005/8/layout/radial6"/>
    <dgm:cxn modelId="{8325E6AF-9141-475D-B682-7756800D17DA}" type="presOf" srcId="{9CE1E97C-6230-40F3-8055-A07B3C3C07B8}" destId="{EF26EA61-7BA0-4E9D-A193-C3D73CE2DEEC}" srcOrd="0" destOrd="0" presId="urn:microsoft.com/office/officeart/2005/8/layout/radial6"/>
    <dgm:cxn modelId="{E5DAD624-E62B-4FA4-9537-174DB939542D}" type="presOf" srcId="{964F6975-7FBF-4D14-B85D-27170486676F}" destId="{FAA3DFE0-BAD6-45F4-B96B-770D87A3A5F1}" srcOrd="0" destOrd="0" presId="urn:microsoft.com/office/officeart/2005/8/layout/radial6"/>
    <dgm:cxn modelId="{8F63E299-6C04-46C5-8684-6BC4803374ED}" srcId="{67B17754-AB3C-4543-AA0A-CF66D1607A7D}" destId="{9CE1E97C-6230-40F3-8055-A07B3C3C07B8}" srcOrd="0" destOrd="0" parTransId="{B681F2DC-0C02-4ECE-B230-AAA3C25ACC41}" sibTransId="{F666DFBD-AD57-4D54-846F-426C119BC685}"/>
    <dgm:cxn modelId="{B4F54FAF-2271-40FD-AE23-77F279AA1FBB}" type="presOf" srcId="{0F019FE3-85E6-43B3-8E7C-9A76B48941B9}" destId="{7F103A1A-8B74-437B-9ECD-FD93DD1E891A}" srcOrd="0" destOrd="0" presId="urn:microsoft.com/office/officeart/2005/8/layout/radial6"/>
    <dgm:cxn modelId="{CE4413F2-61F0-405D-977A-B18086160683}" srcId="{9CE1E97C-6230-40F3-8055-A07B3C3C07B8}" destId="{1F39B73E-806B-4A90-B639-14C45DD13FE2}" srcOrd="2" destOrd="0" parTransId="{0DDFD399-B842-4854-A494-A1D832187AD0}" sibTransId="{9F78839D-4D40-43F5-8D4D-5A3D4A96EF15}"/>
    <dgm:cxn modelId="{44CA5FB6-35DB-496C-98EB-DA8097E1CA3B}" type="presOf" srcId="{1F39B73E-806B-4A90-B639-14C45DD13FE2}" destId="{0234469D-D8CA-464A-BED6-C1103B5F61CA}" srcOrd="0" destOrd="0" presId="urn:microsoft.com/office/officeart/2005/8/layout/radial6"/>
    <dgm:cxn modelId="{D1E5267F-3101-4FE9-98F5-77DAA22492B2}" type="presParOf" srcId="{EFBA8A86-807D-45FC-BCDC-1F5CA5ABD9BC}" destId="{EF26EA61-7BA0-4E9D-A193-C3D73CE2DEEC}" srcOrd="0" destOrd="0" presId="urn:microsoft.com/office/officeart/2005/8/layout/radial6"/>
    <dgm:cxn modelId="{8FF12284-CA56-4989-86D6-25FEA4600699}" type="presParOf" srcId="{EFBA8A86-807D-45FC-BCDC-1F5CA5ABD9BC}" destId="{FAA3DFE0-BAD6-45F4-B96B-770D87A3A5F1}" srcOrd="1" destOrd="0" presId="urn:microsoft.com/office/officeart/2005/8/layout/radial6"/>
    <dgm:cxn modelId="{9A233790-7274-477E-A20F-5BD27ADD8404}" type="presParOf" srcId="{EFBA8A86-807D-45FC-BCDC-1F5CA5ABD9BC}" destId="{0242DDF6-5FF6-4961-91CE-4A9251F734ED}" srcOrd="2" destOrd="0" presId="urn:microsoft.com/office/officeart/2005/8/layout/radial6"/>
    <dgm:cxn modelId="{8372AE1F-60AC-4A02-981F-E63EFEEA232D}" type="presParOf" srcId="{EFBA8A86-807D-45FC-BCDC-1F5CA5ABD9BC}" destId="{28CBEF14-AFEE-4DFF-8432-766265D34FBE}" srcOrd="3" destOrd="0" presId="urn:microsoft.com/office/officeart/2005/8/layout/radial6"/>
    <dgm:cxn modelId="{BDD47266-6279-4311-A759-8689A2598AF6}" type="presParOf" srcId="{EFBA8A86-807D-45FC-BCDC-1F5CA5ABD9BC}" destId="{82A2DCF2-2A3F-4571-B502-4E2EEF42D000}" srcOrd="4" destOrd="0" presId="urn:microsoft.com/office/officeart/2005/8/layout/radial6"/>
    <dgm:cxn modelId="{D4D06AE4-0F2C-43B3-BD04-7B457556E2D1}" type="presParOf" srcId="{EFBA8A86-807D-45FC-BCDC-1F5CA5ABD9BC}" destId="{65CC6826-3EC1-43BF-8806-D0D433B134CB}" srcOrd="5" destOrd="0" presId="urn:microsoft.com/office/officeart/2005/8/layout/radial6"/>
    <dgm:cxn modelId="{132682DE-2F0A-45DD-B186-4FBBCFE06384}" type="presParOf" srcId="{EFBA8A86-807D-45FC-BCDC-1F5CA5ABD9BC}" destId="{C096C49E-C939-4DEF-A4BB-0831E36F8134}" srcOrd="6" destOrd="0" presId="urn:microsoft.com/office/officeart/2005/8/layout/radial6"/>
    <dgm:cxn modelId="{82CD3DB9-7304-4B2B-B610-DFD5C418C918}" type="presParOf" srcId="{EFBA8A86-807D-45FC-BCDC-1F5CA5ABD9BC}" destId="{0234469D-D8CA-464A-BED6-C1103B5F61CA}" srcOrd="7" destOrd="0" presId="urn:microsoft.com/office/officeart/2005/8/layout/radial6"/>
    <dgm:cxn modelId="{450CFCD8-B949-4D88-8D47-A4A85658832B}" type="presParOf" srcId="{EFBA8A86-807D-45FC-BCDC-1F5CA5ABD9BC}" destId="{6AD8FA05-5544-4888-B458-4DCD62FBFDB3}" srcOrd="8" destOrd="0" presId="urn:microsoft.com/office/officeart/2005/8/layout/radial6"/>
    <dgm:cxn modelId="{7F438936-6DC9-4FAB-8051-486561B8600D}" type="presParOf" srcId="{EFBA8A86-807D-45FC-BCDC-1F5CA5ABD9BC}" destId="{373C70C7-35BE-41E3-988E-A3AA573A6DCE}" srcOrd="9" destOrd="0" presId="urn:microsoft.com/office/officeart/2005/8/layout/radial6"/>
    <dgm:cxn modelId="{653E8590-04E3-458A-80E6-BC91E4904230}" type="presParOf" srcId="{EFBA8A86-807D-45FC-BCDC-1F5CA5ABD9BC}" destId="{7F103A1A-8B74-437B-9ECD-FD93DD1E891A}" srcOrd="10" destOrd="0" presId="urn:microsoft.com/office/officeart/2005/8/layout/radial6"/>
    <dgm:cxn modelId="{05D18BBD-FEDA-4389-9A00-843EE02701D8}" type="presParOf" srcId="{EFBA8A86-807D-45FC-BCDC-1F5CA5ABD9BC}" destId="{3CD015AF-0EDF-4821-ADE3-3F7546D023FF}" srcOrd="11" destOrd="0" presId="urn:microsoft.com/office/officeart/2005/8/layout/radial6"/>
    <dgm:cxn modelId="{E625AA3A-5E75-4A59-9F12-70E99DBC701A}" type="presParOf" srcId="{EFBA8A86-807D-45FC-BCDC-1F5CA5ABD9BC}" destId="{072856B4-CAD9-43A8-8343-15DA092D3C02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2856B4-CAD9-43A8-8343-15DA092D3C02}">
      <dsp:nvSpPr>
        <dsp:cNvPr id="0" name=""/>
        <dsp:cNvSpPr/>
      </dsp:nvSpPr>
      <dsp:spPr>
        <a:xfrm>
          <a:off x="2370957" y="506905"/>
          <a:ext cx="3578457" cy="3578457"/>
        </a:xfrm>
        <a:prstGeom prst="blockArc">
          <a:avLst>
            <a:gd name="adj1" fmla="val 10785132"/>
            <a:gd name="adj2" fmla="val 16209523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3C70C7-35BE-41E3-988E-A3AA573A6DCE}">
      <dsp:nvSpPr>
        <dsp:cNvPr id="0" name=""/>
        <dsp:cNvSpPr/>
      </dsp:nvSpPr>
      <dsp:spPr>
        <a:xfrm>
          <a:off x="2370704" y="483750"/>
          <a:ext cx="3578457" cy="3578457"/>
        </a:xfrm>
        <a:prstGeom prst="blockArc">
          <a:avLst>
            <a:gd name="adj1" fmla="val 5506340"/>
            <a:gd name="adj2" fmla="val 10739585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96C49E-C939-4DEF-A4BB-0831E36F8134}">
      <dsp:nvSpPr>
        <dsp:cNvPr id="0" name=""/>
        <dsp:cNvSpPr/>
      </dsp:nvSpPr>
      <dsp:spPr>
        <a:xfrm>
          <a:off x="2375950" y="483921"/>
          <a:ext cx="3578457" cy="3578457"/>
        </a:xfrm>
        <a:prstGeom prst="blockArc">
          <a:avLst>
            <a:gd name="adj1" fmla="val 45224"/>
            <a:gd name="adj2" fmla="val 5516664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CBEF14-AFEE-4DFF-8432-766265D34FBE}">
      <dsp:nvSpPr>
        <dsp:cNvPr id="0" name=""/>
        <dsp:cNvSpPr/>
      </dsp:nvSpPr>
      <dsp:spPr>
        <a:xfrm>
          <a:off x="2375799" y="506912"/>
          <a:ext cx="3578457" cy="3578457"/>
        </a:xfrm>
        <a:prstGeom prst="blockArc">
          <a:avLst>
            <a:gd name="adj1" fmla="val 16200000"/>
            <a:gd name="adj2" fmla="val 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26EA61-7BA0-4E9D-A193-C3D73CE2DEEC}">
      <dsp:nvSpPr>
        <dsp:cNvPr id="0" name=""/>
        <dsp:cNvSpPr/>
      </dsp:nvSpPr>
      <dsp:spPr>
        <a:xfrm>
          <a:off x="3352793" y="1447798"/>
          <a:ext cx="1646559" cy="1646559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latin typeface="Calisto MT" panose="02040603050505030304" pitchFamily="18" charset="0"/>
            </a:rPr>
            <a:t>CAUTI</a:t>
          </a:r>
        </a:p>
      </dsp:txBody>
      <dsp:txXfrm>
        <a:off x="3593926" y="1688931"/>
        <a:ext cx="1164293" cy="1164293"/>
      </dsp:txXfrm>
    </dsp:sp>
    <dsp:sp modelId="{FAA3DFE0-BAD6-45F4-B96B-770D87A3A5F1}">
      <dsp:nvSpPr>
        <dsp:cNvPr id="0" name=""/>
        <dsp:cNvSpPr/>
      </dsp:nvSpPr>
      <dsp:spPr>
        <a:xfrm>
          <a:off x="3391540" y="-215163"/>
          <a:ext cx="1546974" cy="1527138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chemeClr val="tx1"/>
              </a:solidFill>
              <a:latin typeface="Calisto MT" panose="02040603050505030304" pitchFamily="18" charset="0"/>
            </a:rPr>
            <a:t>Prevent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chemeClr val="tx1"/>
              </a:solidFill>
              <a:latin typeface="Calisto MT" panose="02040603050505030304" pitchFamily="18" charset="0"/>
            </a:rPr>
            <a:t>Placement</a:t>
          </a:r>
        </a:p>
      </dsp:txBody>
      <dsp:txXfrm>
        <a:off x="3618089" y="8481"/>
        <a:ext cx="1093876" cy="1079850"/>
      </dsp:txXfrm>
    </dsp:sp>
    <dsp:sp modelId="{82A2DCF2-2A3F-4571-B502-4E2EEF42D000}">
      <dsp:nvSpPr>
        <dsp:cNvPr id="0" name=""/>
        <dsp:cNvSpPr/>
      </dsp:nvSpPr>
      <dsp:spPr>
        <a:xfrm>
          <a:off x="5124759" y="1475633"/>
          <a:ext cx="1576008" cy="1641014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chemeClr val="tx1"/>
              </a:solidFill>
              <a:latin typeface="Calisto MT" panose="02040603050505030304" pitchFamily="18" charset="0"/>
            </a:rPr>
            <a:t>Proper Care</a:t>
          </a:r>
        </a:p>
      </dsp:txBody>
      <dsp:txXfrm>
        <a:off x="5355560" y="1715954"/>
        <a:ext cx="1114406" cy="1160372"/>
      </dsp:txXfrm>
    </dsp:sp>
    <dsp:sp modelId="{0234469D-D8CA-464A-BED6-C1103B5F61CA}">
      <dsp:nvSpPr>
        <dsp:cNvPr id="0" name=""/>
        <dsp:cNvSpPr/>
      </dsp:nvSpPr>
      <dsp:spPr>
        <a:xfrm>
          <a:off x="3288760" y="3200392"/>
          <a:ext cx="1634237" cy="1638974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chemeClr val="tx1"/>
              </a:solidFill>
              <a:latin typeface="Calisto MT" panose="02040603050505030304" pitchFamily="18" charset="0"/>
            </a:rPr>
            <a:t>Prompt Removal</a:t>
          </a:r>
        </a:p>
      </dsp:txBody>
      <dsp:txXfrm>
        <a:off x="3528088" y="3440414"/>
        <a:ext cx="1155581" cy="1158930"/>
      </dsp:txXfrm>
    </dsp:sp>
    <dsp:sp modelId="{7F103A1A-8B74-437B-9ECD-FD93DD1E891A}">
      <dsp:nvSpPr>
        <dsp:cNvPr id="0" name=""/>
        <dsp:cNvSpPr/>
      </dsp:nvSpPr>
      <dsp:spPr>
        <a:xfrm>
          <a:off x="1600207" y="1523999"/>
          <a:ext cx="1624520" cy="1559387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chemeClr val="tx1"/>
              </a:solidFill>
              <a:latin typeface="Calisto MT" panose="02040603050505030304" pitchFamily="18" charset="0"/>
            </a:rPr>
            <a:t>Prevent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chemeClr val="tx1"/>
              </a:solidFill>
              <a:latin typeface="Calisto MT" panose="02040603050505030304" pitchFamily="18" charset="0"/>
            </a:rPr>
            <a:t>Re-placement</a:t>
          </a:r>
        </a:p>
      </dsp:txBody>
      <dsp:txXfrm>
        <a:off x="1838112" y="1752366"/>
        <a:ext cx="1148710" cy="11026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7"/>
            <a:ext cx="3038145" cy="464205"/>
          </a:xfrm>
          <a:prstGeom prst="rect">
            <a:avLst/>
          </a:prstGeom>
        </p:spPr>
        <p:txBody>
          <a:bodyPr vert="horz" lIns="87316" tIns="43658" rIns="87316" bIns="43658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4" y="7"/>
            <a:ext cx="3038145" cy="464205"/>
          </a:xfrm>
          <a:prstGeom prst="rect">
            <a:avLst/>
          </a:prstGeom>
        </p:spPr>
        <p:txBody>
          <a:bodyPr vert="horz" lIns="87316" tIns="43658" rIns="87316" bIns="43658" rtlCol="0"/>
          <a:lstStyle>
            <a:lvl1pPr algn="r">
              <a:defRPr sz="1100"/>
            </a:lvl1pPr>
          </a:lstStyle>
          <a:p>
            <a:fld id="{9711FFC7-02B1-4312-94CE-1E568026C99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8830665"/>
            <a:ext cx="3038145" cy="464205"/>
          </a:xfrm>
          <a:prstGeom prst="rect">
            <a:avLst/>
          </a:prstGeom>
        </p:spPr>
        <p:txBody>
          <a:bodyPr vert="horz" lIns="87316" tIns="43658" rIns="87316" bIns="43658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4" y="8830665"/>
            <a:ext cx="3038145" cy="464205"/>
          </a:xfrm>
          <a:prstGeom prst="rect">
            <a:avLst/>
          </a:prstGeom>
        </p:spPr>
        <p:txBody>
          <a:bodyPr vert="horz" lIns="87316" tIns="43658" rIns="87316" bIns="43658" rtlCol="0" anchor="b"/>
          <a:lstStyle>
            <a:lvl1pPr algn="r">
              <a:defRPr sz="1100"/>
            </a:lvl1pPr>
          </a:lstStyle>
          <a:p>
            <a:fld id="{4633DA43-7868-4CB3-938B-BAE9915D2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2352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2302" tIns="46151" rIns="92302" bIns="4615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2302" tIns="46151" rIns="92302" bIns="46151" rtlCol="0"/>
          <a:lstStyle>
            <a:lvl1pPr algn="r">
              <a:defRPr sz="1200"/>
            </a:lvl1pPr>
          </a:lstStyle>
          <a:p>
            <a:fld id="{DADA8BBD-0AC3-485C-931B-CAAA42E9110B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9788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2" tIns="46151" rIns="92302" bIns="4615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2302" tIns="46151" rIns="92302" bIns="4615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r">
              <a:defRPr sz="1200"/>
            </a:lvl1pPr>
          </a:lstStyle>
          <a:p>
            <a:fld id="{A0B143F1-EC26-44AD-A718-059BDFEA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207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638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662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304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67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BF76-1942-4EFE-AA29-82442E406B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372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2A6E-78CD-4568-91EB-87CA3A69EE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835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BF76-1942-4EFE-AA29-82442E406BAE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50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B184-A062-4D13-B25A-EF498B63B00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863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8A41-98A0-491F-91E6-F99F7C0BFB2F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7379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4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4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5043F-A88E-4919-9C29-BF20CB587C6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4078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803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590803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606C4-DEE1-4B07-8A3D-A686710E088D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013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637B-4BBF-4421-A6CE-57761E642D8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9654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791F7-A40B-4CEF-B11E-1C53B238716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6125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861BFF-92AD-4B19-9909-DA3357BA777B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022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8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4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8" y="1524004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5B03-9CA8-4AA0-BC83-D95F222CFE9C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033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B184-A062-4D13-B25A-EF498B63B0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809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2A6E-78CD-4568-91EB-87CA3A69EEF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14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BF76-1942-4EFE-AA29-82442E406BAE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5261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B184-A062-4D13-B25A-EF498B63B00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6270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8A41-98A0-491F-91E6-F99F7C0BFB2F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5446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4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4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5043F-A88E-4919-9C29-BF20CB587C6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0991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803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590803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606C4-DEE1-4B07-8A3D-A686710E088D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8056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637B-4BBF-4421-A6CE-57761E642D8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8586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791F7-A40B-4CEF-B11E-1C53B238716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8099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861BFF-92AD-4B19-9909-DA3357BA777B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663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8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4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8" y="1524004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5B03-9CA8-4AA0-BC83-D95F222CFE9C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568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8A41-98A0-491F-91E6-F99F7C0BFB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5595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2A6E-78CD-4568-91EB-87CA3A69EEF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203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4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4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5043F-A88E-4919-9C29-BF20CB587C6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18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803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590803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606C4-DEE1-4B07-8A3D-A686710E08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0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637B-4BBF-4421-A6CE-57761E642D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941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791F7-A40B-4CEF-B11E-1C53B23871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50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861BFF-92AD-4B19-9909-DA3357BA777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756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8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4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8" y="1524004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5B03-9CA8-4AA0-BC83-D95F222CFE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093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143000" y="563567"/>
            <a:ext cx="7543800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764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9144000" cy="76200"/>
          </a:xfrm>
          <a:prstGeom prst="rect">
            <a:avLst/>
          </a:prstGeom>
          <a:solidFill>
            <a:srgbClr val="1C3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C3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0" name="TextBox 8"/>
          <p:cNvSpPr txBox="1">
            <a:spLocks noChangeArrowheads="1"/>
          </p:cNvSpPr>
          <p:nvPr/>
        </p:nvSpPr>
        <p:spPr bwMode="auto">
          <a:xfrm>
            <a:off x="137160" y="6474027"/>
            <a:ext cx="75438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400" dirty="0">
                <a:solidFill>
                  <a:schemeClr val="tx1"/>
                </a:solidFill>
              </a:rPr>
              <a:t>			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473829"/>
            <a:ext cx="533400" cy="307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861BFF-92AD-4B19-9909-DA3357BA77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7" y="514350"/>
            <a:ext cx="13049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Box 13"/>
          <p:cNvSpPr txBox="1">
            <a:spLocks noChangeArrowheads="1"/>
          </p:cNvSpPr>
          <p:nvPr/>
        </p:nvSpPr>
        <p:spPr bwMode="auto">
          <a:xfrm>
            <a:off x="142877" y="73025"/>
            <a:ext cx="55721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chemeClr val="bg1"/>
                </a:solidFill>
              </a:rPr>
              <a:t>Wisconsin</a:t>
            </a:r>
            <a:r>
              <a:rPr lang="en-US" sz="1400" b="1" baseline="0" dirty="0">
                <a:solidFill>
                  <a:schemeClr val="bg1"/>
                </a:solidFill>
              </a:rPr>
              <a:t> Healthcare-Associated Infections in LTC Coalition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0" r:id="rId8"/>
    <p:sldLayoutId id="2147483668" r:id="rId9"/>
    <p:sldLayoutId id="2147483669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1" r:id="rId27"/>
    <p:sldLayoutId id="2147483692" r:id="rId28"/>
    <p:sldLayoutId id="2147483693" r:id="rId29"/>
    <p:sldLayoutId id="2147483694" r:id="rId30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Tunga" pitchFamily="34" charset="0"/>
          <a:ea typeface="+mj-ea"/>
          <a:cs typeface="Tunga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8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05001"/>
            <a:ext cx="6400800" cy="4571999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>
                <a:solidFill>
                  <a:schemeClr val="tx1"/>
                </a:solidFill>
                <a:latin typeface="Calisto MT" pitchFamily="18" charset="0"/>
              </a:rPr>
              <a:t>UTI Toolkit – Module 2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>
                <a:solidFill>
                  <a:schemeClr val="tx1"/>
                </a:solidFill>
                <a:latin typeface="Calisto MT" pitchFamily="18" charset="0"/>
              </a:rPr>
              <a:t>How </a:t>
            </a:r>
            <a:r>
              <a:rPr lang="en-US" sz="4400" dirty="0">
                <a:solidFill>
                  <a:schemeClr val="tx1"/>
                </a:solidFill>
                <a:latin typeface="Calisto MT" pitchFamily="18" charset="0"/>
              </a:rPr>
              <a:t>to Prevent</a:t>
            </a:r>
            <a:r>
              <a:rPr lang="en-US" sz="3600" dirty="0">
                <a:solidFill>
                  <a:schemeClr val="tx1"/>
                </a:solidFill>
                <a:latin typeface="Calisto MT" pitchFamily="18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>
                <a:solidFill>
                  <a:schemeClr val="tx1"/>
                </a:solidFill>
                <a:latin typeface="Calisto MT" pitchFamily="18" charset="0"/>
              </a:rPr>
              <a:t>Catheter-Associated </a:t>
            </a:r>
            <a:endParaRPr lang="en-US" sz="4400" dirty="0">
              <a:solidFill>
                <a:schemeClr val="tx1"/>
              </a:solidFill>
              <a:latin typeface="Calisto MT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>
                <a:solidFill>
                  <a:schemeClr val="tx1"/>
                </a:solidFill>
                <a:latin typeface="Calisto MT" pitchFamily="18" charset="0"/>
              </a:rPr>
              <a:t>Urinary Tract Infection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>
                <a:solidFill>
                  <a:schemeClr val="tx1"/>
                </a:solidFill>
                <a:latin typeface="Calisto MT" pitchFamily="18" charset="0"/>
              </a:rPr>
              <a:t>(CAUTI)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57BF76-1942-4EFE-AA29-82442E406BAE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495304"/>
            <a:ext cx="7543800" cy="1036637"/>
          </a:xfrm>
        </p:spPr>
        <p:txBody>
          <a:bodyPr/>
          <a:lstStyle/>
          <a:p>
            <a:r>
              <a:rPr lang="en-US" b="0" dirty="0">
                <a:latin typeface="Calisto MT" pitchFamily="18" charset="0"/>
              </a:rPr>
              <a:t>Appropriate Indications</a:t>
            </a:r>
            <a:endParaRPr lang="en-US" b="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0510" y="1924703"/>
            <a:ext cx="4442460" cy="4045239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838325"/>
            <a:ext cx="8382000" cy="4045239"/>
          </a:xfrm>
        </p:spPr>
        <p:txBody>
          <a:bodyPr/>
          <a:lstStyle/>
          <a:p>
            <a:r>
              <a:rPr lang="en-US" dirty="0">
                <a:cs typeface="Calibri" pitchFamily="34" charset="0"/>
              </a:rPr>
              <a:t>Prolonged immobilization (i.e. multiple traumatic injuries such as femur fracture or pelvic fracture, potentially unstable thoracic or lumbar spine)</a:t>
            </a:r>
            <a:endParaRPr lang="en-US" dirty="0">
              <a:solidFill>
                <a:srgbClr val="FF0000"/>
              </a:solidFill>
              <a:cs typeface="Calibri" pitchFamily="34" charset="0"/>
            </a:endParaRPr>
          </a:p>
          <a:p>
            <a:r>
              <a:rPr lang="en-US" dirty="0">
                <a:cs typeface="Calibri" pitchFamily="34" charset="0"/>
              </a:rPr>
              <a:t>Palliative care when catheterization facilitates meeting the resident and resident representative  goals for end of life comfort</a:t>
            </a:r>
          </a:p>
          <a:p>
            <a:endParaRPr lang="en-US" dirty="0"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E5043F-A88E-4919-9C29-BF20CB587C61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90525" y="6495138"/>
            <a:ext cx="8153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5</a:t>
            </a:r>
            <a:r>
              <a:rPr lang="en-US" sz="1200" dirty="0" smtClean="0">
                <a:latin typeface="Calisto MT" panose="02040603050505030304" pitchFamily="18" charset="0"/>
              </a:rPr>
              <a:t>. </a:t>
            </a:r>
            <a:r>
              <a:rPr lang="en-US" sz="1200" dirty="0">
                <a:latin typeface="Calisto MT" panose="02040603050505030304" pitchFamily="18" charset="0"/>
              </a:rPr>
              <a:t>HICPAC Guideline for Prevention of Catheter-Associated Urinary Tract Infections (2009)</a:t>
            </a:r>
          </a:p>
        </p:txBody>
      </p:sp>
    </p:spTree>
    <p:extLst>
      <p:ext uri="{BB962C8B-B14F-4D97-AF65-F5344CB8AC3E}">
        <p14:creationId xmlns:p14="http://schemas.microsoft.com/office/powerpoint/2010/main" val="294184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899" y="519499"/>
            <a:ext cx="7543800" cy="1036637"/>
          </a:xfrm>
        </p:spPr>
        <p:txBody>
          <a:bodyPr/>
          <a:lstStyle/>
          <a:p>
            <a:r>
              <a:rPr lang="en-US" b="0" dirty="0" smtClean="0">
                <a:latin typeface="Calisto MT" pitchFamily="18" charset="0"/>
              </a:rPr>
              <a:t>Inappropriate </a:t>
            </a:r>
            <a:br>
              <a:rPr lang="en-US" b="0" dirty="0" smtClean="0">
                <a:latin typeface="Calisto MT" pitchFamily="18" charset="0"/>
              </a:rPr>
            </a:br>
            <a:r>
              <a:rPr lang="en-US" b="0" dirty="0" smtClean="0">
                <a:latin typeface="Calisto MT" pitchFamily="18" charset="0"/>
              </a:rPr>
              <a:t>Indwelling Catheter Use</a:t>
            </a:r>
            <a:endParaRPr lang="en-US" b="0" dirty="0">
              <a:latin typeface="Calisto MT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5775" y="1828802"/>
            <a:ext cx="8153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800" dirty="0">
                <a:latin typeface="Calisto MT" pitchFamily="18" charset="0"/>
              </a:rPr>
              <a:t>Convenience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>
                <a:latin typeface="Calisto MT" pitchFamily="18" charset="0"/>
              </a:rPr>
              <a:t>Family </a:t>
            </a:r>
            <a:r>
              <a:rPr lang="en-US" sz="2800" dirty="0" smtClean="0">
                <a:latin typeface="Calisto MT" pitchFamily="18" charset="0"/>
              </a:rPr>
              <a:t>request </a:t>
            </a:r>
            <a:r>
              <a:rPr lang="en-US" sz="2800" dirty="0">
                <a:latin typeface="Calisto MT" pitchFamily="18" charset="0"/>
              </a:rPr>
              <a:t>(unless part of the comfort care plan for end of life)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>
                <a:latin typeface="Calisto MT" pitchFamily="18" charset="0"/>
              </a:rPr>
              <a:t>Resident refusal to get up and use the toilet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>
                <a:latin typeface="Calisto MT" pitchFamily="18" charset="0"/>
              </a:rPr>
              <a:t>Absent, incomplete or confusing physician order for placement 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6468130"/>
            <a:ext cx="891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6</a:t>
            </a:r>
            <a:r>
              <a:rPr lang="en-US" sz="1200" dirty="0" smtClean="0">
                <a:latin typeface="Calisto MT" panose="02040603050505030304" pitchFamily="18" charset="0"/>
              </a:rPr>
              <a:t>.  Expert </a:t>
            </a:r>
            <a:r>
              <a:rPr lang="en-US" sz="1200" dirty="0">
                <a:latin typeface="Calisto MT" panose="02040603050505030304" pitchFamily="18" charset="0"/>
              </a:rPr>
              <a:t>opinion </a:t>
            </a:r>
            <a:r>
              <a:rPr lang="en-US" sz="1200" dirty="0" smtClean="0">
                <a:latin typeface="Calisto MT" panose="02040603050505030304" pitchFamily="18" charset="0"/>
              </a:rPr>
              <a:t>of members </a:t>
            </a:r>
            <a:r>
              <a:rPr lang="en-US" sz="1200" dirty="0">
                <a:latin typeface="Calisto MT" panose="02040603050505030304" pitchFamily="18" charset="0"/>
              </a:rPr>
              <a:t>of the </a:t>
            </a:r>
            <a:r>
              <a:rPr lang="en-US" sz="1200" dirty="0" smtClean="0">
                <a:latin typeface="Calisto MT" panose="02040603050505030304" pitchFamily="18" charset="0"/>
              </a:rPr>
              <a:t>WI Healthcare –Associated Infections in LTC Coalition UTI </a:t>
            </a:r>
            <a:r>
              <a:rPr lang="en-US" sz="1200" dirty="0">
                <a:latin typeface="Calisto MT" panose="02040603050505030304" pitchFamily="18" charset="0"/>
              </a:rPr>
              <a:t>Sub-committee </a:t>
            </a:r>
          </a:p>
        </p:txBody>
      </p:sp>
    </p:spTree>
    <p:extLst>
      <p:ext uri="{BB962C8B-B14F-4D97-AF65-F5344CB8AC3E}">
        <p14:creationId xmlns:p14="http://schemas.microsoft.com/office/powerpoint/2010/main" val="112457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050" y="563567"/>
            <a:ext cx="7543800" cy="1036637"/>
          </a:xfrm>
        </p:spPr>
        <p:txBody>
          <a:bodyPr/>
          <a:lstStyle/>
          <a:p>
            <a:r>
              <a:rPr lang="en-US" b="0" dirty="0">
                <a:latin typeface="Calisto MT" pitchFamily="18" charset="0"/>
              </a:rPr>
              <a:t>Inappropriate </a:t>
            </a:r>
            <a:r>
              <a:rPr lang="en-US" b="0" dirty="0" smtClean="0">
                <a:latin typeface="Calisto MT" pitchFamily="18" charset="0"/>
              </a:rPr>
              <a:t/>
            </a:r>
            <a:br>
              <a:rPr lang="en-US" b="0" dirty="0" smtClean="0">
                <a:latin typeface="Calisto MT" pitchFamily="18" charset="0"/>
              </a:rPr>
            </a:br>
            <a:r>
              <a:rPr lang="en-US" b="0" dirty="0" smtClean="0">
                <a:latin typeface="Calisto MT" pitchFamily="18" charset="0"/>
              </a:rPr>
              <a:t>Indwelling Catheter 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As a substitute for nursing care of the resident with incontinence</a:t>
            </a:r>
          </a:p>
          <a:p>
            <a:r>
              <a:rPr lang="en-US" sz="2800" dirty="0"/>
              <a:t>As a means of obtaining urine for culture or other diagnostic tests when the patient can voluntarily void</a:t>
            </a:r>
          </a:p>
          <a:p>
            <a:r>
              <a:rPr lang="en-US" sz="2800" dirty="0"/>
              <a:t>For prolonged postoperative duration without appropriate indications (e.g., structural repair of urethra or contiguous structures, prolonged effect of epidural anesthesia, etc.)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6125" y="6488668"/>
            <a:ext cx="61426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5</a:t>
            </a:r>
            <a:r>
              <a:rPr lang="en-US" sz="1200" dirty="0" smtClean="0">
                <a:latin typeface="Calisto MT" panose="02040603050505030304" pitchFamily="18" charset="0"/>
                <a:cs typeface="Calibri" pitchFamily="34" charset="0"/>
              </a:rPr>
              <a:t>.  </a:t>
            </a:r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HICPAC Guideline for Prevention of Catheter-Associated Urinary Tract Infections 2009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79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0575" y="533400"/>
            <a:ext cx="7543800" cy="1036637"/>
          </a:xfrm>
        </p:spPr>
        <p:txBody>
          <a:bodyPr/>
          <a:lstStyle/>
          <a:p>
            <a:r>
              <a:rPr lang="en-US" b="0" dirty="0" smtClean="0">
                <a:latin typeface="Calisto MT" pitchFamily="18" charset="0"/>
              </a:rPr>
              <a:t>Consider Resident </a:t>
            </a:r>
            <a:r>
              <a:rPr lang="en-US" b="0" dirty="0">
                <a:latin typeface="Calisto MT" pitchFamily="18" charset="0"/>
              </a:rPr>
              <a:t>Choice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cs typeface="Calibri" pitchFamily="34" charset="0"/>
              </a:rPr>
              <a:t>Assess  resident and resident representative baseline understanding of catheter </a:t>
            </a:r>
            <a:r>
              <a:rPr lang="en-US" sz="2800" dirty="0" smtClean="0">
                <a:cs typeface="Calibri" pitchFamily="34" charset="0"/>
              </a:rPr>
              <a:t>use</a:t>
            </a:r>
            <a:endParaRPr lang="en-US" sz="2800" dirty="0">
              <a:cs typeface="Calibri" pitchFamily="34" charset="0"/>
            </a:endParaRPr>
          </a:p>
          <a:p>
            <a:r>
              <a:rPr lang="en-US" sz="2800" dirty="0">
                <a:cs typeface="Calibri" pitchFamily="34" charset="0"/>
              </a:rPr>
              <a:t>Educate resident and resident representative on </a:t>
            </a:r>
            <a:r>
              <a:rPr lang="en-US" sz="2800" dirty="0" smtClean="0">
                <a:cs typeface="Calibri" pitchFamily="34" charset="0"/>
              </a:rPr>
              <a:t>risks/benefits </a:t>
            </a:r>
            <a:r>
              <a:rPr lang="en-US" sz="2800" dirty="0">
                <a:cs typeface="Calibri" pitchFamily="34" charset="0"/>
              </a:rPr>
              <a:t>of and alternatives to indwelling catheter use </a:t>
            </a:r>
          </a:p>
          <a:p>
            <a:r>
              <a:rPr lang="en-US" sz="2800" dirty="0">
                <a:cs typeface="Calibri" pitchFamily="34" charset="0"/>
              </a:rPr>
              <a:t>As a team, plan for alternatives for catheter use if indications are not present</a:t>
            </a:r>
          </a:p>
          <a:p>
            <a:pPr marL="0" indent="0">
              <a:buNone/>
            </a:pPr>
            <a:endParaRPr lang="en-US" dirty="0">
              <a:cs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6474023"/>
            <a:ext cx="7731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6</a:t>
            </a:r>
            <a:r>
              <a:rPr lang="en-US" sz="1200" dirty="0" smtClean="0">
                <a:latin typeface="Calisto MT" panose="02040603050505030304" pitchFamily="18" charset="0"/>
              </a:rPr>
              <a:t>.  </a:t>
            </a:r>
            <a:r>
              <a:rPr lang="en-US" sz="1200" dirty="0">
                <a:latin typeface="Calisto MT" panose="02040603050505030304" pitchFamily="18" charset="0"/>
              </a:rPr>
              <a:t>Expert opinion of members of the WI Healthcare –Associated </a:t>
            </a:r>
            <a:r>
              <a:rPr lang="en-US" sz="1200" dirty="0" smtClean="0">
                <a:latin typeface="Calisto MT" panose="02040603050505030304" pitchFamily="18" charset="0"/>
              </a:rPr>
              <a:t>Infections in </a:t>
            </a:r>
            <a:r>
              <a:rPr lang="en-US" sz="1200" dirty="0">
                <a:latin typeface="Calisto MT" panose="02040603050505030304" pitchFamily="18" charset="0"/>
              </a:rPr>
              <a:t>LTC Coalition UTI Sub-committee </a:t>
            </a:r>
          </a:p>
        </p:txBody>
      </p:sp>
    </p:spTree>
    <p:extLst>
      <p:ext uri="{BB962C8B-B14F-4D97-AF65-F5344CB8AC3E}">
        <p14:creationId xmlns:p14="http://schemas.microsoft.com/office/powerpoint/2010/main" val="58240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23975" y="2514600"/>
            <a:ext cx="6477000" cy="3124200"/>
          </a:xfrm>
        </p:spPr>
        <p:txBody>
          <a:bodyPr/>
          <a:lstStyle/>
          <a:p>
            <a:r>
              <a:rPr lang="en-US" sz="4800" dirty="0">
                <a:solidFill>
                  <a:schemeClr val="tx1"/>
                </a:solidFill>
                <a:latin typeface="Calisto MT" pitchFamily="18" charset="0"/>
              </a:rPr>
              <a:t> </a:t>
            </a:r>
            <a:r>
              <a:rPr lang="en-US" sz="4400" dirty="0">
                <a:solidFill>
                  <a:schemeClr val="tx1"/>
                </a:solidFill>
                <a:latin typeface="Calisto MT" pitchFamily="18" charset="0"/>
              </a:rPr>
              <a:t>Alternatives to </a:t>
            </a:r>
            <a:endParaRPr lang="en-US" sz="4400" dirty="0" smtClean="0">
              <a:solidFill>
                <a:schemeClr val="tx1"/>
              </a:solidFill>
              <a:latin typeface="Calisto MT" pitchFamily="18" charset="0"/>
            </a:endParaRPr>
          </a:p>
          <a:p>
            <a:r>
              <a:rPr lang="en-US" sz="4400" dirty="0" smtClean="0">
                <a:solidFill>
                  <a:schemeClr val="tx1"/>
                </a:solidFill>
                <a:latin typeface="Calisto MT" pitchFamily="18" charset="0"/>
              </a:rPr>
              <a:t>Indwelling Catheter </a:t>
            </a:r>
            <a:r>
              <a:rPr lang="en-US" sz="4400" dirty="0">
                <a:solidFill>
                  <a:schemeClr val="tx1"/>
                </a:solidFill>
                <a:latin typeface="Calisto MT" pitchFamily="18" charset="0"/>
              </a:rPr>
              <a:t>Use  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14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55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487363"/>
            <a:ext cx="7543800" cy="1036637"/>
          </a:xfrm>
        </p:spPr>
        <p:txBody>
          <a:bodyPr/>
          <a:lstStyle/>
          <a:p>
            <a:r>
              <a:rPr lang="en-US" b="0" dirty="0">
                <a:latin typeface="Calisto MT" pitchFamily="18" charset="0"/>
              </a:rPr>
              <a:t>Alternatives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5" y="1762125"/>
            <a:ext cx="8229600" cy="4572000"/>
          </a:xfrm>
        </p:spPr>
        <p:txBody>
          <a:bodyPr/>
          <a:lstStyle/>
          <a:p>
            <a:r>
              <a:rPr lang="en-US" sz="2800" dirty="0" smtClean="0">
                <a:solidFill>
                  <a:prstClr val="black"/>
                </a:solidFill>
                <a:cs typeface="Calibri" pitchFamily="34" charset="0"/>
              </a:rPr>
              <a:t>Urinal/bedpan/bedside </a:t>
            </a:r>
            <a:r>
              <a:rPr lang="en-US" sz="2800" dirty="0">
                <a:solidFill>
                  <a:prstClr val="black"/>
                </a:solidFill>
                <a:cs typeface="Calibri" pitchFamily="34" charset="0"/>
              </a:rPr>
              <a:t>c</a:t>
            </a:r>
            <a:r>
              <a:rPr lang="en-US" sz="2800" dirty="0" smtClean="0">
                <a:solidFill>
                  <a:prstClr val="black"/>
                </a:solidFill>
                <a:cs typeface="Calibri" pitchFamily="34" charset="0"/>
              </a:rPr>
              <a:t>ommode</a:t>
            </a:r>
            <a:endParaRPr lang="en-US" sz="2800" dirty="0">
              <a:solidFill>
                <a:prstClr val="black"/>
              </a:solidFill>
              <a:cs typeface="Calibri" pitchFamily="34" charset="0"/>
            </a:endParaRPr>
          </a:p>
          <a:p>
            <a:pPr lvl="0"/>
            <a:r>
              <a:rPr lang="en-US" sz="2800" dirty="0">
                <a:solidFill>
                  <a:prstClr val="black"/>
                </a:solidFill>
                <a:cs typeface="Calibri" pitchFamily="34" charset="0"/>
              </a:rPr>
              <a:t>Incontinence garments</a:t>
            </a:r>
          </a:p>
          <a:p>
            <a:pPr lvl="0"/>
            <a:r>
              <a:rPr lang="en-US" sz="2800" dirty="0">
                <a:solidFill>
                  <a:prstClr val="black"/>
                </a:solidFill>
                <a:cs typeface="Calibri" pitchFamily="34" charset="0"/>
              </a:rPr>
              <a:t>External catheters </a:t>
            </a:r>
          </a:p>
          <a:p>
            <a:pPr lvl="0"/>
            <a:r>
              <a:rPr lang="en-US" sz="2800" dirty="0">
                <a:solidFill>
                  <a:prstClr val="black"/>
                </a:solidFill>
              </a:rPr>
              <a:t>Post void monitoring (ultra sound bladder scanning)</a:t>
            </a:r>
          </a:p>
          <a:p>
            <a:pPr lvl="0"/>
            <a:r>
              <a:rPr lang="en-US" sz="2800" dirty="0">
                <a:solidFill>
                  <a:prstClr val="black"/>
                </a:solidFill>
              </a:rPr>
              <a:t>Prompted voiding</a:t>
            </a:r>
          </a:p>
          <a:p>
            <a:pPr lvl="0"/>
            <a:r>
              <a:rPr lang="en-US" sz="2800" dirty="0">
                <a:solidFill>
                  <a:prstClr val="black"/>
                </a:solidFill>
              </a:rPr>
              <a:t>Pain management </a:t>
            </a:r>
          </a:p>
          <a:p>
            <a:pPr lvl="0"/>
            <a:r>
              <a:rPr lang="en-US" sz="2800" dirty="0"/>
              <a:t>Pharmacist medication review</a:t>
            </a:r>
          </a:p>
          <a:p>
            <a:pPr lvl="0"/>
            <a:endParaRPr lang="en-US" dirty="0">
              <a:solidFill>
                <a:prstClr val="black"/>
              </a:solidFill>
              <a:latin typeface="Calibri" pitchFamily="34" charset="0"/>
            </a:endParaRPr>
          </a:p>
          <a:p>
            <a:pPr marL="0" lvl="0" indent="0">
              <a:buNone/>
            </a:pPr>
            <a:endParaRPr lang="en-US" dirty="0">
              <a:solidFill>
                <a:prstClr val="black"/>
              </a:solidFill>
              <a:latin typeface="Calibri" pitchFamily="34" charset="0"/>
            </a:endParaRPr>
          </a:p>
          <a:p>
            <a:pPr lvl="0"/>
            <a:endParaRPr lang="en-US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76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485775"/>
            <a:ext cx="7543800" cy="1036637"/>
          </a:xfrm>
        </p:spPr>
        <p:txBody>
          <a:bodyPr/>
          <a:lstStyle/>
          <a:p>
            <a:r>
              <a:rPr lang="en-US" b="0" dirty="0" smtClean="0">
                <a:latin typeface="Calisto MT" pitchFamily="18" charset="0"/>
              </a:rPr>
              <a:t>Alternatives cont’d</a:t>
            </a:r>
            <a:endParaRPr lang="en-US" b="0" dirty="0">
              <a:latin typeface="Calisto M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5" y="1790700"/>
            <a:ext cx="8229600" cy="4572000"/>
          </a:xfrm>
        </p:spPr>
        <p:txBody>
          <a:bodyPr/>
          <a:lstStyle/>
          <a:p>
            <a:pPr lvl="0"/>
            <a:r>
              <a:rPr lang="en-US" sz="2800" dirty="0">
                <a:solidFill>
                  <a:prstClr val="black"/>
                </a:solidFill>
              </a:rPr>
              <a:t>Intermittent catheterization</a:t>
            </a:r>
          </a:p>
          <a:p>
            <a:pPr lvl="1"/>
            <a:r>
              <a:rPr lang="en-US" sz="2400" dirty="0"/>
              <a:t>Preferable to indwelling urethral catheters or suprapubic catheters in residents with bladder emptying dysfunction, neurogenic bladder and spinal cord injury residents</a:t>
            </a:r>
          </a:p>
          <a:p>
            <a:pPr lvl="1"/>
            <a:r>
              <a:rPr lang="en-US" sz="2400" dirty="0"/>
              <a:t>Perform intermittent catheterization at regular intervals to prevent distension</a:t>
            </a:r>
          </a:p>
          <a:p>
            <a:pPr lvl="1"/>
            <a:r>
              <a:rPr lang="en-US" sz="2400" dirty="0"/>
              <a:t>Follow procedures for storing/drying catheters used for intermittent catheterization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1055" y="6460093"/>
            <a:ext cx="61426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5</a:t>
            </a:r>
            <a:r>
              <a:rPr lang="en-US" sz="1200" dirty="0" smtClean="0">
                <a:latin typeface="Calisto MT" panose="02040603050505030304" pitchFamily="18" charset="0"/>
                <a:cs typeface="Calibri" pitchFamily="34" charset="0"/>
              </a:rPr>
              <a:t>.  </a:t>
            </a:r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HICPAC Guideline for Prevention of Catheter-Associated Urinary Tract Infections 2009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71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457200"/>
            <a:ext cx="7543800" cy="1036637"/>
          </a:xfrm>
        </p:spPr>
        <p:txBody>
          <a:bodyPr/>
          <a:lstStyle/>
          <a:p>
            <a:r>
              <a:rPr lang="en-US" b="0" dirty="0" smtClean="0">
                <a:latin typeface="Calisto MT"/>
              </a:rPr>
              <a:t>Alternatives cont’d</a:t>
            </a:r>
            <a:endParaRPr lang="en-US" b="0" dirty="0">
              <a:latin typeface="Calisto M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5" y="1828800"/>
            <a:ext cx="8229600" cy="4038600"/>
          </a:xfrm>
        </p:spPr>
        <p:txBody>
          <a:bodyPr/>
          <a:lstStyle/>
          <a:p>
            <a:r>
              <a:rPr lang="en-US" sz="2800" dirty="0"/>
              <a:t>Suprapubic catheters</a:t>
            </a:r>
          </a:p>
          <a:p>
            <a:pPr lvl="1"/>
            <a:r>
              <a:rPr lang="en-US" sz="2400" dirty="0"/>
              <a:t>Advantages include: </a:t>
            </a:r>
            <a:r>
              <a:rPr lang="en-US" sz="2400" dirty="0" smtClean="0"/>
              <a:t>less </a:t>
            </a:r>
            <a:r>
              <a:rPr lang="en-US" sz="2400" dirty="0"/>
              <a:t>risk of fecal contaminants, less risk of urethral trauma, less risk of epididymitis, prostatitis, and meatal erosion, more </a:t>
            </a:r>
            <a:r>
              <a:rPr lang="en-US" sz="2400" dirty="0" smtClean="0"/>
              <a:t>comfortable</a:t>
            </a:r>
          </a:p>
          <a:p>
            <a:pPr marL="457200" lvl="1" indent="0">
              <a:buNone/>
            </a:pPr>
            <a:endParaRPr lang="en-US" sz="2400" dirty="0"/>
          </a:p>
          <a:p>
            <a:pPr lvl="1"/>
            <a:r>
              <a:rPr lang="en-US" sz="2400" dirty="0" smtClean="0"/>
              <a:t>Caveats </a:t>
            </a:r>
            <a:r>
              <a:rPr lang="en-US" sz="2400" dirty="0"/>
              <a:t>include:  </a:t>
            </a:r>
            <a:r>
              <a:rPr lang="en-US" sz="2400" dirty="0" smtClean="0"/>
              <a:t>surgical </a:t>
            </a:r>
            <a:r>
              <a:rPr lang="en-US" sz="2400" dirty="0"/>
              <a:t>insertion morbidity, less experience in long term care environment, peri-catheter urine leak and skin erosion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6473829"/>
            <a:ext cx="3357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7</a:t>
            </a:r>
            <a:r>
              <a:rPr lang="en-US" sz="1200" dirty="0" smtClean="0">
                <a:latin typeface="Calisto MT" panose="02040603050505030304" pitchFamily="18" charset="0"/>
              </a:rPr>
              <a:t>.  Managing </a:t>
            </a:r>
            <a:r>
              <a:rPr lang="en-US" sz="1200" dirty="0">
                <a:latin typeface="Calisto MT" panose="02040603050505030304" pitchFamily="18" charset="0"/>
              </a:rPr>
              <a:t>and Treating Urinary Incontinence</a:t>
            </a:r>
          </a:p>
        </p:txBody>
      </p:sp>
    </p:spTree>
    <p:extLst>
      <p:ext uri="{BB962C8B-B14F-4D97-AF65-F5344CB8AC3E}">
        <p14:creationId xmlns:p14="http://schemas.microsoft.com/office/powerpoint/2010/main" val="216488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3900" y="5124271"/>
            <a:ext cx="7652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4884003"/>
          </a:xfrm>
        </p:spPr>
        <p:txBody>
          <a:bodyPr/>
          <a:lstStyle/>
          <a:p>
            <a:r>
              <a:rPr lang="en-US" sz="4000" b="0" dirty="0">
                <a:latin typeface="Calisto MT" panose="02040603050505030304" pitchFamily="18" charset="0"/>
              </a:rPr>
              <a:t>UTI Toolkit – Module 2</a:t>
            </a:r>
            <a:br>
              <a:rPr lang="en-US" sz="4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Narration by: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800" b="0" dirty="0">
                <a:latin typeface="Calisto MT" panose="02040603050505030304" pitchFamily="18" charset="0"/>
              </a:rPr>
              <a:t>Linda McKinley, RN, BSN, MPH, CIC, FAPIC</a:t>
            </a:r>
            <a:r>
              <a:rPr lang="en-US" sz="2000" b="0" i="1" dirty="0">
                <a:latin typeface="Calisto MT" panose="02040603050505030304" pitchFamily="18" charset="0"/>
              </a:rPr>
              <a:t/>
            </a:r>
            <a:br>
              <a:rPr lang="en-US" sz="2000" b="0" i="1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Research Health Scientist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Wm. S. Middleton Memorial VA Hospital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Content developed in partnership with the Wisconsin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Healthcare-Associated Infections in Long-Term Care Coalition</a:t>
            </a:r>
            <a:endParaRPr lang="en-US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78" b="23246"/>
          <a:stretch/>
        </p:blipFill>
        <p:spPr>
          <a:xfrm>
            <a:off x="3715687" y="2684367"/>
            <a:ext cx="2502705" cy="21945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2927A76-29AC-5440-A4E4-1359148FFD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57" y="5477855"/>
            <a:ext cx="2117979" cy="907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C368B58-5409-3441-AFBA-CC46B18906A3}"/>
              </a:ext>
            </a:extLst>
          </p:cNvPr>
          <p:cNvSpPr/>
          <p:nvPr/>
        </p:nvSpPr>
        <p:spPr>
          <a:xfrm>
            <a:off x="2316438" y="5877580"/>
            <a:ext cx="60655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sto MT" panose="02040603050505030304" pitchFamily="18" charset="0"/>
              </a:rPr>
              <a:t>Funding for this project was provided by the Wisconsin Partnership Program at the UW School of Medicine and Public Health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60676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266825" y="2209800"/>
            <a:ext cx="6629400" cy="3429000"/>
          </a:xfrm>
        </p:spPr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Calisto MT" pitchFamily="18" charset="0"/>
              </a:rPr>
              <a:t>Appropriate </a:t>
            </a:r>
            <a:r>
              <a:rPr lang="en-US" sz="4400" dirty="0" smtClean="0">
                <a:solidFill>
                  <a:schemeClr val="tx1"/>
                </a:solidFill>
                <a:latin typeface="Calisto MT" pitchFamily="18" charset="0"/>
              </a:rPr>
              <a:t>Indications </a:t>
            </a:r>
            <a:r>
              <a:rPr lang="en-US" sz="4400" dirty="0">
                <a:solidFill>
                  <a:schemeClr val="tx1"/>
                </a:solidFill>
                <a:latin typeface="Calisto MT" pitchFamily="18" charset="0"/>
              </a:rPr>
              <a:t>for </a:t>
            </a:r>
          </a:p>
          <a:p>
            <a:r>
              <a:rPr lang="en-US" sz="4400" dirty="0" smtClean="0">
                <a:solidFill>
                  <a:schemeClr val="tx1"/>
                </a:solidFill>
                <a:latin typeface="Calisto MT" pitchFamily="18" charset="0"/>
              </a:rPr>
              <a:t>Indwelling Catheter </a:t>
            </a:r>
            <a:r>
              <a:rPr lang="en-US" sz="4400" dirty="0">
                <a:solidFill>
                  <a:schemeClr val="tx1"/>
                </a:solidFill>
                <a:latin typeface="Calisto MT" pitchFamily="18" charset="0"/>
              </a:rPr>
              <a:t>U</a:t>
            </a:r>
            <a:r>
              <a:rPr lang="en-US" sz="4400" dirty="0" smtClean="0">
                <a:solidFill>
                  <a:schemeClr val="tx1"/>
                </a:solidFill>
                <a:latin typeface="Calisto MT" pitchFamily="18" charset="0"/>
              </a:rPr>
              <a:t>se </a:t>
            </a:r>
            <a:endParaRPr lang="en-US" sz="4400" dirty="0">
              <a:solidFill>
                <a:schemeClr val="tx1"/>
              </a:solidFill>
              <a:latin typeface="Calisto MT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67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948" y="552550"/>
            <a:ext cx="7543800" cy="1036637"/>
          </a:xfrm>
        </p:spPr>
        <p:txBody>
          <a:bodyPr/>
          <a:lstStyle/>
          <a:p>
            <a:r>
              <a:rPr lang="en-US" b="0" dirty="0">
                <a:latin typeface="Calisto MT" pitchFamily="18" charset="0"/>
              </a:rPr>
              <a:t>Summary of CAUTI </a:t>
            </a:r>
            <a:br>
              <a:rPr lang="en-US" b="0" dirty="0">
                <a:latin typeface="Calisto MT" pitchFamily="18" charset="0"/>
              </a:rPr>
            </a:br>
            <a:r>
              <a:rPr lang="en-US" b="0" dirty="0">
                <a:latin typeface="Calisto MT" pitchFamily="18" charset="0"/>
              </a:rPr>
              <a:t>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4587"/>
            <a:ext cx="8229600" cy="35052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sz="2800" dirty="0"/>
              <a:t>Insert catheters </a:t>
            </a:r>
            <a:r>
              <a:rPr lang="en-US" sz="2800" dirty="0" smtClean="0"/>
              <a:t>for </a:t>
            </a:r>
            <a:r>
              <a:rPr lang="en-US" sz="2800" dirty="0"/>
              <a:t>appropriate indications</a:t>
            </a:r>
          </a:p>
          <a:p>
            <a:r>
              <a:rPr lang="en-US" sz="2800" dirty="0"/>
              <a:t>Leave catheters in place only as long as needed</a:t>
            </a:r>
          </a:p>
          <a:p>
            <a:r>
              <a:rPr lang="en-US" sz="2800" dirty="0"/>
              <a:t>Ensure that </a:t>
            </a:r>
            <a:r>
              <a:rPr lang="en-US" sz="2800" dirty="0" smtClean="0"/>
              <a:t>properly </a:t>
            </a:r>
            <a:r>
              <a:rPr lang="en-US" sz="2800" dirty="0"/>
              <a:t>trained </a:t>
            </a:r>
            <a:r>
              <a:rPr lang="en-US" sz="2800" dirty="0" smtClean="0"/>
              <a:t>personnel </a:t>
            </a:r>
            <a:r>
              <a:rPr lang="en-US" sz="2800" dirty="0"/>
              <a:t>insert and maintain catheters</a:t>
            </a:r>
          </a:p>
          <a:p>
            <a:r>
              <a:rPr lang="en-US" sz="2800" dirty="0"/>
              <a:t>Insert catheters using aseptic technique and sterile equipment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45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537369"/>
            <a:ext cx="7543800" cy="1189033"/>
          </a:xfrm>
        </p:spPr>
        <p:txBody>
          <a:bodyPr/>
          <a:lstStyle/>
          <a:p>
            <a:r>
              <a:rPr lang="en-US" b="0" dirty="0">
                <a:latin typeface="Calisto MT" pitchFamily="18" charset="0"/>
              </a:rPr>
              <a:t>Summary of CAUTI </a:t>
            </a:r>
            <a:r>
              <a:rPr lang="en-US" b="0" dirty="0" smtClean="0">
                <a:latin typeface="Calisto MT" pitchFamily="18" charset="0"/>
              </a:rPr>
              <a:t>Guidelines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229600" cy="4572000"/>
          </a:xfrm>
        </p:spPr>
        <p:txBody>
          <a:bodyPr/>
          <a:lstStyle/>
          <a:p>
            <a:endParaRPr lang="en-US" dirty="0"/>
          </a:p>
          <a:p>
            <a:r>
              <a:rPr lang="en-US" sz="2800" dirty="0"/>
              <a:t>Maintain a closed system</a:t>
            </a:r>
          </a:p>
          <a:p>
            <a:r>
              <a:rPr lang="en-US" sz="2800" dirty="0"/>
              <a:t>Maintain unobstructed urine flow</a:t>
            </a:r>
          </a:p>
          <a:p>
            <a:r>
              <a:rPr lang="en-US" sz="2800" dirty="0"/>
              <a:t>Practice hand hygiene and standard precautions</a:t>
            </a:r>
          </a:p>
          <a:p>
            <a:r>
              <a:rPr lang="en-US" sz="2800" dirty="0"/>
              <a:t>Do not screen for asymptomatic bacteriuria*</a:t>
            </a:r>
          </a:p>
          <a:p>
            <a:r>
              <a:rPr lang="en-US" sz="2800" dirty="0"/>
              <a:t>Do not test urine in absence of localizing urinary signs/symptoms or warning signs</a:t>
            </a:r>
            <a:r>
              <a:rPr lang="en-US" sz="2800" dirty="0" smtClean="0"/>
              <a:t>*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6473829"/>
            <a:ext cx="26141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*  3</a:t>
            </a:r>
            <a:r>
              <a:rPr lang="en-US" sz="1200" dirty="0" smtClean="0">
                <a:latin typeface="Calisto MT" panose="02040603050505030304" pitchFamily="18" charset="0"/>
              </a:rPr>
              <a:t>.  </a:t>
            </a:r>
            <a:r>
              <a:rPr lang="en-US" sz="1200" dirty="0">
                <a:latin typeface="Calisto MT" panose="02040603050505030304" pitchFamily="18" charset="0"/>
              </a:rPr>
              <a:t>“When To Test – Nursing Tool”</a:t>
            </a:r>
          </a:p>
        </p:txBody>
      </p:sp>
    </p:spTree>
    <p:extLst>
      <p:ext uri="{BB962C8B-B14F-4D97-AF65-F5344CB8AC3E}">
        <p14:creationId xmlns:p14="http://schemas.microsoft.com/office/powerpoint/2010/main" val="220588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3507" y="508482"/>
            <a:ext cx="7543800" cy="558318"/>
          </a:xfrm>
        </p:spPr>
        <p:txBody>
          <a:bodyPr/>
          <a:lstStyle/>
          <a:p>
            <a:r>
              <a:rPr lang="en-US" b="0" dirty="0">
                <a:latin typeface="Calisto MT" panose="02040603050505030304" pitchFamily="18" charset="0"/>
              </a:rPr>
              <a:t>Prevent CAUTI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4739562"/>
              </p:ext>
            </p:extLst>
          </p:nvPr>
        </p:nvGraphicFramePr>
        <p:xfrm>
          <a:off x="381000" y="1447800"/>
          <a:ext cx="83058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64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479234"/>
            <a:ext cx="7543800" cy="1036637"/>
          </a:xfrm>
        </p:spPr>
        <p:txBody>
          <a:bodyPr/>
          <a:lstStyle/>
          <a:p>
            <a:r>
              <a:rPr lang="en-US" b="0" dirty="0">
                <a:latin typeface="Calisto MT" pitchFamily="18" charset="0"/>
                <a:cs typeface="Calibri" pitchFamily="34" charset="0"/>
              </a:rPr>
              <a:t>Evaluating Indications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5" y="1828800"/>
            <a:ext cx="8229600" cy="4343400"/>
          </a:xfrm>
        </p:spPr>
        <p:txBody>
          <a:bodyPr>
            <a:normAutofit/>
          </a:bodyPr>
          <a:lstStyle/>
          <a:p>
            <a:r>
              <a:rPr lang="en-US" sz="2800" dirty="0">
                <a:cs typeface="Calibri" pitchFamily="34" charset="0"/>
              </a:rPr>
              <a:t>Assure appropriate indication for insertion</a:t>
            </a:r>
          </a:p>
          <a:p>
            <a:r>
              <a:rPr lang="en-US" sz="2800" dirty="0">
                <a:cs typeface="Calibri" pitchFamily="34" charset="0"/>
              </a:rPr>
              <a:t>Routine assessment of indication for continued use</a:t>
            </a:r>
          </a:p>
          <a:p>
            <a:r>
              <a:rPr lang="en-US" sz="2800" dirty="0">
                <a:cs typeface="Calibri" pitchFamily="34" charset="0"/>
              </a:rPr>
              <a:t>Continence history – prior incontinence management </a:t>
            </a:r>
          </a:p>
          <a:p>
            <a:r>
              <a:rPr lang="en-US" sz="2800" dirty="0">
                <a:cs typeface="Calibri" pitchFamily="34" charset="0"/>
              </a:rPr>
              <a:t>Create a plan for a voiding trial if there are no contraindications</a:t>
            </a:r>
            <a:endParaRPr lang="en-US" sz="2800" dirty="0">
              <a:solidFill>
                <a:srgbClr val="FF0000"/>
              </a:solidFill>
              <a:cs typeface="Calibri" pitchFamily="34" charset="0"/>
            </a:endParaRPr>
          </a:p>
          <a:p>
            <a:r>
              <a:rPr lang="en-US" sz="2800" dirty="0">
                <a:cs typeface="Calibri" pitchFamily="34" charset="0"/>
              </a:rPr>
              <a:t>Consider urology referral for bladder management strategies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39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96842" y="563563"/>
            <a:ext cx="7315200" cy="884237"/>
          </a:xfrm>
        </p:spPr>
        <p:txBody>
          <a:bodyPr/>
          <a:lstStyle/>
          <a:p>
            <a:r>
              <a:rPr lang="en-US" b="0" dirty="0">
                <a:latin typeface="Calisto MT" pitchFamily="18" charset="0"/>
              </a:rPr>
              <a:t>Appropriate Indications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866900"/>
            <a:ext cx="8229600" cy="3886200"/>
          </a:xfrm>
        </p:spPr>
        <p:txBody>
          <a:bodyPr>
            <a:normAutofit/>
          </a:bodyPr>
          <a:lstStyle/>
          <a:p>
            <a:r>
              <a:rPr lang="en-US" sz="2800" dirty="0"/>
              <a:t>Acute urinary retention </a:t>
            </a:r>
          </a:p>
          <a:p>
            <a:r>
              <a:rPr lang="en-US" sz="2800" dirty="0"/>
              <a:t>Bladder outlet obstruction</a:t>
            </a:r>
          </a:p>
          <a:p>
            <a:r>
              <a:rPr lang="en-US" sz="2800" dirty="0">
                <a:cs typeface="Calibri" pitchFamily="34" charset="0"/>
              </a:rPr>
              <a:t>“The need for accurate measurements of urinary output with critically ill residents”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>
              <a:latin typeface="+mn-lt"/>
            </a:endParaRPr>
          </a:p>
          <a:p>
            <a:pPr marL="0" indent="0">
              <a:buNone/>
            </a:pPr>
            <a:endParaRPr lang="en-US" dirty="0">
              <a:latin typeface="+mn-lt"/>
            </a:endParaRPr>
          </a:p>
          <a:p>
            <a:pPr lvl="0"/>
            <a:endParaRPr lang="en-US" sz="1400" dirty="0">
              <a:cs typeface="Calibri" pitchFamily="34" charset="0"/>
            </a:endParaRPr>
          </a:p>
          <a:p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71475" y="6410964"/>
            <a:ext cx="861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5</a:t>
            </a:r>
            <a:r>
              <a:rPr lang="en-US" sz="1200" dirty="0" smtClean="0">
                <a:latin typeface="Calisto MT" panose="02040603050505030304" pitchFamily="18" charset="0"/>
                <a:cs typeface="Calibri" pitchFamily="34" charset="0"/>
              </a:rPr>
              <a:t>.  </a:t>
            </a:r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HICPAC Guideline for Prevention of Catheter-Associated Urinary Tract Infections (2009</a:t>
            </a:r>
            <a:r>
              <a:rPr lang="en-US" sz="1200" dirty="0" smtClean="0">
                <a:latin typeface="Calisto MT" panose="02040603050505030304" pitchFamily="18" charset="0"/>
                <a:cs typeface="Calibri" pitchFamily="34" charset="0"/>
              </a:rPr>
              <a:t>)</a:t>
            </a:r>
            <a:endParaRPr lang="en-US" sz="1200" dirty="0">
              <a:latin typeface="Calisto MT" panose="02040603050505030304" pitchFamily="18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65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563567"/>
            <a:ext cx="7543800" cy="1036637"/>
          </a:xfrm>
        </p:spPr>
        <p:txBody>
          <a:bodyPr/>
          <a:lstStyle/>
          <a:p>
            <a:r>
              <a:rPr lang="en-US" b="0" dirty="0">
                <a:latin typeface="Calisto MT" pitchFamily="18" charset="0"/>
              </a:rPr>
              <a:t>Appropriate </a:t>
            </a:r>
            <a:r>
              <a:rPr lang="en-US" b="0" dirty="0" smtClean="0">
                <a:latin typeface="Calisto MT" pitchFamily="18" charset="0"/>
              </a:rPr>
              <a:t>Indications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7375"/>
            <a:ext cx="8229600" cy="4267200"/>
          </a:xfrm>
        </p:spPr>
        <p:txBody>
          <a:bodyPr/>
          <a:lstStyle/>
          <a:p>
            <a:r>
              <a:rPr lang="en-US" sz="2800" dirty="0"/>
              <a:t>Assist healing of sacral or perineal wounds in residents with incontinence </a:t>
            </a:r>
          </a:p>
          <a:p>
            <a:r>
              <a:rPr lang="en-US" sz="2800" dirty="0"/>
              <a:t>Unstageable pressure injuries or similar severe wounds that cannot be kept dry despite wound and other urinary management strategies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09575" y="6473829"/>
            <a:ext cx="7210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5</a:t>
            </a:r>
            <a:r>
              <a:rPr lang="en-US" sz="1200" dirty="0" smtClean="0">
                <a:latin typeface="Calisto MT" panose="02040603050505030304" pitchFamily="18" charset="0"/>
                <a:cs typeface="Calibri" pitchFamily="34" charset="0"/>
              </a:rPr>
              <a:t>. </a:t>
            </a:r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HICPAC Guideline for Prevention of Catheter-Associated Urinary Tract Infections (2009</a:t>
            </a:r>
            <a:r>
              <a:rPr lang="en-US" sz="1200" dirty="0" smtClean="0">
                <a:latin typeface="Calisto MT" panose="02040603050505030304" pitchFamily="18" charset="0"/>
                <a:cs typeface="Calibri" pitchFamily="34" charset="0"/>
              </a:rPr>
              <a:t>)</a:t>
            </a:r>
            <a:endParaRPr lang="en-US" sz="1200" dirty="0">
              <a:latin typeface="Calisto MT" panose="02040603050505030304" pitchFamily="18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73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When To Test?&amp;#x0D;&amp;#x0A;&amp;quot;&quot;/&gt;&lt;property id=&quot;20307&quot; value=&quot;256&quot;/&gt;&lt;/object&gt;&lt;object type=&quot;3&quot; unique_id=&quot;10117&quot;&gt;&lt;property id=&quot;20148&quot; value=&quot;5&quot;/&gt;&lt;property id=&quot;20300&quot; value=&quot;Slide 10 - &amp;quot;Non-Specific Symptoms&amp;#x0D;&amp;#x0A;in Absence of Urinary Symptoms&amp;quot;&quot;/&gt;&lt;property id=&quot;20307&quot; value=&quot;267&quot;/&gt;&lt;/object&gt;&lt;object type=&quot;3&quot; unique_id=&quot;10120&quot;&gt;&lt;property id=&quot;20148&quot; value=&quot;5&quot;/&gt;&lt;property id=&quot;20300&quot; value=&quot;Slide 12&quot;/&gt;&lt;property id=&quot;20307&quot; value=&quot;270&quot;/&gt;&lt;/object&gt;&lt;object type=&quot;3&quot; unique_id=&quot;10129&quot;&gt;&lt;property id=&quot;20148&quot; value=&quot;5&quot;/&gt;&lt;property id=&quot;20300&quot; value=&quot;Slide 23&quot;/&gt;&lt;property id=&quot;20307&quot; value=&quot;279&quot;/&gt;&lt;/object&gt;&lt;object type=&quot;3&quot; unique_id=&quot;10133&quot;&gt;&lt;property id=&quot;20148&quot; value=&quot;5&quot;/&gt;&lt;property id=&quot;20300&quot; value=&quot;Slide 27 - &amp;quot;Summary – When to Test&amp;quot;&quot;/&gt;&lt;property id=&quot;20307&quot; value=&quot;283&quot;/&gt;&lt;/object&gt;&lt;object type=&quot;3&quot; unique_id=&quot;10134&quot;&gt;&lt;property id=&quot;20148&quot; value=&quot;5&quot;/&gt;&lt;property id=&quot;20300&quot; value=&quot;Slide 28 - &amp;quot;References&amp;quot;&quot;/&gt;&lt;property id=&quot;20307&quot; value=&quot;284&quot;/&gt;&lt;/object&gt;&lt;object type=&quot;3&quot; unique_id=&quot;10507&quot;&gt;&lt;property id=&quot;20148&quot; value=&quot;5&quot;/&gt;&lt;property id=&quot;20300&quot; value=&quot;Slide 3 - &amp;quot;What is a UTI?&amp;quot;&quot;/&gt;&lt;property id=&quot;20307&quot; value=&quot;285&quot;/&gt;&lt;/object&gt;&lt;object type=&quot;3&quot; unique_id=&quot;10691&quot;&gt;&lt;property id=&quot;20148&quot; value=&quot;5&quot;/&gt;&lt;property id=&quot;20300&quot; value=&quot;Slide 6 - &amp;quot;What about &amp;#x0D;&amp;#x0A;Non-Communicative Residents?&amp;quot;&quot;/&gt;&lt;property id=&quot;20307&quot; value=&quot;288&quot;/&gt;&lt;/object&gt;&lt;object type=&quot;3&quot; unique_id=&quot;10692&quot;&gt;&lt;property id=&quot;20148&quot; value=&quot;5&quot;/&gt;&lt;property id=&quot;20300&quot; value=&quot;Slide 7 - &amp;quot; Is a Change in Mental Status, Fatigue, &amp;#x0D;&amp;#x0A;or a Fall a Symptom of a UTI?&amp;quot;&quot;/&gt;&lt;property id=&quot;20307&quot; value=&quot;289&quot;/&gt;&lt;/object&gt;&lt;object type=&quot;3&quot; unique_id=&quot;10693&quot;&gt;&lt;property id=&quot;20148&quot; value=&quot;5&quot;/&gt;&lt;property id=&quot;20300&quot; value=&quot;Slide 8 - &amp;quot;Non-specific Geriatric Symptoms may accompany a UTI but…&amp;quot;&quot;/&gt;&lt;property id=&quot;20307&quot; value=&quot;290&quot;/&gt;&lt;/object&gt;&lt;object type=&quot;3&quot; unique_id=&quot;10846&quot;&gt;&lt;property id=&quot;20148&quot; value=&quot;5&quot;/&gt;&lt;property id=&quot;20300&quot; value=&quot;Slide 9 - &amp;quot;Non-Specific Symptoms &amp;#x0D;&amp;#x0A;in Absence of Urinary Symptoms&amp;quot;&quot;/&gt;&lt;property id=&quot;20307&quot; value=&quot;291&quot;/&gt;&lt;/object&gt;&lt;object type=&quot;3&quot; unique_id=&quot;10847&quot;&gt;&lt;property id=&quot;20148&quot; value=&quot;5&quot;/&gt;&lt;property id=&quot;20300&quot; value=&quot;Slide 11 - &amp;quot;… Under Normal Condition&amp;quot;&quot;/&gt;&lt;property id=&quot;20307&quot; value=&quot;292&quot;/&gt;&lt;/object&gt;&lt;object type=&quot;3&quot; unique_id=&quot;11006&quot;&gt;&lt;property id=&quot;20148&quot; value=&quot;5&quot;/&gt;&lt;property id=&quot;20300&quot; value=&quot;Slide 14 - &amp;quot;Asymptomatic Bacteriuria ≠ UTI&amp;quot;&quot;/&gt;&lt;property id=&quot;20307&quot; value=&quot;294&quot;/&gt;&lt;/object&gt;&lt;object type=&quot;3&quot; unique_id=&quot;11007&quot;&gt;&lt;property id=&quot;20148&quot; value=&quot;5&quot;/&gt;&lt;property id=&quot;20300&quot; value=&quot;Slide 15 - &amp;quot;When symptoms are absent:&amp;quot;&quot;/&gt;&lt;property id=&quot;20307&quot; value=&quot;295&quot;/&gt;&lt;/object&gt;&lt;object type=&quot;3&quot; unique_id=&quot;11008&quot;&gt;&lt;property id=&quot;20148&quot; value=&quot;5&quot;/&gt;&lt;property id=&quot;20300&quot; value=&quot;Slide 16 - &amp;quot;No localizing Urinary Tract &amp;#x0D;&amp;#x0A;Symptoms &amp;quot;&quot;/&gt;&lt;property id=&quot;20307&quot; value=&quot;296&quot;/&gt;&lt;/object&gt;&lt;object type=&quot;3&quot; unique_id=&quot;11157&quot;&gt;&lt;property id=&quot;20148&quot; value=&quot;5&quot;/&gt;&lt;property id=&quot;20300&quot; value=&quot;Slide 18 - &amp;quot;Urine Characteristics &amp;quot;&quot;/&gt;&lt;property id=&quot;20307&quot; value=&quot;297&quot;/&gt;&lt;/object&gt;&lt;object type=&quot;3&quot; unique_id=&quot;11360&quot;&gt;&lt;property id=&quot;20148&quot; value=&quot;5&quot;/&gt;&lt;property id=&quot;20300&quot; value=&quot;Slide 19 - &amp;quot;In other words…&amp;quot;&quot;/&gt;&lt;property id=&quot;20307&quot; value=&quot;299&quot;/&gt;&lt;/object&gt;&lt;object type=&quot;3&quot; unique_id=&quot;11511&quot;&gt;&lt;property id=&quot;20148&quot; value=&quot;5&quot;/&gt;&lt;property id=&quot;20300&quot; value=&quot;Slide 20 - &amp;quot;How Do We Improve?&amp;quot;&quot;/&gt;&lt;property id=&quot;20307&quot; value=&quot;300&quot;/&gt;&lt;/object&gt;&lt;object type=&quot;3&quot; unique_id=&quot;11640&quot;&gt;&lt;property id=&quot;20148&quot; value=&quot;5&quot;/&gt;&lt;property id=&quot;20300&quot; value=&quot;Slide 24 - &amp;quot;Revised McGeer:&amp;#x0D;&amp;#x0A;Without Indwelling Catheter &amp;quot;&quot;/&gt;&lt;property id=&quot;20307&quot; value=&quot;305&quot;/&gt;&lt;/object&gt;&lt;object type=&quot;3&quot; unique_id=&quot;11641&quot;&gt;&lt;property id=&quot;20148&quot; value=&quot;5&quot;/&gt;&lt;property id=&quot;20300&quot; value=&quot;Slide 25 - &amp;quot;Revised McGeer&amp;#x0D;&amp;#x0A;Resident With Indwelling Catheter &amp;quot;&quot;/&gt;&lt;property id=&quot;20307&quot; value=&quot;306&quot;/&gt;&lt;/object&gt;&lt;object type=&quot;3&quot; unique_id=&quot;11642&quot;&gt;&lt;property id=&quot;20148&quot; value=&quot;5&quot;/&gt;&lt;property id=&quot;20300&quot; value=&quot;Slide 26 - &amp;quot;Loeb Minimum Criteria for Initiating Antibiotics&amp;#x0D;&amp;#x0A;(Note: Culture Results Not Part of Decision-Making)&amp;quot;&quot;/&gt;&lt;property id=&quot;20307&quot; value=&quot;307&quot;/&gt;&lt;/object&gt;&lt;object type=&quot;3&quot; unique_id=&quot;11863&quot;&gt;&lt;property id=&quot;20148&quot; value=&quot;5&quot;/&gt;&lt;property id=&quot;20300&quot; value=&quot;Slide 2 - &amp;quot;When to Test&amp;quot;&quot;/&gt;&lt;property id=&quot;20307&quot; value=&quot;308&quot;/&gt;&lt;/object&gt;&lt;object type=&quot;3&quot; unique_id=&quot;12056&quot;&gt;&lt;property id=&quot;20148&quot; value=&quot;5&quot;/&gt;&lt;property id=&quot;20300&quot; value=&quot;Slide 4 - &amp;quot;Urinary Tract&amp;#x0D;&amp;#x0A;Signs and Symptoms include*&amp;quot;&quot;/&gt;&lt;property id=&quot;20307&quot; value=&quot;309&quot;/&gt;&lt;/object&gt;&lt;object type=&quot;3&quot; unique_id=&quot;12057&quot;&gt;&lt;property id=&quot;20148&quot; value=&quot;5&quot;/&gt;&lt;property id=&quot;20300&quot; value=&quot;Slide 5 - &amp;quot;What about&amp;#x0D;&amp;#x0A;Non-Communicative Residents?&amp;quot;&quot;/&gt;&lt;property id=&quot;20307&quot; value=&quot;310&quot;/&gt;&lt;/object&gt;&lt;object type=&quot;3&quot; unique_id=&quot;12304&quot;&gt;&lt;property id=&quot;20148&quot; value=&quot;5&quot;/&gt;&lt;property id=&quot;20300&quot; value=&quot;Slide 21 - &amp;quot;How Do We Improve?&amp;quot;&quot;/&gt;&lt;property id=&quot;20307&quot; value=&quot;311&quot;/&gt;&lt;/object&gt;&lt;object type=&quot;3&quot; unique_id=&quot;12305&quot;&gt;&lt;property id=&quot;20148&quot; value=&quot;5&quot;/&gt;&lt;property id=&quot;20300&quot; value=&quot;Slide 22 - &amp;quot;How Do We Improve?&amp;quot;&quot;/&gt;&lt;property id=&quot;20307&quot; value=&quot;312&quot;/&gt;&lt;/object&gt;&lt;object type=&quot;3&quot; unique_id=&quot;12422&quot;&gt;&lt;property id=&quot;20148&quot; value=&quot;5&quot;/&gt;&lt;property id=&quot;20300&quot; value=&quot;Slide 13&quot;/&gt;&lt;property id=&quot;20307&quot; value=&quot;313&quot;/&gt;&lt;/object&gt;&lt;object type=&quot;3&quot; unique_id=&quot;12513&quot;&gt;&lt;property id=&quot;20148&quot; value=&quot;5&quot;/&gt;&lt;property id=&quot;20300&quot; value=&quot;Slide 17 - &amp;quot;Do Not Test, Do Not Treat Asymptomatic Bacteriuria&amp;quot;&quot;/&gt;&lt;property id=&quot;20307&quot; value=&quot;31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hs3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665</Words>
  <Application>Microsoft Office PowerPoint</Application>
  <PresentationFormat>On-screen Show (4:3)</PresentationFormat>
  <Paragraphs>115</Paragraphs>
  <Slides>17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dhs3</vt:lpstr>
      <vt:lpstr>PowerPoint Presentation</vt:lpstr>
      <vt:lpstr>UTI Toolkit – Module 2 Narration by: Linda McKinley, RN, BSN, MPH, CIC, FAPIC Research Health Scientist Wm. S. Middleton Memorial VA Hospital         Content developed in partnership with the Wisconsin Healthcare-Associated Infections in Long-Term Care Coalition</vt:lpstr>
      <vt:lpstr>PowerPoint Presentation</vt:lpstr>
      <vt:lpstr>Summary of CAUTI  Guidelines</vt:lpstr>
      <vt:lpstr>Summary of CAUTI Guidelines cont’d</vt:lpstr>
      <vt:lpstr>Prevent CAUTI</vt:lpstr>
      <vt:lpstr>Evaluating Indications </vt:lpstr>
      <vt:lpstr>Appropriate Indications</vt:lpstr>
      <vt:lpstr>Appropriate Indications</vt:lpstr>
      <vt:lpstr>Appropriate Indications</vt:lpstr>
      <vt:lpstr>Inappropriate  Indwelling Catheter Use</vt:lpstr>
      <vt:lpstr>Inappropriate  Indwelling Catheter Use</vt:lpstr>
      <vt:lpstr>Consider Resident Choice </vt:lpstr>
      <vt:lpstr> </vt:lpstr>
      <vt:lpstr>Alternatives</vt:lpstr>
      <vt:lpstr>Alternatives cont’d</vt:lpstr>
      <vt:lpstr>Alternatives cont’d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2018-07-25T14:47:59Z</dcterms:created>
  <dcterms:modified xsi:type="dcterms:W3CDTF">2019-04-22T15:11:07Z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1563436155</vt:i4>
  </property>
  <property fmtid="{D5CDD505-2E9C-101B-9397-08002B2CF9AE}" pid="3" name="_NewReviewCycle">
    <vt:lpwstr/>
  </property>
</Properties>
</file>