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404" r:id="rId3"/>
    <p:sldId id="380" r:id="rId4"/>
    <p:sldId id="362" r:id="rId5"/>
    <p:sldId id="363" r:id="rId6"/>
    <p:sldId id="343" r:id="rId7"/>
    <p:sldId id="319" r:id="rId8"/>
    <p:sldId id="313" r:id="rId9"/>
    <p:sldId id="347" r:id="rId10"/>
    <p:sldId id="344" r:id="rId11"/>
    <p:sldId id="345" r:id="rId12"/>
    <p:sldId id="352" r:id="rId13"/>
    <p:sldId id="399" r:id="rId14"/>
    <p:sldId id="403" r:id="rId15"/>
  </p:sldIdLst>
  <p:sldSz cx="9144000" cy="6858000" type="screen4x3"/>
  <p:notesSz cx="7010400" cy="92964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09">
          <p15:clr>
            <a:srgbClr val="A4A3A4"/>
          </p15:clr>
        </p15:guide>
        <p15:guide id="2" pos="2208">
          <p15:clr>
            <a:srgbClr val="A4A3A4"/>
          </p15:clr>
        </p15:guide>
        <p15:guide id="3" orient="horz" pos="2929">
          <p15:clr>
            <a:srgbClr val="A4A3A4"/>
          </p15:clr>
        </p15:guide>
        <p15:guide id="4" pos="2160">
          <p15:clr>
            <a:srgbClr val="A4A3A4"/>
          </p15:clr>
        </p15:guide>
        <p15:guide id="5" pos="225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35" autoAdjust="0"/>
    <p:restoredTop sz="88736" autoAdjust="0"/>
  </p:normalViewPr>
  <p:slideViewPr>
    <p:cSldViewPr>
      <p:cViewPr>
        <p:scale>
          <a:sx n="69" d="100"/>
          <a:sy n="69" d="100"/>
        </p:scale>
        <p:origin x="-1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41" d="100"/>
          <a:sy n="41" d="100"/>
        </p:scale>
        <p:origin x="-2112" y="-72"/>
      </p:cViewPr>
      <p:guideLst>
        <p:guide orient="horz" pos="2909"/>
        <p:guide orient="horz" pos="2929"/>
        <p:guide pos="2208"/>
        <p:guide pos="2160"/>
        <p:guide pos="225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7"/>
            <a:ext cx="3038145" cy="464205"/>
          </a:xfrm>
          <a:prstGeom prst="rect">
            <a:avLst/>
          </a:prstGeom>
        </p:spPr>
        <p:txBody>
          <a:bodyPr vert="horz" lIns="87316" tIns="43658" rIns="87316" bIns="43658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7"/>
            <a:ext cx="3038145" cy="464205"/>
          </a:xfrm>
          <a:prstGeom prst="rect">
            <a:avLst/>
          </a:prstGeom>
        </p:spPr>
        <p:txBody>
          <a:bodyPr vert="horz" lIns="87316" tIns="43658" rIns="87316" bIns="43658" rtlCol="0"/>
          <a:lstStyle>
            <a:lvl1pPr algn="r">
              <a:defRPr sz="1100"/>
            </a:lvl1pPr>
          </a:lstStyle>
          <a:p>
            <a:fld id="{9711FFC7-02B1-4312-94CE-1E568026C99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8830665"/>
            <a:ext cx="3038145" cy="464205"/>
          </a:xfrm>
          <a:prstGeom prst="rect">
            <a:avLst/>
          </a:prstGeom>
        </p:spPr>
        <p:txBody>
          <a:bodyPr vert="horz" lIns="87316" tIns="43658" rIns="87316" bIns="43658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65"/>
            <a:ext cx="3038145" cy="464205"/>
          </a:xfrm>
          <a:prstGeom prst="rect">
            <a:avLst/>
          </a:prstGeom>
        </p:spPr>
        <p:txBody>
          <a:bodyPr vert="horz" lIns="87316" tIns="43658" rIns="87316" bIns="43658" rtlCol="0" anchor="b"/>
          <a:lstStyle>
            <a:lvl1pPr algn="r">
              <a:defRPr sz="1100"/>
            </a:lvl1pPr>
          </a:lstStyle>
          <a:p>
            <a:fld id="{4633DA43-7868-4CB3-938B-BAE9915D2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2352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r">
              <a:defRPr sz="1200"/>
            </a:lvl1pPr>
          </a:lstStyle>
          <a:p>
            <a:fld id="{DADA8BBD-0AC3-485C-931B-CAAA42E9110B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9788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2" tIns="46151" rIns="92302" bIns="4615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2302" tIns="46151" rIns="92302" bIns="4615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r">
              <a:defRPr sz="1200"/>
            </a:lvl1pPr>
          </a:lstStyle>
          <a:p>
            <a:fld id="{A0B143F1-EC26-44AD-A718-059BDFEA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07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50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303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9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372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835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50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86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737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407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3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590803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013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965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6125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022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4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4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033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809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14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5261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6270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5446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0991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3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590803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8056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8586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8099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663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4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4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568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5595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203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18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3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590803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0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941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50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756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4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4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093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43000" y="563567"/>
            <a:ext cx="7543800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764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0" name="TextBox 8"/>
          <p:cNvSpPr txBox="1">
            <a:spLocks noChangeArrowheads="1"/>
          </p:cNvSpPr>
          <p:nvPr/>
        </p:nvSpPr>
        <p:spPr bwMode="auto">
          <a:xfrm>
            <a:off x="137160" y="6474027"/>
            <a:ext cx="75438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			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473829"/>
            <a:ext cx="533400" cy="307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861BFF-92AD-4B19-9909-DA3357BA77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7" y="514350"/>
            <a:ext cx="13049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Box 13"/>
          <p:cNvSpPr txBox="1">
            <a:spLocks noChangeArrowheads="1"/>
          </p:cNvSpPr>
          <p:nvPr/>
        </p:nvSpPr>
        <p:spPr bwMode="auto">
          <a:xfrm>
            <a:off x="142877" y="73025"/>
            <a:ext cx="55721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chemeClr val="bg1"/>
                </a:solidFill>
              </a:rPr>
              <a:t>Wisconsin</a:t>
            </a:r>
            <a:r>
              <a:rPr lang="en-US" sz="1400" b="1" baseline="0" dirty="0">
                <a:solidFill>
                  <a:schemeClr val="bg1"/>
                </a:solidFill>
              </a:rPr>
              <a:t> Healthcare-Associated Infections in LTC Coalition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0" r:id="rId8"/>
    <p:sldLayoutId id="2147483668" r:id="rId9"/>
    <p:sldLayoutId id="2147483669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2" r:id="rId28"/>
    <p:sldLayoutId id="2147483693" r:id="rId29"/>
    <p:sldLayoutId id="2147483694" r:id="rId30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Tunga" pitchFamily="34" charset="0"/>
          <a:ea typeface="+mj-ea"/>
          <a:cs typeface="Tunga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8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05001"/>
            <a:ext cx="6400800" cy="4571999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chemeClr val="tx1"/>
                </a:solidFill>
                <a:latin typeface="Calisto MT" pitchFamily="18" charset="0"/>
              </a:rPr>
              <a:t>UTI Toolkit – Module 2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chemeClr val="tx1"/>
                </a:solidFill>
                <a:latin typeface="Calisto MT" pitchFamily="18" charset="0"/>
              </a:rPr>
              <a:t>How </a:t>
            </a:r>
            <a:r>
              <a:rPr lang="en-US" sz="4400" dirty="0">
                <a:solidFill>
                  <a:schemeClr val="tx1"/>
                </a:solidFill>
                <a:latin typeface="Calisto MT" pitchFamily="18" charset="0"/>
              </a:rPr>
              <a:t>to Prevent</a:t>
            </a:r>
            <a:r>
              <a:rPr lang="en-US" sz="3600" dirty="0">
                <a:solidFill>
                  <a:schemeClr val="tx1"/>
                </a:solidFill>
                <a:latin typeface="Calisto MT" pitchFamily="18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chemeClr val="tx1"/>
                </a:solidFill>
                <a:latin typeface="Calisto MT" pitchFamily="18" charset="0"/>
              </a:rPr>
              <a:t>Catheter-Associated </a:t>
            </a:r>
            <a:endParaRPr lang="en-US" sz="4400" dirty="0">
              <a:solidFill>
                <a:schemeClr val="tx1"/>
              </a:solidFill>
              <a:latin typeface="Calisto MT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>
                <a:solidFill>
                  <a:schemeClr val="tx1"/>
                </a:solidFill>
                <a:latin typeface="Calisto MT" pitchFamily="18" charset="0"/>
              </a:rPr>
              <a:t>Urinary Tract Infection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>
                <a:solidFill>
                  <a:schemeClr val="tx1"/>
                </a:solidFill>
                <a:latin typeface="Calisto MT" pitchFamily="18" charset="0"/>
              </a:rPr>
              <a:t>(CAUTI)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57BF76-1942-4EFE-AA29-82442E406BAE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514350"/>
            <a:ext cx="7543800" cy="1112833"/>
          </a:xfrm>
        </p:spPr>
        <p:txBody>
          <a:bodyPr/>
          <a:lstStyle/>
          <a:p>
            <a:r>
              <a:rPr lang="en-US" b="0" dirty="0">
                <a:latin typeface="Calisto MT" pitchFamily="18" charset="0"/>
              </a:rPr>
              <a:t>Leg Bag Use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1650"/>
            <a:ext cx="8229600" cy="4343400"/>
          </a:xfrm>
        </p:spPr>
        <p:txBody>
          <a:bodyPr/>
          <a:lstStyle/>
          <a:p>
            <a:r>
              <a:rPr lang="en-US" sz="2800" dirty="0"/>
              <a:t>The closed system should not be broken</a:t>
            </a:r>
          </a:p>
          <a:p>
            <a:r>
              <a:rPr lang="en-US" sz="2800" dirty="0"/>
              <a:t>Have facility leg bag use policies which include infection risk assessment</a:t>
            </a:r>
          </a:p>
          <a:p>
            <a:r>
              <a:rPr lang="en-US" sz="2800" dirty="0"/>
              <a:t>Share decision making with resident and/or resident representative </a:t>
            </a:r>
          </a:p>
          <a:p>
            <a:r>
              <a:rPr lang="en-US" sz="2800" dirty="0"/>
              <a:t>There is no compelling evidence to recommend discontinuing the use of leg bags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1798" y="6474023"/>
            <a:ext cx="87122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9</a:t>
            </a:r>
            <a:r>
              <a:rPr lang="en-US" sz="1200" dirty="0" smtClean="0">
                <a:latin typeface="Calisto MT" panose="02040603050505030304" pitchFamily="18" charset="0"/>
              </a:rPr>
              <a:t>. </a:t>
            </a:r>
            <a:r>
              <a:rPr lang="en-US" sz="1200" dirty="0">
                <a:latin typeface="Calisto MT" panose="02040603050505030304" pitchFamily="18" charset="0"/>
              </a:rPr>
              <a:t>AHRQ Safety Program for Long-Term Care: HAIs/CAUTI; FAQ about the use and </a:t>
            </a:r>
            <a:r>
              <a:rPr lang="en-US" sz="1200" dirty="0" smtClean="0">
                <a:latin typeface="Calisto MT" panose="02040603050505030304" pitchFamily="18" charset="0"/>
              </a:rPr>
              <a:t>care  </a:t>
            </a:r>
            <a:r>
              <a:rPr lang="en-US" sz="1200" dirty="0">
                <a:latin typeface="Calisto MT" panose="02040603050505030304" pitchFamily="18" charset="0"/>
              </a:rPr>
              <a:t>for leg bags in the LTC setting</a:t>
            </a:r>
          </a:p>
        </p:txBody>
      </p:sp>
    </p:spTree>
    <p:extLst>
      <p:ext uri="{BB962C8B-B14F-4D97-AF65-F5344CB8AC3E}">
        <p14:creationId xmlns:p14="http://schemas.microsoft.com/office/powerpoint/2010/main" val="210969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541795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 pitchFamily="18" charset="0"/>
              </a:rPr>
              <a:t>Leg Bag </a:t>
            </a:r>
            <a:r>
              <a:rPr lang="en-US" b="0" dirty="0" smtClean="0">
                <a:latin typeface="Calisto MT" pitchFamily="18" charset="0"/>
              </a:rPr>
              <a:t>Use cont’d</a:t>
            </a:r>
            <a:endParaRPr lang="en-US" b="0" dirty="0">
              <a:latin typeface="Calisto M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038600"/>
          </a:xfrm>
        </p:spPr>
        <p:txBody>
          <a:bodyPr/>
          <a:lstStyle/>
          <a:p>
            <a:pPr marL="342900" lvl="1" indent="-342900">
              <a:buFont typeface="Arial" charset="0"/>
              <a:buChar char="•"/>
            </a:pPr>
            <a:r>
              <a:rPr lang="en-US" dirty="0"/>
              <a:t>Aseptically maintain the leg bag</a:t>
            </a:r>
          </a:p>
          <a:p>
            <a:r>
              <a:rPr lang="en-US" sz="2800" dirty="0"/>
              <a:t>Follow the </a:t>
            </a:r>
            <a:r>
              <a:rPr lang="en-US" sz="2800" dirty="0" smtClean="0"/>
              <a:t>manufacturer </a:t>
            </a:r>
            <a:r>
              <a:rPr lang="en-US" sz="2800" dirty="0"/>
              <a:t>instructions  for storing and cleaning reusable leg bags </a:t>
            </a:r>
          </a:p>
          <a:p>
            <a:r>
              <a:rPr lang="en-US" sz="2800" dirty="0"/>
              <a:t>Discard single use bags after use</a:t>
            </a:r>
          </a:p>
          <a:p>
            <a:r>
              <a:rPr lang="en-US" sz="2800" dirty="0"/>
              <a:t>Incorporate leg bag use into care plan</a:t>
            </a:r>
          </a:p>
          <a:p>
            <a:r>
              <a:rPr lang="en-US" sz="2800" dirty="0"/>
              <a:t>Empty bag more frequently due to smaller bag capacity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1584" y="6487180"/>
            <a:ext cx="8692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9</a:t>
            </a:r>
            <a:r>
              <a:rPr lang="en-US" sz="1200" dirty="0" smtClean="0">
                <a:latin typeface="Calisto MT" panose="02040603050505030304" pitchFamily="18" charset="0"/>
              </a:rPr>
              <a:t>. </a:t>
            </a:r>
            <a:r>
              <a:rPr lang="en-US" sz="1200" dirty="0">
                <a:latin typeface="Calisto MT" panose="02040603050505030304" pitchFamily="18" charset="0"/>
              </a:rPr>
              <a:t>AHRQ Safety Program for Long-Term Care: HAIs/CAUTI; FAQ about the use and </a:t>
            </a:r>
            <a:r>
              <a:rPr lang="en-US" sz="1200" dirty="0" smtClean="0">
                <a:latin typeface="Calisto MT" panose="02040603050505030304" pitchFamily="18" charset="0"/>
              </a:rPr>
              <a:t>care  </a:t>
            </a:r>
            <a:r>
              <a:rPr lang="en-US" sz="1200" dirty="0">
                <a:latin typeface="Calisto MT" panose="02040603050505030304" pitchFamily="18" charset="0"/>
              </a:rPr>
              <a:t>for leg bags in the LTC setting</a:t>
            </a:r>
          </a:p>
        </p:txBody>
      </p:sp>
    </p:spTree>
    <p:extLst>
      <p:ext uri="{BB962C8B-B14F-4D97-AF65-F5344CB8AC3E}">
        <p14:creationId xmlns:p14="http://schemas.microsoft.com/office/powerpoint/2010/main" val="221741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148" y="457200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 pitchFamily="18" charset="0"/>
              </a:rPr>
              <a:t>Leg Bag </a:t>
            </a:r>
            <a:r>
              <a:rPr lang="en-US" b="0" dirty="0" smtClean="0">
                <a:latin typeface="Calisto MT" pitchFamily="18" charset="0"/>
              </a:rPr>
              <a:t>Use cont’d</a:t>
            </a:r>
            <a:endParaRPr lang="en-US" b="0" dirty="0">
              <a:latin typeface="Calisto M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038600"/>
          </a:xfrm>
        </p:spPr>
        <p:txBody>
          <a:bodyPr/>
          <a:lstStyle/>
          <a:p>
            <a:r>
              <a:rPr lang="en-US" sz="2800" dirty="0"/>
              <a:t>Look at the big picture </a:t>
            </a:r>
            <a:r>
              <a:rPr lang="en-US" sz="2800" dirty="0" smtClean="0"/>
              <a:t>related to </a:t>
            </a:r>
            <a:r>
              <a:rPr lang="en-US" sz="2800" dirty="0"/>
              <a:t>the </a:t>
            </a:r>
            <a:r>
              <a:rPr lang="en-US" sz="2800" dirty="0" smtClean="0"/>
              <a:t>resident’s </a:t>
            </a:r>
            <a:r>
              <a:rPr lang="en-US" sz="2800" dirty="0"/>
              <a:t>quality of life</a:t>
            </a:r>
          </a:p>
          <a:p>
            <a:endParaRPr lang="en-US" sz="1600" dirty="0"/>
          </a:p>
          <a:p>
            <a:r>
              <a:rPr lang="en-US" sz="2800" dirty="0"/>
              <a:t>Resident </a:t>
            </a:r>
            <a:r>
              <a:rPr lang="en-US" sz="2800" dirty="0" smtClean="0"/>
              <a:t>advantages:</a:t>
            </a:r>
          </a:p>
          <a:p>
            <a:pPr lvl="1"/>
            <a:r>
              <a:rPr lang="en-US" sz="2400" dirty="0" smtClean="0"/>
              <a:t>Increase </a:t>
            </a:r>
            <a:r>
              <a:rPr lang="en-US" sz="2400" dirty="0"/>
              <a:t>ease of </a:t>
            </a:r>
            <a:r>
              <a:rPr lang="en-US" sz="2400" dirty="0" smtClean="0"/>
              <a:t>ambulation</a:t>
            </a:r>
          </a:p>
          <a:p>
            <a:pPr lvl="1"/>
            <a:r>
              <a:rPr lang="en-US" sz="2400" dirty="0" smtClean="0"/>
              <a:t>Dignity </a:t>
            </a:r>
            <a:r>
              <a:rPr lang="en-US" sz="2400" dirty="0"/>
              <a:t>when going out of </a:t>
            </a:r>
            <a:r>
              <a:rPr lang="en-US" sz="2400" dirty="0" smtClean="0"/>
              <a:t>facility</a:t>
            </a:r>
          </a:p>
          <a:p>
            <a:pPr lvl="1"/>
            <a:r>
              <a:rPr lang="en-US" sz="2400" dirty="0" smtClean="0"/>
              <a:t>Decrease </a:t>
            </a:r>
            <a:r>
              <a:rPr lang="en-US" sz="2400" dirty="0"/>
              <a:t>fall risk if resident is ambulatory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3484" y="6493073"/>
            <a:ext cx="88829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9</a:t>
            </a:r>
            <a:r>
              <a:rPr lang="en-US" sz="1200" dirty="0" smtClean="0">
                <a:latin typeface="Calisto MT" panose="02040603050505030304" pitchFamily="18" charset="0"/>
              </a:rPr>
              <a:t>. </a:t>
            </a:r>
            <a:r>
              <a:rPr lang="en-US" sz="1200" dirty="0">
                <a:latin typeface="Calisto MT" panose="02040603050505030304" pitchFamily="18" charset="0"/>
              </a:rPr>
              <a:t>AHRQ Safety Program for Long-Term Care: HAIs/CAUTI; FAQ about the use and </a:t>
            </a:r>
            <a:r>
              <a:rPr lang="en-US" sz="1200" dirty="0" smtClean="0">
                <a:latin typeface="Calisto MT" panose="02040603050505030304" pitchFamily="18" charset="0"/>
              </a:rPr>
              <a:t>care  </a:t>
            </a:r>
            <a:r>
              <a:rPr lang="en-US" sz="1200" dirty="0">
                <a:latin typeface="Calisto MT" panose="02040603050505030304" pitchFamily="18" charset="0"/>
              </a:rPr>
              <a:t>for leg bags in the LTC setting</a:t>
            </a:r>
          </a:p>
        </p:txBody>
      </p:sp>
    </p:spTree>
    <p:extLst>
      <p:ext uri="{BB962C8B-B14F-4D97-AF65-F5344CB8AC3E}">
        <p14:creationId xmlns:p14="http://schemas.microsoft.com/office/powerpoint/2010/main" val="250171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880" y="563567"/>
            <a:ext cx="7543800" cy="960433"/>
          </a:xfrm>
        </p:spPr>
        <p:txBody>
          <a:bodyPr>
            <a:normAutofit fontScale="90000"/>
          </a:bodyPr>
          <a:lstStyle/>
          <a:p>
            <a:r>
              <a:rPr lang="en-US" b="0" dirty="0" smtClean="0">
                <a:latin typeface="Calisto MT" panose="02040603050505030304" pitchFamily="18" charset="0"/>
              </a:rPr>
              <a:t>Urine Specimen</a:t>
            </a:r>
            <a:br>
              <a:rPr lang="en-US" b="0" dirty="0" smtClean="0">
                <a:latin typeface="Calisto MT" panose="02040603050505030304" pitchFamily="18" charset="0"/>
              </a:rPr>
            </a:br>
            <a:r>
              <a:rPr lang="en-US" b="0" dirty="0" smtClean="0">
                <a:latin typeface="Calisto MT" panose="02040603050505030304" pitchFamily="18" charset="0"/>
              </a:rPr>
              <a:t>Collection for Culture </a:t>
            </a:r>
            <a:endParaRPr lang="en-US" b="0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/>
          <a:lstStyle/>
          <a:p>
            <a:r>
              <a:rPr lang="en-US" sz="2800" dirty="0" smtClean="0"/>
              <a:t>Resident with indwelling catheter for ≤ 14 days</a:t>
            </a:r>
          </a:p>
          <a:p>
            <a:pPr lvl="1"/>
            <a:r>
              <a:rPr lang="en-US" sz="2400" dirty="0" smtClean="0"/>
              <a:t>Obtain specimen by sampling through the catheter using sterile technique</a:t>
            </a:r>
          </a:p>
          <a:p>
            <a:pPr lvl="2"/>
            <a:r>
              <a:rPr lang="en-US" sz="2000" dirty="0" smtClean="0"/>
              <a:t>Do not collect urine from the bag</a:t>
            </a:r>
          </a:p>
          <a:p>
            <a:pPr lvl="1"/>
            <a:r>
              <a:rPr lang="en-US" sz="2400" dirty="0" smtClean="0"/>
              <a:t>If port not present you may puncture the catheter tubing with a needle and syringe using sterile technique</a:t>
            </a:r>
          </a:p>
          <a:p>
            <a:pPr lvl="2"/>
            <a:r>
              <a:rPr lang="en-US" sz="2000" dirty="0" smtClean="0"/>
              <a:t>Do not collect urine from the bag</a:t>
            </a:r>
          </a:p>
          <a:p>
            <a:r>
              <a:rPr lang="en-US" sz="2800" dirty="0" smtClean="0"/>
              <a:t>Resident with indwelling catheter for &gt; 14 days</a:t>
            </a:r>
          </a:p>
          <a:p>
            <a:pPr lvl="1"/>
            <a:r>
              <a:rPr lang="en-US" sz="2400" dirty="0" smtClean="0"/>
              <a:t>Change catheter prior to collection (sterile technique) and collect as described above</a:t>
            </a:r>
          </a:p>
          <a:p>
            <a:pPr lvl="2"/>
            <a:r>
              <a:rPr lang="en-US" sz="2000" dirty="0" smtClean="0"/>
              <a:t>Do not collect urine from the bag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6477000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alisto MT" panose="02040603050505030304" pitchFamily="18" charset="0"/>
              </a:rPr>
              <a:t>Ref. 10, 11, 12	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64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0" dirty="0" smtClean="0">
                <a:latin typeface="Calisto MT" panose="02040603050505030304" pitchFamily="18" charset="0"/>
              </a:rPr>
              <a:t>Other Potential CAUTI                   Prevention Issues</a:t>
            </a:r>
            <a:endParaRPr lang="en-US" sz="3600" b="0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ea typeface="MS PGothic" pitchFamily="34" charset="-128"/>
              </a:rPr>
              <a:t>Role </a:t>
            </a:r>
            <a:r>
              <a:rPr lang="en-US" altLang="en-US" sz="2400" dirty="0">
                <a:ea typeface="MS PGothic" pitchFamily="34" charset="-128"/>
              </a:rPr>
              <a:t>of suprapubic catheter in reducing UTI </a:t>
            </a:r>
            <a:r>
              <a:rPr lang="en-US" altLang="en-US" sz="2400" dirty="0" smtClean="0">
                <a:ea typeface="MS PGothic" pitchFamily="34" charset="-128"/>
              </a:rPr>
              <a:t>is </a:t>
            </a:r>
            <a:r>
              <a:rPr lang="en-US" altLang="en-US" sz="2400" u="sng" dirty="0" smtClean="0">
                <a:ea typeface="MS PGothic" pitchFamily="34" charset="-128"/>
              </a:rPr>
              <a:t>unclear</a:t>
            </a:r>
            <a:endParaRPr lang="en-US" altLang="en-US" sz="2400" u="sng" dirty="0">
              <a:ea typeface="MS PGothic" pitchFamily="34" charset="-128"/>
            </a:endParaRPr>
          </a:p>
          <a:p>
            <a:pPr>
              <a:lnSpc>
                <a:spcPct val="90000"/>
              </a:lnSpc>
              <a:spcAft>
                <a:spcPts val="1800"/>
              </a:spcAft>
            </a:pPr>
            <a:r>
              <a:rPr lang="en-US" altLang="en-US" sz="2400" dirty="0" smtClean="0">
                <a:ea typeface="MS PGothic" pitchFamily="34" charset="-128"/>
              </a:rPr>
              <a:t>Use of anti-infective catheters has </a:t>
            </a:r>
            <a:r>
              <a:rPr lang="en-US" altLang="en-US" sz="2400" u="sng" dirty="0" smtClean="0">
                <a:ea typeface="MS PGothic" pitchFamily="34" charset="-128"/>
              </a:rPr>
              <a:t>insufficient data </a:t>
            </a:r>
            <a:r>
              <a:rPr lang="en-US" altLang="en-US" sz="2400" dirty="0" smtClean="0">
                <a:ea typeface="MS PGothic" pitchFamily="34" charset="-128"/>
              </a:rPr>
              <a:t>for a recommendation</a:t>
            </a:r>
            <a:endParaRPr lang="en-US" altLang="en-US" sz="2400" dirty="0">
              <a:ea typeface="MS PGothic" pitchFamily="34" charset="-128"/>
            </a:endParaRPr>
          </a:p>
          <a:p>
            <a:pPr>
              <a:lnSpc>
                <a:spcPct val="90000"/>
              </a:lnSpc>
              <a:spcAft>
                <a:spcPts val="1800"/>
              </a:spcAft>
            </a:pPr>
            <a:r>
              <a:rPr lang="en-US" altLang="en-US" sz="2400" dirty="0">
                <a:ea typeface="MS PGothic" pitchFamily="34" charset="-128"/>
              </a:rPr>
              <a:t>Cranberry tablets, </a:t>
            </a:r>
            <a:r>
              <a:rPr lang="en-US" altLang="en-US" sz="2400" dirty="0" err="1">
                <a:ea typeface="MS PGothic" pitchFamily="34" charset="-128"/>
              </a:rPr>
              <a:t>methenamine</a:t>
            </a:r>
            <a:r>
              <a:rPr lang="en-US" altLang="en-US" sz="2400" dirty="0">
                <a:ea typeface="MS PGothic" pitchFamily="34" charset="-128"/>
              </a:rPr>
              <a:t> salts, acetic acid bladder instillations have </a:t>
            </a:r>
            <a:r>
              <a:rPr lang="en-US" altLang="en-US" sz="2400" u="sng" dirty="0">
                <a:ea typeface="MS PGothic" pitchFamily="34" charset="-128"/>
              </a:rPr>
              <a:t>situational </a:t>
            </a:r>
            <a:r>
              <a:rPr lang="en-US" altLang="en-US" sz="2400" u="sng" dirty="0" smtClean="0">
                <a:ea typeface="MS PGothic" pitchFamily="34" charset="-128"/>
              </a:rPr>
              <a:t>use</a:t>
            </a:r>
          </a:p>
          <a:p>
            <a:pPr>
              <a:lnSpc>
                <a:spcPct val="90000"/>
              </a:lnSpc>
              <a:spcAft>
                <a:spcPts val="1800"/>
              </a:spcAft>
            </a:pPr>
            <a:r>
              <a:rPr lang="en-US" altLang="en-US" sz="2400" dirty="0" smtClean="0">
                <a:ea typeface="MS PGothic" pitchFamily="34" charset="-128"/>
              </a:rPr>
              <a:t>Prophylactic </a:t>
            </a:r>
            <a:r>
              <a:rPr lang="en-US" altLang="en-US" sz="2400" dirty="0">
                <a:ea typeface="MS PGothic" pitchFamily="34" charset="-128"/>
              </a:rPr>
              <a:t>systemic </a:t>
            </a:r>
            <a:r>
              <a:rPr lang="en-US" altLang="en-US" sz="2400" dirty="0" smtClean="0">
                <a:ea typeface="MS PGothic" pitchFamily="34" charset="-128"/>
              </a:rPr>
              <a:t>antibiotics </a:t>
            </a:r>
            <a:r>
              <a:rPr lang="en-US" altLang="en-US" sz="2400" u="sng" dirty="0" smtClean="0">
                <a:ea typeface="MS PGothic" pitchFamily="34" charset="-128"/>
              </a:rPr>
              <a:t>should not be used</a:t>
            </a:r>
          </a:p>
          <a:p>
            <a:pPr>
              <a:lnSpc>
                <a:spcPct val="90000"/>
              </a:lnSpc>
              <a:spcAft>
                <a:spcPts val="1800"/>
              </a:spcAft>
            </a:pPr>
            <a:r>
              <a:rPr lang="en-US" altLang="en-US" sz="2400" dirty="0" smtClean="0"/>
              <a:t>Catheter irrigation or bladder instillation with antimicrobials </a:t>
            </a:r>
            <a:r>
              <a:rPr lang="en-US" altLang="en-US" sz="2400" u="sng" dirty="0" smtClean="0"/>
              <a:t>should not be used or have limited use</a:t>
            </a:r>
          </a:p>
          <a:p>
            <a:pPr>
              <a:lnSpc>
                <a:spcPct val="90000"/>
              </a:lnSpc>
              <a:spcAft>
                <a:spcPts val="1800"/>
              </a:spcAft>
            </a:pPr>
            <a:r>
              <a:rPr lang="en-US" altLang="en-US" sz="2400" dirty="0" smtClean="0"/>
              <a:t>Antimicrobials in drainage bags </a:t>
            </a:r>
            <a:r>
              <a:rPr lang="en-US" altLang="en-US" sz="2400" u="sng" dirty="0" smtClean="0"/>
              <a:t>should not be used</a:t>
            </a:r>
            <a:endParaRPr lang="en-US" altLang="en-US" sz="2400" u="sng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6473829"/>
            <a:ext cx="13468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latin typeface="Calisto MT" panose="02040603050505030304" pitchFamily="18" charset="0"/>
              </a:rPr>
              <a:t> 11.  </a:t>
            </a:r>
            <a:r>
              <a:rPr lang="en-US" sz="1200" dirty="0" err="1" smtClean="0">
                <a:latin typeface="Calisto MT" panose="02040603050505030304" pitchFamily="18" charset="0"/>
              </a:rPr>
              <a:t>Hooten</a:t>
            </a:r>
            <a:r>
              <a:rPr lang="en-US" sz="1200" dirty="0" smtClean="0">
                <a:latin typeface="Calisto MT" panose="02040603050505030304" pitchFamily="18" charset="0"/>
              </a:rPr>
              <a:t>, et al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33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3900" y="5124271"/>
            <a:ext cx="765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4884003"/>
          </a:xfrm>
        </p:spPr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UTI Toolkit – Module 2</a:t>
            </a:r>
            <a:br>
              <a:rPr lang="en-US" sz="4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Narration by: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800" b="0" dirty="0">
                <a:latin typeface="Calisto MT" panose="02040603050505030304" pitchFamily="18" charset="0"/>
              </a:rPr>
              <a:t>Linda McKinley, RN, BSN, MPH, CIC, FAPIC</a:t>
            </a:r>
            <a:r>
              <a:rPr lang="en-US" sz="2000" b="0" i="1" dirty="0">
                <a:latin typeface="Calisto MT" panose="02040603050505030304" pitchFamily="18" charset="0"/>
              </a:rPr>
              <a:t/>
            </a:r>
            <a:br>
              <a:rPr lang="en-US" sz="2000" b="0" i="1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Research Health Scientist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Wm. S. Middleton Memorial VA Hospital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Content developed in partnership with the Wisconsin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Healthcare-Associated Infections in Long-Term Care Coalition</a:t>
            </a:r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78" b="23246"/>
          <a:stretch/>
        </p:blipFill>
        <p:spPr>
          <a:xfrm>
            <a:off x="3715687" y="2684367"/>
            <a:ext cx="2502705" cy="21945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2927A76-29AC-5440-A4E4-1359148FFD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" y="5477855"/>
            <a:ext cx="2117979" cy="907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C368B58-5409-3441-AFBA-CC46B18906A3}"/>
              </a:ext>
            </a:extLst>
          </p:cNvPr>
          <p:cNvSpPr/>
          <p:nvPr/>
        </p:nvSpPr>
        <p:spPr>
          <a:xfrm>
            <a:off x="2316438" y="5877580"/>
            <a:ext cx="6065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sto MT" panose="02040603050505030304" pitchFamily="18" charset="0"/>
              </a:rPr>
              <a:t>Funding for this project was provided by the Wisconsin Partnership Program at the UW School of Medicine and Public Health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5206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51685"/>
            <a:ext cx="8229600" cy="4572000"/>
          </a:xfrm>
        </p:spPr>
        <p:txBody>
          <a:bodyPr/>
          <a:lstStyle/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4400" dirty="0"/>
              <a:t>   Indwelling Catheter </a:t>
            </a:r>
            <a:r>
              <a:rPr lang="en-US" sz="4400" dirty="0" smtClean="0"/>
              <a:t>                Insertion and </a:t>
            </a:r>
            <a:r>
              <a:rPr lang="en-US" sz="4400" dirty="0"/>
              <a:t>Maintenance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12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563567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 pitchFamily="18" charset="0"/>
              </a:rPr>
              <a:t>Indwelling Catheter </a:t>
            </a:r>
            <a:r>
              <a:rPr lang="en-US" b="0" dirty="0" smtClean="0">
                <a:latin typeface="Calisto MT" pitchFamily="18" charset="0"/>
              </a:rPr>
              <a:t/>
            </a:r>
            <a:br>
              <a:rPr lang="en-US" b="0" dirty="0" smtClean="0">
                <a:latin typeface="Calisto MT" pitchFamily="18" charset="0"/>
              </a:rPr>
            </a:br>
            <a:r>
              <a:rPr lang="en-US" b="0" dirty="0" smtClean="0">
                <a:latin typeface="Calisto MT" pitchFamily="18" charset="0"/>
              </a:rPr>
              <a:t>Insertion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75"/>
            <a:ext cx="8229600" cy="3962400"/>
          </a:xfrm>
        </p:spPr>
        <p:txBody>
          <a:bodyPr/>
          <a:lstStyle/>
          <a:p>
            <a:r>
              <a:rPr lang="en-US" sz="2800" dirty="0"/>
              <a:t>Ensure only properly </a:t>
            </a:r>
            <a:r>
              <a:rPr lang="en-US" sz="2800" dirty="0" smtClean="0"/>
              <a:t>trained personnel </a:t>
            </a:r>
            <a:r>
              <a:rPr lang="en-US" sz="2800" dirty="0"/>
              <a:t>insert or care for catheters</a:t>
            </a:r>
          </a:p>
          <a:p>
            <a:r>
              <a:rPr lang="en-US" sz="2800" dirty="0"/>
              <a:t>Use hand hygiene before and after insertion or manipulation of catheter</a:t>
            </a:r>
          </a:p>
          <a:p>
            <a:r>
              <a:rPr lang="en-US" sz="2800" dirty="0"/>
              <a:t>Use aseptic technique and sterile gloves</a:t>
            </a:r>
          </a:p>
          <a:p>
            <a:r>
              <a:rPr lang="en-US" sz="2800" dirty="0"/>
              <a:t>Properly secure catheter to prevent urethral traction or catheter pull-out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6474023"/>
            <a:ext cx="838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5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.  </a:t>
            </a:r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HICPAC Guideline for Prevention of Catheter-Associated Urinary Tract Infections 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61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534992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 pitchFamily="18" charset="0"/>
              </a:rPr>
              <a:t>Indwelling </a:t>
            </a:r>
            <a:r>
              <a:rPr lang="en-US" b="0" dirty="0" smtClean="0">
                <a:latin typeface="Calisto MT" pitchFamily="18" charset="0"/>
              </a:rPr>
              <a:t>Catheter</a:t>
            </a:r>
            <a:br>
              <a:rPr lang="en-US" b="0" dirty="0" smtClean="0">
                <a:latin typeface="Calisto MT" pitchFamily="18" charset="0"/>
              </a:rPr>
            </a:br>
            <a:r>
              <a:rPr lang="en-US" b="0" dirty="0" smtClean="0">
                <a:latin typeface="Calisto MT" pitchFamily="18" charset="0"/>
              </a:rPr>
              <a:t> Insertion cont’d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19600"/>
          </a:xfrm>
        </p:spPr>
        <p:txBody>
          <a:bodyPr/>
          <a:lstStyle/>
          <a:p>
            <a:r>
              <a:rPr lang="en-US" sz="2800" dirty="0"/>
              <a:t>Use smallest bore catheter to assure good drainage and to minimize catheter caused urethral trauma</a:t>
            </a:r>
          </a:p>
          <a:p>
            <a:r>
              <a:rPr lang="en-US" sz="2800" dirty="0">
                <a:cs typeface="Calibri" pitchFamily="34" charset="0"/>
              </a:rPr>
              <a:t>Provide routine education/competencies for staff to become and stay competent with aseptic insertion technique</a:t>
            </a:r>
          </a:p>
          <a:p>
            <a:pPr lvl="0"/>
            <a:r>
              <a:rPr lang="en-US" sz="2800" dirty="0">
                <a:cs typeface="Calibri" pitchFamily="34" charset="0"/>
              </a:rPr>
              <a:t>Have written procedures available to help guide staff through the process </a:t>
            </a:r>
          </a:p>
          <a:p>
            <a:pPr lvl="0"/>
            <a:r>
              <a:rPr lang="en-US" sz="2800" dirty="0">
                <a:cs typeface="Calibri" pitchFamily="34" charset="0"/>
              </a:rPr>
              <a:t>Perform scheduled nursing staff audit and </a:t>
            </a:r>
            <a:r>
              <a:rPr lang="en-US" sz="2800" dirty="0" smtClean="0">
                <a:cs typeface="Calibri" pitchFamily="34" charset="0"/>
              </a:rPr>
              <a:t>feedback</a:t>
            </a:r>
            <a:endParaRPr lang="en-US" sz="2800" dirty="0">
              <a:cs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6479143"/>
            <a:ext cx="8001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5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.  </a:t>
            </a:r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HICPAC Guideline for Prevention of Catheter-Associated Urinary Tract Infections 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65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175" y="563567"/>
            <a:ext cx="7848600" cy="1036637"/>
          </a:xfrm>
        </p:spPr>
        <p:txBody>
          <a:bodyPr/>
          <a:lstStyle/>
          <a:p>
            <a:r>
              <a:rPr lang="en-US" b="0" dirty="0">
                <a:latin typeface="Calisto MT" pitchFamily="18" charset="0"/>
              </a:rPr>
              <a:t>Indwelling Catheter Maintenance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75"/>
            <a:ext cx="8229600" cy="3733800"/>
          </a:xfrm>
        </p:spPr>
        <p:txBody>
          <a:bodyPr/>
          <a:lstStyle/>
          <a:p>
            <a:r>
              <a:rPr lang="en-US" sz="2800" dirty="0" smtClean="0"/>
              <a:t>Assess </a:t>
            </a:r>
            <a:r>
              <a:rPr lang="en-US" sz="2800" dirty="0"/>
              <a:t>daily for:</a:t>
            </a:r>
            <a:r>
              <a:rPr lang="en-US" dirty="0"/>
              <a:t> </a:t>
            </a:r>
          </a:p>
          <a:p>
            <a:pPr lvl="1"/>
            <a:r>
              <a:rPr lang="en-US" sz="2400" dirty="0"/>
              <a:t>Continued need if short term stay/rehab</a:t>
            </a:r>
          </a:p>
          <a:p>
            <a:pPr lvl="1"/>
            <a:r>
              <a:rPr lang="en-US" sz="2400" dirty="0"/>
              <a:t>Patency</a:t>
            </a:r>
          </a:p>
          <a:p>
            <a:pPr lvl="1"/>
            <a:r>
              <a:rPr lang="en-US" sz="2400" dirty="0"/>
              <a:t>Proper catheter anchoring </a:t>
            </a:r>
          </a:p>
          <a:p>
            <a:pPr lvl="1"/>
            <a:r>
              <a:rPr lang="en-US" sz="2400" dirty="0"/>
              <a:t>Meatal drainage and excoriation</a:t>
            </a:r>
          </a:p>
          <a:p>
            <a:pPr lvl="1"/>
            <a:r>
              <a:rPr lang="en-US" sz="2400" dirty="0"/>
              <a:t>Signs and symptoms of </a:t>
            </a:r>
            <a:r>
              <a:rPr lang="en-US" sz="2400" dirty="0" smtClean="0"/>
              <a:t>CAUTI</a:t>
            </a:r>
          </a:p>
          <a:p>
            <a:pPr lvl="1"/>
            <a:r>
              <a:rPr lang="en-US" sz="2400" dirty="0" smtClean="0"/>
              <a:t>Pressure injury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6469618"/>
            <a:ext cx="8001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5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.  </a:t>
            </a:r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HICPAC Guideline for Prevention of Catheter-Associated Urinary Tract Infections 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1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050" y="487363"/>
            <a:ext cx="7543800" cy="1036637"/>
          </a:xfrm>
        </p:spPr>
        <p:txBody>
          <a:bodyPr/>
          <a:lstStyle/>
          <a:p>
            <a:r>
              <a:rPr lang="en-US" b="0" dirty="0" smtClean="0">
                <a:latin typeface="Calisto MT" pitchFamily="18" charset="0"/>
              </a:rPr>
              <a:t>Indwelling Catheter Maintenance cont’d</a:t>
            </a:r>
            <a:endParaRPr lang="en-US" b="0" dirty="0">
              <a:latin typeface="Calisto M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91000"/>
          </a:xfrm>
        </p:spPr>
        <p:txBody>
          <a:bodyPr/>
          <a:lstStyle/>
          <a:p>
            <a:r>
              <a:rPr lang="en-US" sz="2800" dirty="0">
                <a:cs typeface="Calibri" pitchFamily="34" charset="0"/>
              </a:rPr>
              <a:t>Keep the drainage tube and bag below the bladder and off the floor           </a:t>
            </a:r>
          </a:p>
          <a:p>
            <a:r>
              <a:rPr lang="en-US" sz="2800" dirty="0">
                <a:cs typeface="Calibri" pitchFamily="34" charset="0"/>
              </a:rPr>
              <a:t>Ensure urine flow is not obstructed </a:t>
            </a:r>
          </a:p>
          <a:p>
            <a:r>
              <a:rPr lang="en-US" sz="2800" dirty="0">
                <a:cs typeface="Calibri" pitchFamily="34" charset="0"/>
              </a:rPr>
              <a:t>Maintain clean technique when emptying drainage bag using dedicated container for each resident when discarding </a:t>
            </a:r>
            <a:r>
              <a:rPr lang="en-US" sz="2800" dirty="0" smtClean="0">
                <a:cs typeface="Calibri" pitchFamily="34" charset="0"/>
              </a:rPr>
              <a:t>urine</a:t>
            </a:r>
            <a:endParaRPr lang="en-US" sz="2800" dirty="0">
              <a:cs typeface="Calibri" pitchFamily="34" charset="0"/>
            </a:endParaRPr>
          </a:p>
          <a:p>
            <a:pPr lvl="0"/>
            <a:r>
              <a:rPr lang="en-US" sz="2800" dirty="0">
                <a:cs typeface="Calibri" pitchFamily="34" charset="0"/>
              </a:rPr>
              <a:t>Collection bags should be emptied at least once a shift, when resident leaves the unit, and as needed</a:t>
            </a:r>
          </a:p>
          <a:p>
            <a:endParaRPr lang="en-US" dirty="0">
              <a:cs typeface="Calibri" pitchFamily="34" charset="0"/>
            </a:endParaRPr>
          </a:p>
          <a:p>
            <a:pPr marL="0" indent="0">
              <a:buNone/>
            </a:pPr>
            <a:endParaRPr lang="en-US" sz="2800" dirty="0">
              <a:latin typeface="Calibri" pitchFamily="34" charset="0"/>
              <a:cs typeface="Calibri" pitchFamily="34" charset="0"/>
            </a:endParaRPr>
          </a:p>
          <a:p>
            <a:endParaRPr lang="en-US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680" y="6473829"/>
            <a:ext cx="7391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5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. </a:t>
            </a:r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HIPAC Guideline for Prevention of Catheter associated UTI Infections 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2009</a:t>
            </a:r>
            <a:endParaRPr lang="en-US" sz="1200" dirty="0">
              <a:latin typeface="Calisto MT" panose="02040603050505030304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29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515942"/>
            <a:ext cx="7543800" cy="1036637"/>
          </a:xfrm>
        </p:spPr>
        <p:txBody>
          <a:bodyPr/>
          <a:lstStyle/>
          <a:p>
            <a:r>
              <a:rPr lang="en-US" b="0" dirty="0" smtClean="0">
                <a:latin typeface="Calisto MT" pitchFamily="18" charset="0"/>
              </a:rPr>
              <a:t>Indwelling Catheter Maintenance cont’d</a:t>
            </a:r>
            <a:endParaRPr lang="en-US" b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43400"/>
          </a:xfrm>
        </p:spPr>
        <p:txBody>
          <a:bodyPr/>
          <a:lstStyle/>
          <a:p>
            <a:pPr lvl="0"/>
            <a:r>
              <a:rPr lang="en-US" sz="2800" dirty="0">
                <a:solidFill>
                  <a:prstClr val="black"/>
                </a:solidFill>
                <a:cs typeface="Calibri" pitchFamily="34" charset="0"/>
              </a:rPr>
              <a:t>Change catheters and bags based on clinical indications such as infections or obstructions, when closed system is compromised, or </a:t>
            </a:r>
            <a:r>
              <a:rPr lang="en-US" sz="2800" dirty="0" smtClean="0">
                <a:solidFill>
                  <a:prstClr val="black"/>
                </a:solidFill>
                <a:cs typeface="Calibri" pitchFamily="34" charset="0"/>
              </a:rPr>
              <a:t>based on </a:t>
            </a:r>
            <a:r>
              <a:rPr lang="en-US" sz="2800" dirty="0">
                <a:solidFill>
                  <a:prstClr val="black"/>
                </a:solidFill>
                <a:cs typeface="Calibri" pitchFamily="34" charset="0"/>
              </a:rPr>
              <a:t>manufacturer’s </a:t>
            </a:r>
            <a:r>
              <a:rPr lang="en-US" sz="2800" dirty="0" smtClean="0">
                <a:solidFill>
                  <a:prstClr val="black"/>
                </a:solidFill>
                <a:cs typeface="Calibri" pitchFamily="34" charset="0"/>
              </a:rPr>
              <a:t>recommendation</a:t>
            </a:r>
            <a:endParaRPr lang="en-US" sz="2800" dirty="0">
              <a:solidFill>
                <a:prstClr val="black"/>
              </a:solidFill>
              <a:cs typeface="Calibri" pitchFamily="34" charset="0"/>
            </a:endParaRPr>
          </a:p>
          <a:p>
            <a:r>
              <a:rPr lang="en-US" sz="2800" dirty="0">
                <a:cs typeface="Calibri" pitchFamily="34" charset="0"/>
              </a:rPr>
              <a:t>Take care to keep the outlet valve from getting contaminated </a:t>
            </a:r>
          </a:p>
          <a:p>
            <a:r>
              <a:rPr lang="en-US" sz="2800" dirty="0" smtClean="0">
                <a:cs typeface="Calibri" pitchFamily="34" charset="0"/>
              </a:rPr>
              <a:t>Avoid:</a:t>
            </a:r>
          </a:p>
          <a:p>
            <a:pPr lvl="1"/>
            <a:r>
              <a:rPr lang="en-US" sz="2400" dirty="0" smtClean="0">
                <a:cs typeface="Calibri" pitchFamily="34" charset="0"/>
              </a:rPr>
              <a:t>Routine </a:t>
            </a:r>
            <a:r>
              <a:rPr lang="en-US" sz="2400" dirty="0">
                <a:cs typeface="Calibri" pitchFamily="34" charset="0"/>
              </a:rPr>
              <a:t>irrigation with antibiotics or antiseptics</a:t>
            </a:r>
          </a:p>
          <a:p>
            <a:pPr lvl="1"/>
            <a:r>
              <a:rPr lang="en-US" sz="2400" dirty="0" smtClean="0">
                <a:cs typeface="Calibri" pitchFamily="34" charset="0"/>
              </a:rPr>
              <a:t>Antimicrobial </a:t>
            </a:r>
            <a:r>
              <a:rPr lang="en-US" sz="2400" dirty="0">
                <a:cs typeface="Calibri" pitchFamily="34" charset="0"/>
              </a:rPr>
              <a:t>or antibiotic impregnated catheters</a:t>
            </a:r>
          </a:p>
          <a:p>
            <a:pPr marL="0" indent="0">
              <a:buNone/>
            </a:pPr>
            <a:endParaRPr lang="en-US" dirty="0">
              <a:cs typeface="Calibri" pitchFamily="34" charset="0"/>
            </a:endParaRPr>
          </a:p>
          <a:p>
            <a:endParaRPr lang="en-US" dirty="0"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6725" y="6404276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5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. </a:t>
            </a:r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HIPAC Guideline for Prevention of Catheter associated UTI Infections 2009</a:t>
            </a:r>
          </a:p>
          <a:p>
            <a:r>
              <a:rPr lang="en-US" sz="1200" dirty="0">
                <a:latin typeface="Calisto MT" panose="02040603050505030304" pitchFamily="18" charset="0"/>
              </a:rPr>
              <a:t>8</a:t>
            </a:r>
            <a:r>
              <a:rPr lang="en-US" sz="1200" dirty="0" smtClean="0">
                <a:latin typeface="Calisto MT" panose="02040603050505030304" pitchFamily="18" charset="0"/>
              </a:rPr>
              <a:t>. </a:t>
            </a:r>
            <a:r>
              <a:rPr lang="en-US" sz="1200" dirty="0">
                <a:latin typeface="Calisto MT" panose="02040603050505030304" pitchFamily="18" charset="0"/>
              </a:rPr>
              <a:t>Incontinence in Long Term Care; 2012 Clinical Practice Guidelines; </a:t>
            </a:r>
            <a:r>
              <a:rPr lang="en-US" sz="1200" dirty="0" smtClean="0">
                <a:latin typeface="Calisto MT" panose="02040603050505030304" pitchFamily="18" charset="0"/>
              </a:rPr>
              <a:t>AMDA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77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563567"/>
            <a:ext cx="7543800" cy="884233"/>
          </a:xfrm>
        </p:spPr>
        <p:txBody>
          <a:bodyPr/>
          <a:lstStyle/>
          <a:p>
            <a:r>
              <a:rPr lang="en-US" b="0" dirty="0" smtClean="0">
                <a:latin typeface="Calisto MT" pitchFamily="18" charset="0"/>
              </a:rPr>
              <a:t>Indwelling Catheter Maintenance cont’d</a:t>
            </a:r>
            <a:endParaRPr lang="en-US" b="0" dirty="0">
              <a:latin typeface="Calisto M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1905000"/>
            <a:ext cx="8229600" cy="4114800"/>
          </a:xfrm>
        </p:spPr>
        <p:txBody>
          <a:bodyPr/>
          <a:lstStyle/>
          <a:p>
            <a:pPr lvl="0"/>
            <a:r>
              <a:rPr lang="en-US" sz="2800" dirty="0" smtClean="0">
                <a:solidFill>
                  <a:prstClr val="black"/>
                </a:solidFill>
                <a:cs typeface="Calibri" pitchFamily="34" charset="0"/>
              </a:rPr>
              <a:t>Perform </a:t>
            </a:r>
            <a:r>
              <a:rPr lang="en-US" sz="2800" dirty="0">
                <a:solidFill>
                  <a:prstClr val="black"/>
                </a:solidFill>
                <a:cs typeface="Calibri" pitchFamily="34" charset="0"/>
              </a:rPr>
              <a:t>perineal hygiene using soap and water during daily </a:t>
            </a:r>
            <a:r>
              <a:rPr lang="en-US" sz="2800" dirty="0" smtClean="0">
                <a:solidFill>
                  <a:prstClr val="black"/>
                </a:solidFill>
                <a:cs typeface="Calibri" pitchFamily="34" charset="0"/>
              </a:rPr>
              <a:t>bathing</a:t>
            </a:r>
            <a:endParaRPr lang="en-US" sz="2800" dirty="0">
              <a:solidFill>
                <a:prstClr val="black"/>
              </a:solidFill>
              <a:cs typeface="Calibri" pitchFamily="34" charset="0"/>
            </a:endParaRPr>
          </a:p>
          <a:p>
            <a:pPr lvl="0"/>
            <a:r>
              <a:rPr lang="en-US" sz="2800" dirty="0">
                <a:solidFill>
                  <a:prstClr val="black"/>
                </a:solidFill>
                <a:cs typeface="Calibri" pitchFamily="34" charset="0"/>
              </a:rPr>
              <a:t>Use Standard Precautions performing proper hand hygiene before and after catheter </a:t>
            </a:r>
            <a:r>
              <a:rPr lang="en-US" sz="2800" dirty="0" smtClean="0">
                <a:solidFill>
                  <a:prstClr val="black"/>
                </a:solidFill>
                <a:cs typeface="Calibri" pitchFamily="34" charset="0"/>
              </a:rPr>
              <a:t>manipulation</a:t>
            </a:r>
            <a:endParaRPr lang="en-US" sz="2800" dirty="0">
              <a:solidFill>
                <a:prstClr val="black"/>
              </a:solidFill>
              <a:cs typeface="Calibri" pitchFamily="34" charset="0"/>
            </a:endParaRPr>
          </a:p>
          <a:p>
            <a:r>
              <a:rPr lang="en-US" sz="2800" dirty="0" smtClean="0"/>
              <a:t>Ensure </a:t>
            </a:r>
            <a:r>
              <a:rPr lang="en-US" sz="2800" dirty="0"/>
              <a:t>clear policies and procedures for management of drainage bags, including leg </a:t>
            </a:r>
            <a:r>
              <a:rPr lang="en-US" sz="2800" dirty="0" smtClean="0"/>
              <a:t>bags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6474023"/>
            <a:ext cx="8001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5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.  </a:t>
            </a:r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HICPAC Guideline for Prevention of Catheter-Associated Urinary Tract Infections 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86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When To Test?&amp;#x0D;&amp;#x0A;&amp;quot;&quot;/&gt;&lt;property id=&quot;20307&quot; value=&quot;256&quot;/&gt;&lt;/object&gt;&lt;object type=&quot;3&quot; unique_id=&quot;10117&quot;&gt;&lt;property id=&quot;20148&quot; value=&quot;5&quot;/&gt;&lt;property id=&quot;20300&quot; value=&quot;Slide 10 - &amp;quot;Non-Specific Symptoms&amp;#x0D;&amp;#x0A;in Absence of Urinary Symptoms&amp;quot;&quot;/&gt;&lt;property id=&quot;20307&quot; value=&quot;267&quot;/&gt;&lt;/object&gt;&lt;object type=&quot;3&quot; unique_id=&quot;10120&quot;&gt;&lt;property id=&quot;20148&quot; value=&quot;5&quot;/&gt;&lt;property id=&quot;20300&quot; value=&quot;Slide 12&quot;/&gt;&lt;property id=&quot;20307&quot; value=&quot;270&quot;/&gt;&lt;/object&gt;&lt;object type=&quot;3&quot; unique_id=&quot;10129&quot;&gt;&lt;property id=&quot;20148&quot; value=&quot;5&quot;/&gt;&lt;property id=&quot;20300&quot; value=&quot;Slide 23&quot;/&gt;&lt;property id=&quot;20307&quot; value=&quot;279&quot;/&gt;&lt;/object&gt;&lt;object type=&quot;3&quot; unique_id=&quot;10133&quot;&gt;&lt;property id=&quot;20148&quot; value=&quot;5&quot;/&gt;&lt;property id=&quot;20300&quot; value=&quot;Slide 27 - &amp;quot;Summary – When to Test&amp;quot;&quot;/&gt;&lt;property id=&quot;20307&quot; value=&quot;283&quot;/&gt;&lt;/object&gt;&lt;object type=&quot;3&quot; unique_id=&quot;10134&quot;&gt;&lt;property id=&quot;20148&quot; value=&quot;5&quot;/&gt;&lt;property id=&quot;20300&quot; value=&quot;Slide 28 - &amp;quot;References&amp;quot;&quot;/&gt;&lt;property id=&quot;20307&quot; value=&quot;284&quot;/&gt;&lt;/object&gt;&lt;object type=&quot;3&quot; unique_id=&quot;10507&quot;&gt;&lt;property id=&quot;20148&quot; value=&quot;5&quot;/&gt;&lt;property id=&quot;20300&quot; value=&quot;Slide 3 - &amp;quot;What is a UTI?&amp;quot;&quot;/&gt;&lt;property id=&quot;20307&quot; value=&quot;285&quot;/&gt;&lt;/object&gt;&lt;object type=&quot;3&quot; unique_id=&quot;10691&quot;&gt;&lt;property id=&quot;20148&quot; value=&quot;5&quot;/&gt;&lt;property id=&quot;20300&quot; value=&quot;Slide 6 - &amp;quot;What about &amp;#x0D;&amp;#x0A;Non-Communicative Residents?&amp;quot;&quot;/&gt;&lt;property id=&quot;20307&quot; value=&quot;288&quot;/&gt;&lt;/object&gt;&lt;object type=&quot;3&quot; unique_id=&quot;10692&quot;&gt;&lt;property id=&quot;20148&quot; value=&quot;5&quot;/&gt;&lt;property id=&quot;20300&quot; value=&quot;Slide 7 - &amp;quot; Is a Change in Mental Status, Fatigue, &amp;#x0D;&amp;#x0A;or a Fall a Symptom of a UTI?&amp;quot;&quot;/&gt;&lt;property id=&quot;20307&quot; value=&quot;289&quot;/&gt;&lt;/object&gt;&lt;object type=&quot;3&quot; unique_id=&quot;10693&quot;&gt;&lt;property id=&quot;20148&quot; value=&quot;5&quot;/&gt;&lt;property id=&quot;20300&quot; value=&quot;Slide 8 - &amp;quot;Non-specific Geriatric Symptoms may accompany a UTI but…&amp;quot;&quot;/&gt;&lt;property id=&quot;20307&quot; value=&quot;290&quot;/&gt;&lt;/object&gt;&lt;object type=&quot;3&quot; unique_id=&quot;10846&quot;&gt;&lt;property id=&quot;20148&quot; value=&quot;5&quot;/&gt;&lt;property id=&quot;20300&quot; value=&quot;Slide 9 - &amp;quot;Non-Specific Symptoms &amp;#x0D;&amp;#x0A;in Absence of Urinary Symptoms&amp;quot;&quot;/&gt;&lt;property id=&quot;20307&quot; value=&quot;291&quot;/&gt;&lt;/object&gt;&lt;object type=&quot;3&quot; unique_id=&quot;10847&quot;&gt;&lt;property id=&quot;20148&quot; value=&quot;5&quot;/&gt;&lt;property id=&quot;20300&quot; value=&quot;Slide 11 - &amp;quot;… Under Normal Condition&amp;quot;&quot;/&gt;&lt;property id=&quot;20307&quot; value=&quot;292&quot;/&gt;&lt;/object&gt;&lt;object type=&quot;3&quot; unique_id=&quot;11006&quot;&gt;&lt;property id=&quot;20148&quot; value=&quot;5&quot;/&gt;&lt;property id=&quot;20300&quot; value=&quot;Slide 14 - &amp;quot;Asymptomatic Bacteriuria ≠ UTI&amp;quot;&quot;/&gt;&lt;property id=&quot;20307&quot; value=&quot;294&quot;/&gt;&lt;/object&gt;&lt;object type=&quot;3&quot; unique_id=&quot;11007&quot;&gt;&lt;property id=&quot;20148&quot; value=&quot;5&quot;/&gt;&lt;property id=&quot;20300&quot; value=&quot;Slide 15 - &amp;quot;When symptoms are absent:&amp;quot;&quot;/&gt;&lt;property id=&quot;20307&quot; value=&quot;295&quot;/&gt;&lt;/object&gt;&lt;object type=&quot;3&quot; unique_id=&quot;11008&quot;&gt;&lt;property id=&quot;20148&quot; value=&quot;5&quot;/&gt;&lt;property id=&quot;20300&quot; value=&quot;Slide 16 - &amp;quot;No localizing Urinary Tract &amp;#x0D;&amp;#x0A;Symptoms &amp;quot;&quot;/&gt;&lt;property id=&quot;20307&quot; value=&quot;296&quot;/&gt;&lt;/object&gt;&lt;object type=&quot;3&quot; unique_id=&quot;11157&quot;&gt;&lt;property id=&quot;20148&quot; value=&quot;5&quot;/&gt;&lt;property id=&quot;20300&quot; value=&quot;Slide 18 - &amp;quot;Urine Characteristics &amp;quot;&quot;/&gt;&lt;property id=&quot;20307&quot; value=&quot;297&quot;/&gt;&lt;/object&gt;&lt;object type=&quot;3&quot; unique_id=&quot;11360&quot;&gt;&lt;property id=&quot;20148&quot; value=&quot;5&quot;/&gt;&lt;property id=&quot;20300&quot; value=&quot;Slide 19 - &amp;quot;In other words…&amp;quot;&quot;/&gt;&lt;property id=&quot;20307&quot; value=&quot;299&quot;/&gt;&lt;/object&gt;&lt;object type=&quot;3&quot; unique_id=&quot;11511&quot;&gt;&lt;property id=&quot;20148&quot; value=&quot;5&quot;/&gt;&lt;property id=&quot;20300&quot; value=&quot;Slide 20 - &amp;quot;How Do We Improve?&amp;quot;&quot;/&gt;&lt;property id=&quot;20307&quot; value=&quot;300&quot;/&gt;&lt;/object&gt;&lt;object type=&quot;3&quot; unique_id=&quot;11640&quot;&gt;&lt;property id=&quot;20148&quot; value=&quot;5&quot;/&gt;&lt;property id=&quot;20300&quot; value=&quot;Slide 24 - &amp;quot;Revised McGeer:&amp;#x0D;&amp;#x0A;Without Indwelling Catheter &amp;quot;&quot;/&gt;&lt;property id=&quot;20307&quot; value=&quot;305&quot;/&gt;&lt;/object&gt;&lt;object type=&quot;3&quot; unique_id=&quot;11641&quot;&gt;&lt;property id=&quot;20148&quot; value=&quot;5&quot;/&gt;&lt;property id=&quot;20300&quot; value=&quot;Slide 25 - &amp;quot;Revised McGeer&amp;#x0D;&amp;#x0A;Resident With Indwelling Catheter &amp;quot;&quot;/&gt;&lt;property id=&quot;20307&quot; value=&quot;306&quot;/&gt;&lt;/object&gt;&lt;object type=&quot;3&quot; unique_id=&quot;11642&quot;&gt;&lt;property id=&quot;20148&quot; value=&quot;5&quot;/&gt;&lt;property id=&quot;20300&quot; value=&quot;Slide 26 - &amp;quot;Loeb Minimum Criteria for Initiating Antibiotics&amp;#x0D;&amp;#x0A;(Note: Culture Results Not Part of Decision-Making)&amp;quot;&quot;/&gt;&lt;property id=&quot;20307&quot; value=&quot;307&quot;/&gt;&lt;/object&gt;&lt;object type=&quot;3&quot; unique_id=&quot;11863&quot;&gt;&lt;property id=&quot;20148&quot; value=&quot;5&quot;/&gt;&lt;property id=&quot;20300&quot; value=&quot;Slide 2 - &amp;quot;When to Test&amp;quot;&quot;/&gt;&lt;property id=&quot;20307&quot; value=&quot;308&quot;/&gt;&lt;/object&gt;&lt;object type=&quot;3&quot; unique_id=&quot;12056&quot;&gt;&lt;property id=&quot;20148&quot; value=&quot;5&quot;/&gt;&lt;property id=&quot;20300&quot; value=&quot;Slide 4 - &amp;quot;Urinary Tract&amp;#x0D;&amp;#x0A;Signs and Symptoms include*&amp;quot;&quot;/&gt;&lt;property id=&quot;20307&quot; value=&quot;309&quot;/&gt;&lt;/object&gt;&lt;object type=&quot;3&quot; unique_id=&quot;12057&quot;&gt;&lt;property id=&quot;20148&quot; value=&quot;5&quot;/&gt;&lt;property id=&quot;20300&quot; value=&quot;Slide 5 - &amp;quot;What about&amp;#x0D;&amp;#x0A;Non-Communicative Residents?&amp;quot;&quot;/&gt;&lt;property id=&quot;20307&quot; value=&quot;310&quot;/&gt;&lt;/object&gt;&lt;object type=&quot;3&quot; unique_id=&quot;12304&quot;&gt;&lt;property id=&quot;20148&quot; value=&quot;5&quot;/&gt;&lt;property id=&quot;20300&quot; value=&quot;Slide 21 - &amp;quot;How Do We Improve?&amp;quot;&quot;/&gt;&lt;property id=&quot;20307&quot; value=&quot;311&quot;/&gt;&lt;/object&gt;&lt;object type=&quot;3&quot; unique_id=&quot;12305&quot;&gt;&lt;property id=&quot;20148&quot; value=&quot;5&quot;/&gt;&lt;property id=&quot;20300&quot; value=&quot;Slide 22 - &amp;quot;How Do We Improve?&amp;quot;&quot;/&gt;&lt;property id=&quot;20307&quot; value=&quot;312&quot;/&gt;&lt;/object&gt;&lt;object type=&quot;3&quot; unique_id=&quot;12422&quot;&gt;&lt;property id=&quot;20148&quot; value=&quot;5&quot;/&gt;&lt;property id=&quot;20300&quot; value=&quot;Slide 13&quot;/&gt;&lt;property id=&quot;20307&quot; value=&quot;313&quot;/&gt;&lt;/object&gt;&lt;object type=&quot;3&quot; unique_id=&quot;12513&quot;&gt;&lt;property id=&quot;20148&quot; value=&quot;5&quot;/&gt;&lt;property id=&quot;20300&quot; value=&quot;Slide 17 - &amp;quot;Do Not Test, Do Not Treat Asymptomatic Bacteriuria&amp;quot;&quot;/&gt;&lt;property id=&quot;20307&quot; value=&quot;31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hs3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764</Words>
  <Application>Microsoft Office PowerPoint</Application>
  <PresentationFormat>On-screen Show (4:3)</PresentationFormat>
  <Paragraphs>106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dhs3</vt:lpstr>
      <vt:lpstr>PowerPoint Presentation</vt:lpstr>
      <vt:lpstr>UTI Toolkit – Module 2 Narration by: Linda McKinley, RN, BSN, MPH, CIC, FAPIC Research Health Scientist Wm. S. Middleton Memorial VA Hospital         Content developed in partnership with the Wisconsin Healthcare-Associated Infections in Long-Term Care Coalition</vt:lpstr>
      <vt:lpstr> </vt:lpstr>
      <vt:lpstr>Indwelling Catheter  Insertion</vt:lpstr>
      <vt:lpstr>Indwelling Catheter  Insertion cont’d</vt:lpstr>
      <vt:lpstr>Indwelling Catheter Maintenance</vt:lpstr>
      <vt:lpstr>Indwelling Catheter Maintenance cont’d</vt:lpstr>
      <vt:lpstr>Indwelling Catheter Maintenance cont’d</vt:lpstr>
      <vt:lpstr>Indwelling Catheter Maintenance cont’d</vt:lpstr>
      <vt:lpstr>Leg Bag Use </vt:lpstr>
      <vt:lpstr>Leg Bag Use cont’d</vt:lpstr>
      <vt:lpstr>Leg Bag Use cont’d</vt:lpstr>
      <vt:lpstr>Urine Specimen Collection for Culture </vt:lpstr>
      <vt:lpstr>Other Potential CAUTI                   Prevention Issues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2018-07-25T14:47:59Z</dcterms:created>
  <dcterms:modified xsi:type="dcterms:W3CDTF">2019-04-22T15:11:58Z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1563436155</vt:i4>
  </property>
  <property fmtid="{D5CDD505-2E9C-101B-9397-08002B2CF9AE}" pid="3" name="_NewReviewCycle">
    <vt:lpwstr/>
  </property>
</Properties>
</file>