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8"/>
  </p:notesMasterIdLst>
  <p:handoutMasterIdLst>
    <p:handoutMasterId r:id="rId19"/>
  </p:handoutMasterIdLst>
  <p:sldIdLst>
    <p:sldId id="321" r:id="rId2"/>
    <p:sldId id="335" r:id="rId3"/>
    <p:sldId id="322" r:id="rId4"/>
    <p:sldId id="294" r:id="rId5"/>
    <p:sldId id="267" r:id="rId6"/>
    <p:sldId id="324" r:id="rId7"/>
    <p:sldId id="325" r:id="rId8"/>
    <p:sldId id="326" r:id="rId9"/>
    <p:sldId id="327" r:id="rId10"/>
    <p:sldId id="328" r:id="rId11"/>
    <p:sldId id="329" r:id="rId12"/>
    <p:sldId id="330" r:id="rId13"/>
    <p:sldId id="332" r:id="rId14"/>
    <p:sldId id="291" r:id="rId15"/>
    <p:sldId id="331" r:id="rId16"/>
    <p:sldId id="283" r:id="rId17"/>
  </p:sldIdLst>
  <p:sldSz cx="9144000" cy="6858000" type="screen4x3"/>
  <p:notesSz cx="7010400" cy="9296400"/>
  <p:custDataLst>
    <p:tags r:id="rId20"/>
  </p:custDataLst>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guide id="3" orient="horz" pos="2928">
          <p15:clr>
            <a:srgbClr val="A4A3A4"/>
          </p15:clr>
        </p15:guide>
        <p15:guide id="4"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11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95" autoAdjust="0"/>
    <p:restoredTop sz="89143" autoAdjust="0"/>
  </p:normalViewPr>
  <p:slideViewPr>
    <p:cSldViewPr>
      <p:cViewPr varScale="1">
        <p:scale>
          <a:sx n="118" d="100"/>
          <a:sy n="118" d="100"/>
        </p:scale>
        <p:origin x="1680" y="108"/>
      </p:cViewPr>
      <p:guideLst>
        <p:guide orient="horz" pos="2160"/>
        <p:guide pos="2880"/>
      </p:guideLst>
    </p:cSldViewPr>
  </p:slideViewPr>
  <p:notesTextViewPr>
    <p:cViewPr>
      <p:scale>
        <a:sx n="1" d="1"/>
        <a:sy n="1" d="1"/>
      </p:scale>
      <p:origin x="0" y="0"/>
    </p:cViewPr>
  </p:notesTextViewPr>
  <p:sorterViewPr>
    <p:cViewPr>
      <p:scale>
        <a:sx n="163" d="100"/>
        <a:sy n="163" d="100"/>
      </p:scale>
      <p:origin x="0" y="0"/>
    </p:cViewPr>
  </p:sorterViewPr>
  <p:notesViewPr>
    <p:cSldViewPr showGuides="1">
      <p:cViewPr varScale="1">
        <p:scale>
          <a:sx n="41" d="100"/>
          <a:sy n="41" d="100"/>
        </p:scale>
        <p:origin x="-2112" y="-72"/>
      </p:cViewPr>
      <p:guideLst>
        <p:guide orient="horz" pos="3024"/>
        <p:guide pos="2304"/>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Calisto MT" panose="02040603050505030304" pitchFamily="18" charset="0"/>
                <a:ea typeface="+mn-ea"/>
                <a:cs typeface="+mn-cs"/>
              </a:defRPr>
            </a:pPr>
            <a:r>
              <a:rPr lang="en-US" sz="1400" b="0" dirty="0">
                <a:solidFill>
                  <a:schemeClr val="tx1"/>
                </a:solidFill>
                <a:latin typeface="Calisto MT" panose="02040603050505030304" pitchFamily="18" charset="0"/>
              </a:rPr>
              <a:t>Figure 1</a:t>
            </a:r>
            <a:r>
              <a:rPr lang="en-US" sz="1400" b="0" baseline="0" dirty="0">
                <a:solidFill>
                  <a:schemeClr val="tx1"/>
                </a:solidFill>
                <a:latin typeface="Calisto MT" panose="02040603050505030304" pitchFamily="18" charset="0"/>
              </a:rPr>
              <a:t>: Timing of Urine Culture Results and Antibiotic Starts</a:t>
            </a:r>
            <a:endParaRPr lang="en-US" sz="1400" b="0" dirty="0">
              <a:solidFill>
                <a:schemeClr val="tx1"/>
              </a:solidFill>
              <a:latin typeface="Calisto MT" panose="02040603050505030304" pitchFamily="18" charset="0"/>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Calisto MT" panose="02040603050505030304" pitchFamily="18" charset="0"/>
              <a:ea typeface="+mn-ea"/>
              <a:cs typeface="+mn-cs"/>
            </a:defRPr>
          </a:pPr>
          <a:endParaRPr lang="en-US"/>
        </a:p>
      </c:txPr>
    </c:title>
    <c:autoTitleDeleted val="0"/>
    <c:plotArea>
      <c:layout/>
      <c:barChart>
        <c:barDir val="col"/>
        <c:grouping val="stacked"/>
        <c:varyColors val="0"/>
        <c:ser>
          <c:idx val="0"/>
          <c:order val="0"/>
          <c:tx>
            <c:strRef>
              <c:f>Sheet1!$B$1</c:f>
              <c:strCache>
                <c:ptCount val="1"/>
                <c:pt idx="0">
                  <c:v>Started after UCx Resulted</c:v>
                </c:pt>
              </c:strCache>
            </c:strRef>
          </c:tx>
          <c:spPr>
            <a:solidFill>
              <a:srgbClr val="FF0000"/>
            </a:solidFill>
            <a:ln>
              <a:noFill/>
            </a:ln>
            <a:effectLst/>
          </c:spPr>
          <c:invertIfNegative val="0"/>
          <c:cat>
            <c:strRef>
              <c:f>Sheet1!$A$2:$A$5</c:f>
              <c:strCache>
                <c:ptCount val="4"/>
                <c:pt idx="0">
                  <c:v>Facility 1</c:v>
                </c:pt>
                <c:pt idx="1">
                  <c:v>Facility 2</c:v>
                </c:pt>
                <c:pt idx="2">
                  <c:v>Facility 3</c:v>
                </c:pt>
                <c:pt idx="3">
                  <c:v>Facility 4</c:v>
                </c:pt>
              </c:strCache>
            </c:strRef>
          </c:cat>
          <c:val>
            <c:numRef>
              <c:f>Sheet1!$B$2:$B$5</c:f>
              <c:numCache>
                <c:formatCode>General</c:formatCode>
                <c:ptCount val="4"/>
                <c:pt idx="0">
                  <c:v>0.84</c:v>
                </c:pt>
                <c:pt idx="1">
                  <c:v>0.59</c:v>
                </c:pt>
                <c:pt idx="2">
                  <c:v>0.64</c:v>
                </c:pt>
                <c:pt idx="3">
                  <c:v>0.85</c:v>
                </c:pt>
              </c:numCache>
            </c:numRef>
          </c:val>
          <c:extLst>
            <c:ext xmlns:c16="http://schemas.microsoft.com/office/drawing/2014/chart" uri="{C3380CC4-5D6E-409C-BE32-E72D297353CC}">
              <c16:uniqueId val="{00000000-A7C7-40EB-AAE0-8B1376530272}"/>
            </c:ext>
          </c:extLst>
        </c:ser>
        <c:ser>
          <c:idx val="1"/>
          <c:order val="1"/>
          <c:tx>
            <c:strRef>
              <c:f>Sheet1!$C$1</c:f>
              <c:strCache>
                <c:ptCount val="1"/>
                <c:pt idx="0">
                  <c:v>Started before UCx Resulted</c:v>
                </c:pt>
              </c:strCache>
            </c:strRef>
          </c:tx>
          <c:spPr>
            <a:solidFill>
              <a:schemeClr val="accent4"/>
            </a:solidFill>
            <a:ln>
              <a:noFill/>
            </a:ln>
            <a:effectLst/>
          </c:spPr>
          <c:invertIfNegative val="0"/>
          <c:cat>
            <c:strRef>
              <c:f>Sheet1!$A$2:$A$5</c:f>
              <c:strCache>
                <c:ptCount val="4"/>
                <c:pt idx="0">
                  <c:v>Facility 1</c:v>
                </c:pt>
                <c:pt idx="1">
                  <c:v>Facility 2</c:v>
                </c:pt>
                <c:pt idx="2">
                  <c:v>Facility 3</c:v>
                </c:pt>
                <c:pt idx="3">
                  <c:v>Facility 4</c:v>
                </c:pt>
              </c:strCache>
            </c:strRef>
          </c:cat>
          <c:val>
            <c:numRef>
              <c:f>Sheet1!$C$2:$C$5</c:f>
              <c:numCache>
                <c:formatCode>General</c:formatCode>
                <c:ptCount val="4"/>
                <c:pt idx="0">
                  <c:v>0.16</c:v>
                </c:pt>
                <c:pt idx="1">
                  <c:v>0.41</c:v>
                </c:pt>
                <c:pt idx="2">
                  <c:v>0.36</c:v>
                </c:pt>
                <c:pt idx="3">
                  <c:v>0.15</c:v>
                </c:pt>
              </c:numCache>
            </c:numRef>
          </c:val>
          <c:extLst>
            <c:ext xmlns:c16="http://schemas.microsoft.com/office/drawing/2014/chart" uri="{C3380CC4-5D6E-409C-BE32-E72D297353CC}">
              <c16:uniqueId val="{00000001-A7C7-40EB-AAE0-8B1376530272}"/>
            </c:ext>
          </c:extLst>
        </c:ser>
        <c:dLbls>
          <c:showLegendKey val="0"/>
          <c:showVal val="0"/>
          <c:showCatName val="0"/>
          <c:showSerName val="0"/>
          <c:showPercent val="0"/>
          <c:showBubbleSize val="0"/>
        </c:dLbls>
        <c:gapWidth val="219"/>
        <c:overlap val="100"/>
        <c:axId val="38823040"/>
        <c:axId val="38824576"/>
      </c:barChart>
      <c:catAx>
        <c:axId val="38823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Calisto MT" panose="02040603050505030304" pitchFamily="18" charset="0"/>
                <a:ea typeface="+mn-ea"/>
                <a:cs typeface="+mn-cs"/>
              </a:defRPr>
            </a:pPr>
            <a:endParaRPr lang="en-US"/>
          </a:p>
        </c:txPr>
        <c:crossAx val="38824576"/>
        <c:crosses val="autoZero"/>
        <c:auto val="1"/>
        <c:lblAlgn val="ctr"/>
        <c:lblOffset val="100"/>
        <c:noMultiLvlLbl val="0"/>
      </c:catAx>
      <c:valAx>
        <c:axId val="3882457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en-US"/>
          </a:p>
        </c:txPr>
        <c:crossAx val="3882304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Calisto MT" panose="02040603050505030304" pitchFamily="18"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145" cy="464205"/>
          </a:xfrm>
          <a:prstGeom prst="rect">
            <a:avLst/>
          </a:prstGeom>
        </p:spPr>
        <p:txBody>
          <a:bodyPr vert="horz" lIns="88139" tIns="44070" rIns="88139" bIns="44070" rtlCol="0"/>
          <a:lstStyle>
            <a:lvl1pPr algn="l">
              <a:defRPr sz="1200"/>
            </a:lvl1pPr>
          </a:lstStyle>
          <a:p>
            <a:endParaRPr lang="en-US"/>
          </a:p>
        </p:txBody>
      </p:sp>
      <p:sp>
        <p:nvSpPr>
          <p:cNvPr id="3" name="Date Placeholder 2"/>
          <p:cNvSpPr>
            <a:spLocks noGrp="1"/>
          </p:cNvSpPr>
          <p:nvPr>
            <p:ph type="dt" sz="quarter" idx="1"/>
          </p:nvPr>
        </p:nvSpPr>
        <p:spPr>
          <a:xfrm>
            <a:off x="3970734" y="1"/>
            <a:ext cx="3038145" cy="464205"/>
          </a:xfrm>
          <a:prstGeom prst="rect">
            <a:avLst/>
          </a:prstGeom>
        </p:spPr>
        <p:txBody>
          <a:bodyPr vert="horz" lIns="88139" tIns="44070" rIns="88139" bIns="44070" rtlCol="0"/>
          <a:lstStyle>
            <a:lvl1pPr algn="r">
              <a:defRPr sz="1200"/>
            </a:lvl1pPr>
          </a:lstStyle>
          <a:p>
            <a:fld id="{9711FFC7-02B1-4312-94CE-1E568026C997}" type="datetimeFigureOut">
              <a:rPr lang="en-US" smtClean="0"/>
              <a:t>4/2/2019</a:t>
            </a:fld>
            <a:endParaRPr lang="en-US"/>
          </a:p>
        </p:txBody>
      </p:sp>
      <p:sp>
        <p:nvSpPr>
          <p:cNvPr id="4" name="Footer Placeholder 3"/>
          <p:cNvSpPr>
            <a:spLocks noGrp="1"/>
          </p:cNvSpPr>
          <p:nvPr>
            <p:ph type="ftr" sz="quarter" idx="2"/>
          </p:nvPr>
        </p:nvSpPr>
        <p:spPr>
          <a:xfrm>
            <a:off x="0" y="8830659"/>
            <a:ext cx="3038145" cy="464205"/>
          </a:xfrm>
          <a:prstGeom prst="rect">
            <a:avLst/>
          </a:prstGeom>
        </p:spPr>
        <p:txBody>
          <a:bodyPr vert="horz" lIns="88139" tIns="44070" rIns="88139" bIns="44070" rtlCol="0" anchor="b"/>
          <a:lstStyle>
            <a:lvl1pPr algn="l">
              <a:defRPr sz="1200"/>
            </a:lvl1pPr>
          </a:lstStyle>
          <a:p>
            <a:endParaRPr lang="en-US"/>
          </a:p>
        </p:txBody>
      </p:sp>
      <p:sp>
        <p:nvSpPr>
          <p:cNvPr id="5" name="Slide Number Placeholder 4"/>
          <p:cNvSpPr>
            <a:spLocks noGrp="1"/>
          </p:cNvSpPr>
          <p:nvPr>
            <p:ph type="sldNum" sz="quarter" idx="3"/>
          </p:nvPr>
        </p:nvSpPr>
        <p:spPr>
          <a:xfrm>
            <a:off x="3970734" y="8830659"/>
            <a:ext cx="3038145" cy="464205"/>
          </a:xfrm>
          <a:prstGeom prst="rect">
            <a:avLst/>
          </a:prstGeom>
        </p:spPr>
        <p:txBody>
          <a:bodyPr vert="horz" lIns="88139" tIns="44070" rIns="88139" bIns="44070" rtlCol="0" anchor="b"/>
          <a:lstStyle>
            <a:lvl1pPr algn="r">
              <a:defRPr sz="1200"/>
            </a:lvl1pPr>
          </a:lstStyle>
          <a:p>
            <a:fld id="{4633DA43-7868-4CB3-938B-BAE9915D285A}" type="slidenum">
              <a:rPr lang="en-US" smtClean="0"/>
              <a:t>‹#›</a:t>
            </a:fld>
            <a:endParaRPr lang="en-US"/>
          </a:p>
        </p:txBody>
      </p:sp>
    </p:spTree>
    <p:extLst>
      <p:ext uri="{BB962C8B-B14F-4D97-AF65-F5344CB8AC3E}">
        <p14:creationId xmlns:p14="http://schemas.microsoft.com/office/powerpoint/2010/main" val="32892352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6" rIns="93172" bIns="46586" rtlCol="0"/>
          <a:lstStyle>
            <a:lvl1pPr algn="l">
              <a:defRPr sz="13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2" tIns="46586" rIns="93172" bIns="46586" rtlCol="0"/>
          <a:lstStyle>
            <a:lvl1pPr algn="r">
              <a:defRPr sz="1300"/>
            </a:lvl1pPr>
          </a:lstStyle>
          <a:p>
            <a:fld id="{DADA8BBD-0AC3-485C-931B-CAAA42E9110B}" type="datetimeFigureOut">
              <a:rPr lang="en-US" smtClean="0"/>
              <a:t>4/2/2019</a:t>
            </a:fld>
            <a:endParaRPr lang="en-US"/>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93172" tIns="46586" rIns="93172" bIns="46586"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2" tIns="46586" rIns="93172" bIns="4658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2" tIns="46586" rIns="93172" bIns="46586" rtlCol="0" anchor="b"/>
          <a:lstStyle>
            <a:lvl1pPr algn="l">
              <a:defRPr sz="13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2" tIns="46586" rIns="93172" bIns="46586" rtlCol="0" anchor="b"/>
          <a:lstStyle>
            <a:lvl1pPr algn="r">
              <a:defRPr sz="1300"/>
            </a:lvl1pPr>
          </a:lstStyle>
          <a:p>
            <a:fld id="{A0B143F1-EC26-44AD-A718-059BDFEA02EE}" type="slidenum">
              <a:rPr lang="en-US" smtClean="0"/>
              <a:t>‹#›</a:t>
            </a:fld>
            <a:endParaRPr lang="en-US"/>
          </a:p>
        </p:txBody>
      </p:sp>
    </p:spTree>
    <p:extLst>
      <p:ext uri="{BB962C8B-B14F-4D97-AF65-F5344CB8AC3E}">
        <p14:creationId xmlns:p14="http://schemas.microsoft.com/office/powerpoint/2010/main" val="2404207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B143F1-EC26-44AD-A718-059BDFEA02EE}" type="slidenum">
              <a:rPr lang="en-US" smtClean="0"/>
              <a:t>1</a:t>
            </a:fld>
            <a:endParaRPr lang="en-US"/>
          </a:p>
        </p:txBody>
      </p:sp>
    </p:spTree>
    <p:extLst>
      <p:ext uri="{BB962C8B-B14F-4D97-AF65-F5344CB8AC3E}">
        <p14:creationId xmlns:p14="http://schemas.microsoft.com/office/powerpoint/2010/main" val="22280629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B143F1-EC26-44AD-A718-059BDFEA02EE}" type="slidenum">
              <a:rPr lang="en-US" smtClean="0"/>
              <a:t>10</a:t>
            </a:fld>
            <a:endParaRPr lang="en-US"/>
          </a:p>
        </p:txBody>
      </p:sp>
    </p:spTree>
    <p:extLst>
      <p:ext uri="{BB962C8B-B14F-4D97-AF65-F5344CB8AC3E}">
        <p14:creationId xmlns:p14="http://schemas.microsoft.com/office/powerpoint/2010/main" val="15848251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B143F1-EC26-44AD-A718-059BDFEA02EE}" type="slidenum">
              <a:rPr lang="en-US" smtClean="0"/>
              <a:t>11</a:t>
            </a:fld>
            <a:endParaRPr lang="en-US"/>
          </a:p>
        </p:txBody>
      </p:sp>
    </p:spTree>
    <p:extLst>
      <p:ext uri="{BB962C8B-B14F-4D97-AF65-F5344CB8AC3E}">
        <p14:creationId xmlns:p14="http://schemas.microsoft.com/office/powerpoint/2010/main" val="23496978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B143F1-EC26-44AD-A718-059BDFEA02EE}" type="slidenum">
              <a:rPr lang="en-US" smtClean="0"/>
              <a:t>12</a:t>
            </a:fld>
            <a:endParaRPr lang="en-US"/>
          </a:p>
        </p:txBody>
      </p:sp>
    </p:spTree>
    <p:extLst>
      <p:ext uri="{BB962C8B-B14F-4D97-AF65-F5344CB8AC3E}">
        <p14:creationId xmlns:p14="http://schemas.microsoft.com/office/powerpoint/2010/main" val="2601859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B143F1-EC26-44AD-A718-059BDFEA02EE}" type="slidenum">
              <a:rPr lang="en-US" smtClean="0"/>
              <a:t>13</a:t>
            </a:fld>
            <a:endParaRPr lang="en-US"/>
          </a:p>
        </p:txBody>
      </p:sp>
    </p:spTree>
    <p:extLst>
      <p:ext uri="{BB962C8B-B14F-4D97-AF65-F5344CB8AC3E}">
        <p14:creationId xmlns:p14="http://schemas.microsoft.com/office/powerpoint/2010/main" val="19226578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B143F1-EC26-44AD-A718-059BDFEA02EE}" type="slidenum">
              <a:rPr lang="en-US" smtClean="0"/>
              <a:t>14</a:t>
            </a:fld>
            <a:endParaRPr lang="en-US"/>
          </a:p>
        </p:txBody>
      </p:sp>
    </p:spTree>
    <p:extLst>
      <p:ext uri="{BB962C8B-B14F-4D97-AF65-F5344CB8AC3E}">
        <p14:creationId xmlns:p14="http://schemas.microsoft.com/office/powerpoint/2010/main" val="34728564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B143F1-EC26-44AD-A718-059BDFEA02EE}" type="slidenum">
              <a:rPr lang="en-US" smtClean="0"/>
              <a:t>15</a:t>
            </a:fld>
            <a:endParaRPr lang="en-US"/>
          </a:p>
        </p:txBody>
      </p:sp>
    </p:spTree>
    <p:extLst>
      <p:ext uri="{BB962C8B-B14F-4D97-AF65-F5344CB8AC3E}">
        <p14:creationId xmlns:p14="http://schemas.microsoft.com/office/powerpoint/2010/main" val="28502584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xfrm>
            <a:off x="1181100" y="704850"/>
            <a:ext cx="4646613" cy="3486150"/>
          </a:xfrm>
          <a:solidFill>
            <a:srgbClr val="4F81BD"/>
          </a:solidFill>
          <a:ln w="25402">
            <a:solidFill>
              <a:srgbClr val="385D8A"/>
            </a:solidFill>
            <a:miter lim="800000"/>
            <a:headEnd/>
            <a:tailEnd/>
          </a:ln>
        </p:spPr>
      </p:sp>
      <p:sp>
        <p:nvSpPr>
          <p:cNvPr id="57347" name="Notes Placeholder 2"/>
          <p:cNvSpPr txBox="1">
            <a:spLocks noGrp="1"/>
          </p:cNvSpPr>
          <p:nvPr>
            <p:ph type="body" sz="quarter" idx="1"/>
          </p:nvPr>
        </p:nvSpPr>
        <p:spPr bwMode="auto">
          <a:xfrm>
            <a:off x="700183" y="4414910"/>
            <a:ext cx="5608607" cy="410092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prstTxWarp prst="textNoShape">
              <a:avLst/>
            </a:prstTxWarp>
          </a:bodyPr>
          <a:lstStyle/>
          <a:p>
            <a:pPr eaLnBrk="1"/>
            <a:endParaRPr>
              <a:latin typeface="Arial" pitchFamily="34" charset="0"/>
              <a:cs typeface="Tahoma"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B143F1-EC26-44AD-A718-059BDFEA02EE}" type="slidenum">
              <a:rPr lang="en-US" smtClean="0"/>
              <a:t>2</a:t>
            </a:fld>
            <a:endParaRPr lang="en-US"/>
          </a:p>
        </p:txBody>
      </p:sp>
    </p:spTree>
    <p:extLst>
      <p:ext uri="{BB962C8B-B14F-4D97-AF65-F5344CB8AC3E}">
        <p14:creationId xmlns:p14="http://schemas.microsoft.com/office/powerpoint/2010/main" val="1361728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B143F1-EC26-44AD-A718-059BDFEA02EE}" type="slidenum">
              <a:rPr lang="en-US" smtClean="0"/>
              <a:t>3</a:t>
            </a:fld>
            <a:endParaRPr lang="en-US"/>
          </a:p>
        </p:txBody>
      </p:sp>
    </p:spTree>
    <p:extLst>
      <p:ext uri="{BB962C8B-B14F-4D97-AF65-F5344CB8AC3E}">
        <p14:creationId xmlns:p14="http://schemas.microsoft.com/office/powerpoint/2010/main" val="26638533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B143F1-EC26-44AD-A718-059BDFEA02EE}" type="slidenum">
              <a:rPr lang="en-US" smtClean="0"/>
              <a:t>4</a:t>
            </a:fld>
            <a:endParaRPr lang="en-US"/>
          </a:p>
        </p:txBody>
      </p:sp>
    </p:spTree>
    <p:extLst>
      <p:ext uri="{BB962C8B-B14F-4D97-AF65-F5344CB8AC3E}">
        <p14:creationId xmlns:p14="http://schemas.microsoft.com/office/powerpoint/2010/main" val="5799043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xfrm>
            <a:off x="1181100" y="704850"/>
            <a:ext cx="4646613" cy="3486150"/>
          </a:xfrm>
          <a:solidFill>
            <a:srgbClr val="4F81BD"/>
          </a:solidFill>
          <a:ln w="25402">
            <a:solidFill>
              <a:srgbClr val="385D8A"/>
            </a:solidFill>
            <a:miter lim="800000"/>
            <a:headEnd/>
            <a:tailEnd/>
          </a:ln>
        </p:spPr>
      </p:sp>
      <p:sp>
        <p:nvSpPr>
          <p:cNvPr id="40963" name="Notes Placeholder 2"/>
          <p:cNvSpPr txBox="1">
            <a:spLocks noGrp="1"/>
          </p:cNvSpPr>
          <p:nvPr>
            <p:ph type="body" sz="quarter" idx="1"/>
          </p:nvPr>
        </p:nvSpPr>
        <p:spPr bwMode="auto">
          <a:xfrm>
            <a:off x="700183" y="4414910"/>
            <a:ext cx="5608607" cy="410092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prstTxWarp prst="textNoShape">
              <a:avLst/>
            </a:prstTxWarp>
          </a:bodyPr>
          <a:lstStyle/>
          <a:p>
            <a:pPr eaLnBrk="1"/>
            <a:endParaRPr dirty="0">
              <a:latin typeface="Arial" pitchFamily="34" charset="0"/>
              <a:cs typeface="Tahoma"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B143F1-EC26-44AD-A718-059BDFEA02EE}" type="slidenum">
              <a:rPr lang="en-US" smtClean="0"/>
              <a:t>6</a:t>
            </a:fld>
            <a:endParaRPr lang="en-US"/>
          </a:p>
        </p:txBody>
      </p:sp>
    </p:spTree>
    <p:extLst>
      <p:ext uri="{BB962C8B-B14F-4D97-AF65-F5344CB8AC3E}">
        <p14:creationId xmlns:p14="http://schemas.microsoft.com/office/powerpoint/2010/main" val="19310072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B143F1-EC26-44AD-A718-059BDFEA02EE}" type="slidenum">
              <a:rPr lang="en-US" smtClean="0"/>
              <a:t>7</a:t>
            </a:fld>
            <a:endParaRPr lang="en-US"/>
          </a:p>
        </p:txBody>
      </p:sp>
    </p:spTree>
    <p:extLst>
      <p:ext uri="{BB962C8B-B14F-4D97-AF65-F5344CB8AC3E}">
        <p14:creationId xmlns:p14="http://schemas.microsoft.com/office/powerpoint/2010/main" val="3961193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B143F1-EC26-44AD-A718-059BDFEA02EE}" type="slidenum">
              <a:rPr lang="en-US" smtClean="0"/>
              <a:t>8</a:t>
            </a:fld>
            <a:endParaRPr lang="en-US"/>
          </a:p>
        </p:txBody>
      </p:sp>
    </p:spTree>
    <p:extLst>
      <p:ext uri="{BB962C8B-B14F-4D97-AF65-F5344CB8AC3E}">
        <p14:creationId xmlns:p14="http://schemas.microsoft.com/office/powerpoint/2010/main" val="16618438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B143F1-EC26-44AD-A718-059BDFEA02EE}" type="slidenum">
              <a:rPr lang="en-US" smtClean="0"/>
              <a:t>9</a:t>
            </a:fld>
            <a:endParaRPr lang="en-US"/>
          </a:p>
        </p:txBody>
      </p:sp>
    </p:spTree>
    <p:extLst>
      <p:ext uri="{BB962C8B-B14F-4D97-AF65-F5344CB8AC3E}">
        <p14:creationId xmlns:p14="http://schemas.microsoft.com/office/powerpoint/2010/main" val="14051775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Trebuchet M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3" name="Title 12"/>
          <p:cNvSpPr>
            <a:spLocks noGrp="1"/>
          </p:cNvSpPr>
          <p:nvPr>
            <p:ph type="title"/>
          </p:nvPr>
        </p:nvSpPr>
        <p:spPr>
          <a:xfrm>
            <a:off x="1143000" y="609600"/>
            <a:ext cx="7543800" cy="1143000"/>
          </a:xfrm>
        </p:spPr>
        <p:txBody>
          <a:bodyPr/>
          <a:lstStyle/>
          <a:p>
            <a:r>
              <a:rPr lang="en-US" dirty="0"/>
              <a:t>Click to edit Master title style</a:t>
            </a:r>
          </a:p>
        </p:txBody>
      </p:sp>
      <p:sp>
        <p:nvSpPr>
          <p:cNvPr id="5" name="Slide Number Placeholder 5"/>
          <p:cNvSpPr>
            <a:spLocks noGrp="1"/>
          </p:cNvSpPr>
          <p:nvPr>
            <p:ph type="sldNum" sz="quarter" idx="12"/>
          </p:nvPr>
        </p:nvSpPr>
        <p:spPr/>
        <p:txBody>
          <a:bodyPr/>
          <a:lstStyle>
            <a:lvl1pPr>
              <a:defRPr/>
            </a:lvl1pPr>
          </a:lstStyle>
          <a:p>
            <a:pPr>
              <a:defRPr/>
            </a:pPr>
            <a:fld id="{ED57BF76-1942-4EFE-AA29-82442E406BAE}" type="slidenum">
              <a:rPr lang="en-US"/>
              <a:pPr>
                <a:defRPr/>
              </a:pPr>
              <a:t>‹#›</a:t>
            </a:fld>
            <a:endParaRPr lang="en-US" dirty="0"/>
          </a:p>
        </p:txBody>
      </p:sp>
    </p:spTree>
    <p:extLst>
      <p:ext uri="{BB962C8B-B14F-4D97-AF65-F5344CB8AC3E}">
        <p14:creationId xmlns:p14="http://schemas.microsoft.com/office/powerpoint/2010/main" val="12643723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defRPr/>
            </a:lvl1pPr>
          </a:lstStyle>
          <a:p>
            <a:pPr>
              <a:defRPr/>
            </a:pPr>
            <a:fld id="{24992A6E-78CD-4568-91EB-87CA3A69EEF1}" type="slidenum">
              <a:rPr lang="en-US"/>
              <a:pPr>
                <a:defRPr/>
              </a:pPr>
              <a:t>‹#›</a:t>
            </a:fld>
            <a:endParaRPr lang="en-US" dirty="0"/>
          </a:p>
        </p:txBody>
      </p:sp>
    </p:spTree>
    <p:extLst>
      <p:ext uri="{BB962C8B-B14F-4D97-AF65-F5344CB8AC3E}">
        <p14:creationId xmlns:p14="http://schemas.microsoft.com/office/powerpoint/2010/main" val="4245835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Trebuchet M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3" name="Title 12"/>
          <p:cNvSpPr>
            <a:spLocks noGrp="1"/>
          </p:cNvSpPr>
          <p:nvPr>
            <p:ph type="title"/>
          </p:nvPr>
        </p:nvSpPr>
        <p:spPr>
          <a:xfrm>
            <a:off x="1143000" y="609600"/>
            <a:ext cx="7543800" cy="1143000"/>
          </a:xfrm>
        </p:spPr>
        <p:txBody>
          <a:bodyPr/>
          <a:lstStyle/>
          <a:p>
            <a:r>
              <a:rPr lang="en-US" dirty="0"/>
              <a:t>Click to edit Master title style</a:t>
            </a:r>
          </a:p>
        </p:txBody>
      </p:sp>
      <p:sp>
        <p:nvSpPr>
          <p:cNvPr id="5" name="Slide Number Placeholder 5"/>
          <p:cNvSpPr>
            <a:spLocks noGrp="1"/>
          </p:cNvSpPr>
          <p:nvPr>
            <p:ph type="sldNum" sz="quarter" idx="12"/>
          </p:nvPr>
        </p:nvSpPr>
        <p:spPr/>
        <p:txBody>
          <a:bodyPr/>
          <a:lstStyle>
            <a:lvl1pPr>
              <a:defRPr/>
            </a:lvl1pPr>
          </a:lstStyle>
          <a:p>
            <a:pPr>
              <a:defRPr/>
            </a:pPr>
            <a:fld id="{ED57BF76-1942-4EFE-AA29-82442E406BAE}" type="slidenum">
              <a:rPr lang="en-US">
                <a:solidFill>
                  <a:prstClr val="black">
                    <a:lumMod val="95000"/>
                    <a:lumOff val="5000"/>
                  </a:prstClr>
                </a:solidFill>
              </a:rPr>
              <a:pPr>
                <a:def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2472505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12"/>
          </p:nvPr>
        </p:nvSpPr>
        <p:spPr/>
        <p:txBody>
          <a:bodyPr/>
          <a:lstStyle>
            <a:lvl1pPr>
              <a:defRPr/>
            </a:lvl1pPr>
          </a:lstStyle>
          <a:p>
            <a:pPr>
              <a:defRPr/>
            </a:pPr>
            <a:fld id="{BA05B184-A062-4D13-B25A-EF498B63B003}" type="slidenum">
              <a:rPr lang="en-US">
                <a:solidFill>
                  <a:prstClr val="black">
                    <a:lumMod val="95000"/>
                    <a:lumOff val="5000"/>
                  </a:prstClr>
                </a:solidFill>
              </a:rPr>
              <a:pPr>
                <a:def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17078638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Slide Number Placeholder 5"/>
          <p:cNvSpPr>
            <a:spLocks noGrp="1"/>
          </p:cNvSpPr>
          <p:nvPr>
            <p:ph type="sldNum" sz="quarter" idx="12"/>
          </p:nvPr>
        </p:nvSpPr>
        <p:spPr/>
        <p:txBody>
          <a:bodyPr/>
          <a:lstStyle>
            <a:lvl1pPr>
              <a:defRPr/>
            </a:lvl1pPr>
          </a:lstStyle>
          <a:p>
            <a:pPr>
              <a:defRPr/>
            </a:pPr>
            <a:fld id="{185C8A41-98A0-491F-91E6-F99F7C0BFB2F}" type="slidenum">
              <a:rPr lang="en-US">
                <a:solidFill>
                  <a:prstClr val="black">
                    <a:lumMod val="95000"/>
                    <a:lumOff val="5000"/>
                  </a:prstClr>
                </a:solidFill>
              </a:rPr>
              <a:pPr>
                <a:def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26587379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6400"/>
            <a:ext cx="4038600" cy="4449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6400"/>
            <a:ext cx="4038600" cy="4449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4E5043F-A88E-4919-9C29-BF20CB587C61}" type="slidenum">
              <a:rPr lang="en-US">
                <a:solidFill>
                  <a:prstClr val="black">
                    <a:lumMod val="95000"/>
                    <a:lumOff val="5000"/>
                  </a:prstClr>
                </a:solidFill>
              </a:rPr>
              <a:pPr>
                <a:def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41764078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798638"/>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590799"/>
            <a:ext cx="4040188" cy="35353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82880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590799"/>
            <a:ext cx="4041775" cy="35353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p:cNvSpPr>
            <a:spLocks noGrp="1"/>
          </p:cNvSpPr>
          <p:nvPr>
            <p:ph type="sldNum" sz="quarter" idx="12"/>
          </p:nvPr>
        </p:nvSpPr>
        <p:spPr/>
        <p:txBody>
          <a:bodyPr/>
          <a:lstStyle>
            <a:lvl1pPr>
              <a:defRPr/>
            </a:lvl1pPr>
          </a:lstStyle>
          <a:p>
            <a:pPr>
              <a:defRPr/>
            </a:pPr>
            <a:fld id="{2EB606C4-DEE1-4B07-8A3D-A686710E088D}" type="slidenum">
              <a:rPr lang="en-US">
                <a:solidFill>
                  <a:prstClr val="black">
                    <a:lumMod val="95000"/>
                    <a:lumOff val="5000"/>
                  </a:prstClr>
                </a:solidFill>
              </a:rPr>
              <a:pPr>
                <a:def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31460135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Slide Number Placeholder 5"/>
          <p:cNvSpPr>
            <a:spLocks noGrp="1"/>
          </p:cNvSpPr>
          <p:nvPr>
            <p:ph type="sldNum" sz="quarter" idx="12"/>
          </p:nvPr>
        </p:nvSpPr>
        <p:spPr/>
        <p:txBody>
          <a:bodyPr/>
          <a:lstStyle>
            <a:lvl1pPr>
              <a:defRPr/>
            </a:lvl1pPr>
          </a:lstStyle>
          <a:p>
            <a:pPr>
              <a:defRPr/>
            </a:pPr>
            <a:fld id="{968B637B-4BBF-4421-A6CE-57761E642D83}" type="slidenum">
              <a:rPr lang="en-US">
                <a:solidFill>
                  <a:prstClr val="black">
                    <a:lumMod val="95000"/>
                    <a:lumOff val="5000"/>
                  </a:prstClr>
                </a:solidFill>
              </a:rPr>
              <a:pPr>
                <a:def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7669654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p:txBody>
          <a:bodyPr/>
          <a:lstStyle>
            <a:lvl1pPr>
              <a:defRPr/>
            </a:lvl1pPr>
          </a:lstStyle>
          <a:p>
            <a:pPr>
              <a:defRPr/>
            </a:pPr>
            <a:fld id="{26D791F7-A40B-4CEF-B11E-1C53B2387163}" type="slidenum">
              <a:rPr lang="en-US">
                <a:solidFill>
                  <a:prstClr val="black">
                    <a:lumMod val="95000"/>
                    <a:lumOff val="5000"/>
                  </a:prstClr>
                </a:solidFill>
              </a:rPr>
              <a:pPr>
                <a:def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25176125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pPr>
              <a:defRPr/>
            </a:pPr>
            <a:fld id="{43861BFF-92AD-4B19-9909-DA3357BA777B}" type="slidenum">
              <a:rPr lang="en-US" smtClean="0">
                <a:solidFill>
                  <a:prstClr val="black">
                    <a:lumMod val="95000"/>
                    <a:lumOff val="5000"/>
                  </a:prstClr>
                </a:solidFill>
              </a:rPr>
              <a:pPr>
                <a:def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36700227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06487" y="533400"/>
            <a:ext cx="3008313" cy="990600"/>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114800" y="533400"/>
            <a:ext cx="4572000" cy="55927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06487" y="1524000"/>
            <a:ext cx="3008313" cy="46021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defRPr/>
            </a:lvl1pPr>
          </a:lstStyle>
          <a:p>
            <a:pPr>
              <a:defRPr/>
            </a:pPr>
            <a:fld id="{248B5B03-9CA8-4AA0-BC83-D95F222CFE9C}" type="slidenum">
              <a:rPr lang="en-US">
                <a:solidFill>
                  <a:prstClr val="black">
                    <a:lumMod val="95000"/>
                    <a:lumOff val="5000"/>
                  </a:prstClr>
                </a:solidFill>
              </a:rPr>
              <a:pPr>
                <a:def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829033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12"/>
          </p:nvPr>
        </p:nvSpPr>
        <p:spPr/>
        <p:txBody>
          <a:bodyPr/>
          <a:lstStyle>
            <a:lvl1pPr>
              <a:defRPr/>
            </a:lvl1pPr>
          </a:lstStyle>
          <a:p>
            <a:pPr>
              <a:defRPr/>
            </a:pPr>
            <a:fld id="{BA05B184-A062-4D13-B25A-EF498B63B003}" type="slidenum">
              <a:rPr lang="en-US"/>
              <a:pPr>
                <a:defRPr/>
              </a:pPr>
              <a:t>‹#›</a:t>
            </a:fld>
            <a:endParaRPr lang="en-US" dirty="0"/>
          </a:p>
        </p:txBody>
      </p:sp>
    </p:spTree>
    <p:extLst>
      <p:ext uri="{BB962C8B-B14F-4D97-AF65-F5344CB8AC3E}">
        <p14:creationId xmlns:p14="http://schemas.microsoft.com/office/powerpoint/2010/main" val="2860809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defRPr/>
            </a:lvl1pPr>
          </a:lstStyle>
          <a:p>
            <a:pPr>
              <a:defRPr/>
            </a:pPr>
            <a:fld id="{24992A6E-78CD-4568-91EB-87CA3A69EEF1}" type="slidenum">
              <a:rPr lang="en-US">
                <a:solidFill>
                  <a:prstClr val="black">
                    <a:lumMod val="95000"/>
                    <a:lumOff val="5000"/>
                  </a:prstClr>
                </a:solidFill>
              </a:rPr>
              <a:pPr>
                <a:def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303714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Trebuchet M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3" name="Title 12"/>
          <p:cNvSpPr>
            <a:spLocks noGrp="1"/>
          </p:cNvSpPr>
          <p:nvPr>
            <p:ph type="title"/>
          </p:nvPr>
        </p:nvSpPr>
        <p:spPr>
          <a:xfrm>
            <a:off x="1143000" y="609600"/>
            <a:ext cx="7543800" cy="1143000"/>
          </a:xfrm>
        </p:spPr>
        <p:txBody>
          <a:bodyPr/>
          <a:lstStyle/>
          <a:p>
            <a:r>
              <a:rPr lang="en-US" dirty="0"/>
              <a:t>Click to edit Master title style</a:t>
            </a:r>
          </a:p>
        </p:txBody>
      </p:sp>
      <p:sp>
        <p:nvSpPr>
          <p:cNvPr id="5" name="Slide Number Placeholder 5"/>
          <p:cNvSpPr>
            <a:spLocks noGrp="1"/>
          </p:cNvSpPr>
          <p:nvPr>
            <p:ph type="sldNum" sz="quarter" idx="12"/>
          </p:nvPr>
        </p:nvSpPr>
        <p:spPr/>
        <p:txBody>
          <a:bodyPr/>
          <a:lstStyle>
            <a:lvl1pPr>
              <a:defRPr/>
            </a:lvl1pPr>
          </a:lstStyle>
          <a:p>
            <a:pPr>
              <a:defRPr/>
            </a:pPr>
            <a:fld id="{ED57BF76-1942-4EFE-AA29-82442E406BAE}" type="slidenum">
              <a:rPr lang="en-US">
                <a:solidFill>
                  <a:prstClr val="black">
                    <a:lumMod val="95000"/>
                    <a:lumOff val="5000"/>
                  </a:prstClr>
                </a:solidFill>
              </a:rPr>
              <a:pPr>
                <a:def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12575261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12"/>
          </p:nvPr>
        </p:nvSpPr>
        <p:spPr/>
        <p:txBody>
          <a:bodyPr/>
          <a:lstStyle>
            <a:lvl1pPr>
              <a:defRPr/>
            </a:lvl1pPr>
          </a:lstStyle>
          <a:p>
            <a:pPr>
              <a:defRPr/>
            </a:pPr>
            <a:fld id="{BA05B184-A062-4D13-B25A-EF498B63B003}" type="slidenum">
              <a:rPr lang="en-US">
                <a:solidFill>
                  <a:prstClr val="black">
                    <a:lumMod val="95000"/>
                    <a:lumOff val="5000"/>
                  </a:prstClr>
                </a:solidFill>
              </a:rPr>
              <a:pPr>
                <a:def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25546270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Slide Number Placeholder 5"/>
          <p:cNvSpPr>
            <a:spLocks noGrp="1"/>
          </p:cNvSpPr>
          <p:nvPr>
            <p:ph type="sldNum" sz="quarter" idx="12"/>
          </p:nvPr>
        </p:nvSpPr>
        <p:spPr/>
        <p:txBody>
          <a:bodyPr/>
          <a:lstStyle>
            <a:lvl1pPr>
              <a:defRPr/>
            </a:lvl1pPr>
          </a:lstStyle>
          <a:p>
            <a:pPr>
              <a:defRPr/>
            </a:pPr>
            <a:fld id="{185C8A41-98A0-491F-91E6-F99F7C0BFB2F}" type="slidenum">
              <a:rPr lang="en-US">
                <a:solidFill>
                  <a:prstClr val="black">
                    <a:lumMod val="95000"/>
                    <a:lumOff val="5000"/>
                  </a:prstClr>
                </a:solidFill>
              </a:rPr>
              <a:pPr>
                <a:def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33005446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6400"/>
            <a:ext cx="4038600" cy="4449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6400"/>
            <a:ext cx="4038600" cy="4449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4E5043F-A88E-4919-9C29-BF20CB587C61}" type="slidenum">
              <a:rPr lang="en-US">
                <a:solidFill>
                  <a:prstClr val="black">
                    <a:lumMod val="95000"/>
                    <a:lumOff val="5000"/>
                  </a:prstClr>
                </a:solidFill>
              </a:rPr>
              <a:pPr>
                <a:def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4580991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798638"/>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590799"/>
            <a:ext cx="4040188" cy="35353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82880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590799"/>
            <a:ext cx="4041775" cy="35353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p:cNvSpPr>
            <a:spLocks noGrp="1"/>
          </p:cNvSpPr>
          <p:nvPr>
            <p:ph type="sldNum" sz="quarter" idx="12"/>
          </p:nvPr>
        </p:nvSpPr>
        <p:spPr/>
        <p:txBody>
          <a:bodyPr/>
          <a:lstStyle>
            <a:lvl1pPr>
              <a:defRPr/>
            </a:lvl1pPr>
          </a:lstStyle>
          <a:p>
            <a:pPr>
              <a:defRPr/>
            </a:pPr>
            <a:fld id="{2EB606C4-DEE1-4B07-8A3D-A686710E088D}" type="slidenum">
              <a:rPr lang="en-US">
                <a:solidFill>
                  <a:prstClr val="black">
                    <a:lumMod val="95000"/>
                    <a:lumOff val="5000"/>
                  </a:prstClr>
                </a:solidFill>
              </a:rPr>
              <a:pPr>
                <a:def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24928056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Slide Number Placeholder 5"/>
          <p:cNvSpPr>
            <a:spLocks noGrp="1"/>
          </p:cNvSpPr>
          <p:nvPr>
            <p:ph type="sldNum" sz="quarter" idx="12"/>
          </p:nvPr>
        </p:nvSpPr>
        <p:spPr/>
        <p:txBody>
          <a:bodyPr/>
          <a:lstStyle>
            <a:lvl1pPr>
              <a:defRPr/>
            </a:lvl1pPr>
          </a:lstStyle>
          <a:p>
            <a:pPr>
              <a:defRPr/>
            </a:pPr>
            <a:fld id="{968B637B-4BBF-4421-A6CE-57761E642D83}" type="slidenum">
              <a:rPr lang="en-US">
                <a:solidFill>
                  <a:prstClr val="black">
                    <a:lumMod val="95000"/>
                    <a:lumOff val="5000"/>
                  </a:prstClr>
                </a:solidFill>
              </a:rPr>
              <a:pPr>
                <a:def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4668586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p:txBody>
          <a:bodyPr/>
          <a:lstStyle>
            <a:lvl1pPr>
              <a:defRPr/>
            </a:lvl1pPr>
          </a:lstStyle>
          <a:p>
            <a:pPr>
              <a:defRPr/>
            </a:pPr>
            <a:fld id="{26D791F7-A40B-4CEF-B11E-1C53B2387163}" type="slidenum">
              <a:rPr lang="en-US">
                <a:solidFill>
                  <a:prstClr val="black">
                    <a:lumMod val="95000"/>
                    <a:lumOff val="5000"/>
                  </a:prstClr>
                </a:solidFill>
              </a:rPr>
              <a:pPr>
                <a:def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23148099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pPr>
              <a:defRPr/>
            </a:pPr>
            <a:fld id="{43861BFF-92AD-4B19-9909-DA3357BA777B}" type="slidenum">
              <a:rPr lang="en-US" smtClean="0">
                <a:solidFill>
                  <a:prstClr val="black">
                    <a:lumMod val="95000"/>
                    <a:lumOff val="5000"/>
                  </a:prstClr>
                </a:solidFill>
              </a:rPr>
              <a:pPr>
                <a:def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1732663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06487" y="533400"/>
            <a:ext cx="3008313" cy="990600"/>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114800" y="533400"/>
            <a:ext cx="4572000" cy="55927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06487" y="1524000"/>
            <a:ext cx="3008313" cy="46021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defRPr/>
            </a:lvl1pPr>
          </a:lstStyle>
          <a:p>
            <a:pPr>
              <a:defRPr/>
            </a:pPr>
            <a:fld id="{248B5B03-9CA8-4AA0-BC83-D95F222CFE9C}" type="slidenum">
              <a:rPr lang="en-US">
                <a:solidFill>
                  <a:prstClr val="black">
                    <a:lumMod val="95000"/>
                    <a:lumOff val="5000"/>
                  </a:prstClr>
                </a:solidFill>
              </a:rPr>
              <a:pPr>
                <a:def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1982568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Slide Number Placeholder 5"/>
          <p:cNvSpPr>
            <a:spLocks noGrp="1"/>
          </p:cNvSpPr>
          <p:nvPr>
            <p:ph type="sldNum" sz="quarter" idx="12"/>
          </p:nvPr>
        </p:nvSpPr>
        <p:spPr/>
        <p:txBody>
          <a:bodyPr/>
          <a:lstStyle>
            <a:lvl1pPr>
              <a:defRPr/>
            </a:lvl1pPr>
          </a:lstStyle>
          <a:p>
            <a:pPr>
              <a:defRPr/>
            </a:pPr>
            <a:fld id="{185C8A41-98A0-491F-91E6-F99F7C0BFB2F}" type="slidenum">
              <a:rPr lang="en-US"/>
              <a:pPr>
                <a:defRPr/>
              </a:pPr>
              <a:t>‹#›</a:t>
            </a:fld>
            <a:endParaRPr lang="en-US" dirty="0"/>
          </a:p>
        </p:txBody>
      </p:sp>
    </p:spTree>
    <p:extLst>
      <p:ext uri="{BB962C8B-B14F-4D97-AF65-F5344CB8AC3E}">
        <p14:creationId xmlns:p14="http://schemas.microsoft.com/office/powerpoint/2010/main" val="12195595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defRPr/>
            </a:lvl1pPr>
          </a:lstStyle>
          <a:p>
            <a:pPr>
              <a:defRPr/>
            </a:pPr>
            <a:fld id="{24992A6E-78CD-4568-91EB-87CA3A69EEF1}" type="slidenum">
              <a:rPr lang="en-US">
                <a:solidFill>
                  <a:prstClr val="black">
                    <a:lumMod val="95000"/>
                    <a:lumOff val="5000"/>
                  </a:prstClr>
                </a:solidFill>
              </a:rPr>
              <a:pPr>
                <a:defRPr/>
              </a:pPr>
              <a:t>‹#›</a:t>
            </a:fld>
            <a:endParaRPr lang="en-US" dirty="0">
              <a:solidFill>
                <a:prstClr val="black">
                  <a:lumMod val="95000"/>
                  <a:lumOff val="5000"/>
                </a:prstClr>
              </a:solidFill>
            </a:endParaRPr>
          </a:p>
        </p:txBody>
      </p:sp>
    </p:spTree>
    <p:extLst>
      <p:ext uri="{BB962C8B-B14F-4D97-AF65-F5344CB8AC3E}">
        <p14:creationId xmlns:p14="http://schemas.microsoft.com/office/powerpoint/2010/main" val="3702203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6400"/>
            <a:ext cx="4038600" cy="4449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6400"/>
            <a:ext cx="4038600" cy="4449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4E5043F-A88E-4919-9C29-BF20CB587C61}" type="slidenum">
              <a:rPr lang="en-US"/>
              <a:pPr>
                <a:defRPr/>
              </a:pPr>
              <a:t>‹#›</a:t>
            </a:fld>
            <a:endParaRPr lang="en-US" dirty="0"/>
          </a:p>
        </p:txBody>
      </p:sp>
    </p:spTree>
    <p:extLst>
      <p:ext uri="{BB962C8B-B14F-4D97-AF65-F5344CB8AC3E}">
        <p14:creationId xmlns:p14="http://schemas.microsoft.com/office/powerpoint/2010/main" val="346118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798638"/>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590799"/>
            <a:ext cx="4040188" cy="35353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82880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590799"/>
            <a:ext cx="4041775" cy="35353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p:cNvSpPr>
            <a:spLocks noGrp="1"/>
          </p:cNvSpPr>
          <p:nvPr>
            <p:ph type="sldNum" sz="quarter" idx="12"/>
          </p:nvPr>
        </p:nvSpPr>
        <p:spPr/>
        <p:txBody>
          <a:bodyPr/>
          <a:lstStyle>
            <a:lvl1pPr>
              <a:defRPr/>
            </a:lvl1pPr>
          </a:lstStyle>
          <a:p>
            <a:pPr>
              <a:defRPr/>
            </a:pPr>
            <a:fld id="{2EB606C4-DEE1-4B07-8A3D-A686710E088D}" type="slidenum">
              <a:rPr lang="en-US"/>
              <a:pPr>
                <a:defRPr/>
              </a:pPr>
              <a:t>‹#›</a:t>
            </a:fld>
            <a:endParaRPr lang="en-US" dirty="0"/>
          </a:p>
        </p:txBody>
      </p:sp>
    </p:spTree>
    <p:extLst>
      <p:ext uri="{BB962C8B-B14F-4D97-AF65-F5344CB8AC3E}">
        <p14:creationId xmlns:p14="http://schemas.microsoft.com/office/powerpoint/2010/main" val="84209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Slide Number Placeholder 5"/>
          <p:cNvSpPr>
            <a:spLocks noGrp="1"/>
          </p:cNvSpPr>
          <p:nvPr>
            <p:ph type="sldNum" sz="quarter" idx="12"/>
          </p:nvPr>
        </p:nvSpPr>
        <p:spPr/>
        <p:txBody>
          <a:bodyPr/>
          <a:lstStyle>
            <a:lvl1pPr>
              <a:defRPr/>
            </a:lvl1pPr>
          </a:lstStyle>
          <a:p>
            <a:pPr>
              <a:defRPr/>
            </a:pPr>
            <a:fld id="{968B637B-4BBF-4421-A6CE-57761E642D83}" type="slidenum">
              <a:rPr lang="en-US"/>
              <a:pPr>
                <a:defRPr/>
              </a:pPr>
              <a:t>‹#›</a:t>
            </a:fld>
            <a:endParaRPr lang="en-US" dirty="0"/>
          </a:p>
        </p:txBody>
      </p:sp>
    </p:spTree>
    <p:extLst>
      <p:ext uri="{BB962C8B-B14F-4D97-AF65-F5344CB8AC3E}">
        <p14:creationId xmlns:p14="http://schemas.microsoft.com/office/powerpoint/2010/main" val="1248941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p:txBody>
          <a:bodyPr/>
          <a:lstStyle>
            <a:lvl1pPr>
              <a:defRPr/>
            </a:lvl1pPr>
          </a:lstStyle>
          <a:p>
            <a:pPr>
              <a:defRPr/>
            </a:pPr>
            <a:fld id="{26D791F7-A40B-4CEF-B11E-1C53B2387163}" type="slidenum">
              <a:rPr lang="en-US"/>
              <a:pPr>
                <a:defRPr/>
              </a:pPr>
              <a:t>‹#›</a:t>
            </a:fld>
            <a:endParaRPr lang="en-US" dirty="0"/>
          </a:p>
        </p:txBody>
      </p:sp>
    </p:spTree>
    <p:extLst>
      <p:ext uri="{BB962C8B-B14F-4D97-AF65-F5344CB8AC3E}">
        <p14:creationId xmlns:p14="http://schemas.microsoft.com/office/powerpoint/2010/main" val="326350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pPr>
              <a:defRPr/>
            </a:pPr>
            <a:fld id="{43861BFF-92AD-4B19-9909-DA3357BA777B}" type="slidenum">
              <a:rPr lang="en-US" smtClean="0"/>
              <a:pPr>
                <a:defRPr/>
              </a:pPr>
              <a:t>‹#›</a:t>
            </a:fld>
            <a:endParaRPr lang="en-US" dirty="0"/>
          </a:p>
        </p:txBody>
      </p:sp>
    </p:spTree>
    <p:extLst>
      <p:ext uri="{BB962C8B-B14F-4D97-AF65-F5344CB8AC3E}">
        <p14:creationId xmlns:p14="http://schemas.microsoft.com/office/powerpoint/2010/main" val="2867756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06487" y="533400"/>
            <a:ext cx="3008313" cy="990600"/>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114800" y="533400"/>
            <a:ext cx="4572000" cy="55927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06487" y="1524000"/>
            <a:ext cx="3008313" cy="46021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defRPr/>
            </a:lvl1pPr>
          </a:lstStyle>
          <a:p>
            <a:pPr>
              <a:defRPr/>
            </a:pPr>
            <a:fld id="{248B5B03-9CA8-4AA0-BC83-D95F222CFE9C}" type="slidenum">
              <a:rPr lang="en-US"/>
              <a:pPr>
                <a:defRPr/>
              </a:pPr>
              <a:t>‹#›</a:t>
            </a:fld>
            <a:endParaRPr lang="en-US" dirty="0"/>
          </a:p>
        </p:txBody>
      </p:sp>
    </p:spTree>
    <p:extLst>
      <p:ext uri="{BB962C8B-B14F-4D97-AF65-F5344CB8AC3E}">
        <p14:creationId xmlns:p14="http://schemas.microsoft.com/office/powerpoint/2010/main" val="4162093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143000" y="563563"/>
            <a:ext cx="7543800"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76400"/>
            <a:ext cx="8229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p:nvSpPr>
        <p:spPr>
          <a:xfrm>
            <a:off x="0" y="6400800"/>
            <a:ext cx="9144000" cy="76200"/>
          </a:xfrm>
          <a:prstGeom prst="rect">
            <a:avLst/>
          </a:prstGeom>
          <a:solidFill>
            <a:srgbClr val="1C36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p>
        </p:txBody>
      </p:sp>
      <p:sp>
        <p:nvSpPr>
          <p:cNvPr id="8" name="Rectangle 7"/>
          <p:cNvSpPr/>
          <p:nvPr/>
        </p:nvSpPr>
        <p:spPr>
          <a:xfrm>
            <a:off x="0" y="0"/>
            <a:ext cx="9144000" cy="457200"/>
          </a:xfrm>
          <a:prstGeom prst="rect">
            <a:avLst/>
          </a:prstGeom>
          <a:solidFill>
            <a:srgbClr val="1C36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p>
        </p:txBody>
      </p:sp>
      <p:sp>
        <p:nvSpPr>
          <p:cNvPr id="1030" name="TextBox 8"/>
          <p:cNvSpPr txBox="1">
            <a:spLocks noChangeArrowheads="1"/>
          </p:cNvSpPr>
          <p:nvPr/>
        </p:nvSpPr>
        <p:spPr bwMode="auto">
          <a:xfrm>
            <a:off x="137160" y="6474023"/>
            <a:ext cx="75438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r>
              <a:rPr lang="en-US" sz="1400" dirty="0">
                <a:solidFill>
                  <a:schemeClr val="tx1"/>
                </a:solidFill>
              </a:rPr>
              <a:t>			</a:t>
            </a:r>
            <a:endParaRPr lang="en-US" sz="1400" b="1" dirty="0">
              <a:solidFill>
                <a:schemeClr val="tx1"/>
              </a:solidFill>
            </a:endParaRPr>
          </a:p>
        </p:txBody>
      </p:sp>
      <p:sp>
        <p:nvSpPr>
          <p:cNvPr id="6" name="Slide Number Placeholder 5"/>
          <p:cNvSpPr>
            <a:spLocks noGrp="1"/>
          </p:cNvSpPr>
          <p:nvPr>
            <p:ph type="sldNum" sz="quarter" idx="4"/>
          </p:nvPr>
        </p:nvSpPr>
        <p:spPr>
          <a:xfrm>
            <a:off x="8153400" y="6473825"/>
            <a:ext cx="533400" cy="307975"/>
          </a:xfrm>
          <a:prstGeom prst="rect">
            <a:avLst/>
          </a:prstGeom>
        </p:spPr>
        <p:txBody>
          <a:bodyPr vert="horz" lIns="91440" tIns="45720" rIns="91440" bIns="45720" rtlCol="0" anchor="ctr"/>
          <a:lstStyle>
            <a:lvl1pPr algn="r" fontAlgn="auto">
              <a:spcBef>
                <a:spcPts val="0"/>
              </a:spcBef>
              <a:spcAft>
                <a:spcPts val="0"/>
              </a:spcAft>
              <a:defRPr sz="1200">
                <a:solidFill>
                  <a:schemeClr val="tx1">
                    <a:lumMod val="95000"/>
                    <a:lumOff val="5000"/>
                  </a:schemeClr>
                </a:solidFill>
                <a:latin typeface="+mn-lt"/>
                <a:cs typeface="+mn-cs"/>
              </a:defRPr>
            </a:lvl1pPr>
          </a:lstStyle>
          <a:p>
            <a:pPr>
              <a:defRPr/>
            </a:pPr>
            <a:fld id="{43861BFF-92AD-4B19-9909-DA3357BA777B}" type="slidenum">
              <a:rPr lang="en-US"/>
              <a:pPr>
                <a:defRPr/>
              </a:pPr>
              <a:t>‹#›</a:t>
            </a:fld>
            <a:endParaRPr lang="en-US" dirty="0"/>
          </a:p>
        </p:txBody>
      </p:sp>
      <p:pic>
        <p:nvPicPr>
          <p:cNvPr id="3" name="Picture 2"/>
          <p:cNvPicPr>
            <a:picLocks noChangeAspect="1" noChangeArrowheads="1"/>
          </p:cNvPicPr>
          <p:nvPr userDrawn="1"/>
        </p:nvPicPr>
        <p:blipFill>
          <a:blip r:embed="rId32">
            <a:extLst>
              <a:ext uri="{28A0092B-C50C-407E-A947-70E740481C1C}">
                <a14:useLocalDpi xmlns:a14="http://schemas.microsoft.com/office/drawing/2010/main" val="0"/>
              </a:ext>
            </a:extLst>
          </a:blip>
          <a:srcRect/>
          <a:stretch>
            <a:fillRect/>
          </a:stretch>
        </p:blipFill>
        <p:spPr bwMode="auto">
          <a:xfrm>
            <a:off x="66675" y="514350"/>
            <a:ext cx="1304925" cy="76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33" name="TextBox 13"/>
          <p:cNvSpPr txBox="1">
            <a:spLocks noChangeArrowheads="1"/>
          </p:cNvSpPr>
          <p:nvPr/>
        </p:nvSpPr>
        <p:spPr bwMode="auto">
          <a:xfrm>
            <a:off x="142875" y="73025"/>
            <a:ext cx="557212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400" b="1" dirty="0">
                <a:solidFill>
                  <a:schemeClr val="bg1"/>
                </a:solidFill>
              </a:rPr>
              <a:t>Wisconsin</a:t>
            </a:r>
            <a:r>
              <a:rPr lang="en-US" sz="1400" b="1" baseline="0" dirty="0">
                <a:solidFill>
                  <a:schemeClr val="bg1"/>
                </a:solidFill>
              </a:rPr>
              <a:t> Healthcare-Associated Infections in LTC Coalition</a:t>
            </a:r>
            <a:endParaRPr lang="en-US" sz="1200"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70" r:id="rId8"/>
    <p:sldLayoutId id="2147483668" r:id="rId9"/>
    <p:sldLayoutId id="2147483669"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685" r:id="rId21"/>
    <p:sldLayoutId id="2147483686" r:id="rId22"/>
    <p:sldLayoutId id="2147483687" r:id="rId23"/>
    <p:sldLayoutId id="2147483688" r:id="rId24"/>
    <p:sldLayoutId id="2147483689" r:id="rId25"/>
    <p:sldLayoutId id="2147483690" r:id="rId26"/>
    <p:sldLayoutId id="2147483691" r:id="rId27"/>
    <p:sldLayoutId id="2147483692" r:id="rId28"/>
    <p:sldLayoutId id="2147483693" r:id="rId29"/>
    <p:sldLayoutId id="2147483694" r:id="rId30"/>
  </p:sldLayoutIdLst>
  <p:hf hdr="0" ftr="0" dt="0"/>
  <p:txStyles>
    <p:titleStyle>
      <a:lvl1pPr algn="ctr" rtl="0" eaLnBrk="1" fontAlgn="base" hangingPunct="1">
        <a:spcBef>
          <a:spcPct val="0"/>
        </a:spcBef>
        <a:spcAft>
          <a:spcPct val="0"/>
        </a:spcAft>
        <a:defRPr sz="4400" b="1" kern="1200">
          <a:solidFill>
            <a:schemeClr val="tx1"/>
          </a:solidFill>
          <a:latin typeface="Tunga" pitchFamily="34" charset="0"/>
          <a:ea typeface="+mj-ea"/>
          <a:cs typeface="Tunga" pitchFamily="34" charset="0"/>
        </a:defRPr>
      </a:lvl1pPr>
      <a:lvl2pPr algn="ctr" rtl="0" eaLnBrk="1" fontAlgn="base" hangingPunct="1">
        <a:spcBef>
          <a:spcPct val="0"/>
        </a:spcBef>
        <a:spcAft>
          <a:spcPct val="0"/>
        </a:spcAft>
        <a:defRPr sz="4400" b="1">
          <a:solidFill>
            <a:schemeClr val="tx1"/>
          </a:solidFill>
          <a:latin typeface="Tunga" pitchFamily="34" charset="0"/>
          <a:cs typeface="Tunga" pitchFamily="34" charset="0"/>
        </a:defRPr>
      </a:lvl2pPr>
      <a:lvl3pPr algn="ctr" rtl="0" eaLnBrk="1" fontAlgn="base" hangingPunct="1">
        <a:spcBef>
          <a:spcPct val="0"/>
        </a:spcBef>
        <a:spcAft>
          <a:spcPct val="0"/>
        </a:spcAft>
        <a:defRPr sz="4400" b="1">
          <a:solidFill>
            <a:schemeClr val="tx1"/>
          </a:solidFill>
          <a:latin typeface="Tunga" pitchFamily="34" charset="0"/>
          <a:cs typeface="Tunga" pitchFamily="34" charset="0"/>
        </a:defRPr>
      </a:lvl3pPr>
      <a:lvl4pPr algn="ctr" rtl="0" eaLnBrk="1" fontAlgn="base" hangingPunct="1">
        <a:spcBef>
          <a:spcPct val="0"/>
        </a:spcBef>
        <a:spcAft>
          <a:spcPct val="0"/>
        </a:spcAft>
        <a:defRPr sz="4400" b="1">
          <a:solidFill>
            <a:schemeClr val="tx1"/>
          </a:solidFill>
          <a:latin typeface="Tunga" pitchFamily="34" charset="0"/>
          <a:cs typeface="Tunga" pitchFamily="34" charset="0"/>
        </a:defRPr>
      </a:lvl4pPr>
      <a:lvl5pPr algn="ctr" rtl="0" eaLnBrk="1" fontAlgn="base" hangingPunct="1">
        <a:spcBef>
          <a:spcPct val="0"/>
        </a:spcBef>
        <a:spcAft>
          <a:spcPct val="0"/>
        </a:spcAft>
        <a:defRPr sz="4400" b="1">
          <a:solidFill>
            <a:schemeClr val="tx1"/>
          </a:solidFill>
          <a:latin typeface="Tunga" pitchFamily="34" charset="0"/>
          <a:cs typeface="Tunga" pitchFamily="34" charset="0"/>
        </a:defRPr>
      </a:lvl5pPr>
      <a:lvl6pPr marL="457200" algn="ctr" rtl="0" eaLnBrk="1" fontAlgn="base" hangingPunct="1">
        <a:spcBef>
          <a:spcPct val="0"/>
        </a:spcBef>
        <a:spcAft>
          <a:spcPct val="0"/>
        </a:spcAft>
        <a:defRPr sz="4400" b="1">
          <a:solidFill>
            <a:schemeClr val="tx1"/>
          </a:solidFill>
          <a:latin typeface="Tunga" pitchFamily="34" charset="0"/>
          <a:cs typeface="Tunga" pitchFamily="34" charset="0"/>
        </a:defRPr>
      </a:lvl6pPr>
      <a:lvl7pPr marL="914400" algn="ctr" rtl="0" eaLnBrk="1" fontAlgn="base" hangingPunct="1">
        <a:spcBef>
          <a:spcPct val="0"/>
        </a:spcBef>
        <a:spcAft>
          <a:spcPct val="0"/>
        </a:spcAft>
        <a:defRPr sz="4400" b="1">
          <a:solidFill>
            <a:schemeClr val="tx1"/>
          </a:solidFill>
          <a:latin typeface="Tunga" pitchFamily="34" charset="0"/>
          <a:cs typeface="Tunga" pitchFamily="34" charset="0"/>
        </a:defRPr>
      </a:lvl7pPr>
      <a:lvl8pPr marL="1371600" algn="ctr" rtl="0" eaLnBrk="1" fontAlgn="base" hangingPunct="1">
        <a:spcBef>
          <a:spcPct val="0"/>
        </a:spcBef>
        <a:spcAft>
          <a:spcPct val="0"/>
        </a:spcAft>
        <a:defRPr sz="4400" b="1">
          <a:solidFill>
            <a:schemeClr val="tx1"/>
          </a:solidFill>
          <a:latin typeface="Tunga" pitchFamily="34" charset="0"/>
          <a:cs typeface="Tunga" pitchFamily="34" charset="0"/>
        </a:defRPr>
      </a:lvl8pPr>
      <a:lvl9pPr marL="1828800" algn="ctr" rtl="0" eaLnBrk="1" fontAlgn="base" hangingPunct="1">
        <a:spcBef>
          <a:spcPct val="0"/>
        </a:spcBef>
        <a:spcAft>
          <a:spcPct val="0"/>
        </a:spcAft>
        <a:defRPr sz="4400" b="1">
          <a:solidFill>
            <a:schemeClr val="tx1"/>
          </a:solidFill>
          <a:latin typeface="Tunga" pitchFamily="34" charset="0"/>
          <a:cs typeface="Tunga"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Calisto MT" pitchFamily="18" charset="0"/>
          <a:ea typeface="Verdana" pitchFamily="34" charset="0"/>
          <a:cs typeface="Verdana" pitchFamily="34" charset="0"/>
        </a:defRPr>
      </a:lvl1pPr>
      <a:lvl2pPr marL="742950" indent="-285750" algn="l" rtl="0" eaLnBrk="1" fontAlgn="base" hangingPunct="1">
        <a:spcBef>
          <a:spcPct val="20000"/>
        </a:spcBef>
        <a:spcAft>
          <a:spcPct val="0"/>
        </a:spcAft>
        <a:buFont typeface="Courier New" pitchFamily="49" charset="0"/>
        <a:buChar char="o"/>
        <a:defRPr sz="2800" kern="1200">
          <a:solidFill>
            <a:schemeClr val="tx1"/>
          </a:solidFill>
          <a:latin typeface="Calisto MT" pitchFamily="18" charset="0"/>
          <a:ea typeface="Verdana" pitchFamily="34" charset="0"/>
          <a:cs typeface="Verdana" pitchFamily="34" charset="0"/>
        </a:defRPr>
      </a:lvl2pPr>
      <a:lvl3pPr marL="1143000" indent="-228600" algn="l" rtl="0" eaLnBrk="1" fontAlgn="base" hangingPunct="1">
        <a:spcBef>
          <a:spcPct val="20000"/>
        </a:spcBef>
        <a:spcAft>
          <a:spcPct val="0"/>
        </a:spcAft>
        <a:buFont typeface="Wingdings" pitchFamily="2" charset="2"/>
        <a:buChar char="§"/>
        <a:defRPr sz="2400" kern="1200">
          <a:solidFill>
            <a:schemeClr val="tx1"/>
          </a:solidFill>
          <a:latin typeface="Calisto MT" pitchFamily="18" charset="0"/>
          <a:ea typeface="Verdana" pitchFamily="34" charset="0"/>
          <a:cs typeface="Verdana" pitchFamily="34"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Calisto MT" pitchFamily="18" charset="0"/>
          <a:ea typeface="Verdana" pitchFamily="34" charset="0"/>
          <a:cs typeface="Verdana" pitchFamily="34"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Calisto MT" pitchFamily="18"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2743200"/>
            <a:ext cx="6400800" cy="1371600"/>
          </a:xfrm>
        </p:spPr>
        <p:txBody>
          <a:bodyPr rtlCol="0">
            <a:noAutofit/>
          </a:bodyPr>
          <a:lstStyle/>
          <a:p>
            <a:pPr eaLnBrk="1" fontAlgn="auto" hangingPunct="1">
              <a:spcAft>
                <a:spcPts val="0"/>
              </a:spcAft>
              <a:buFont typeface="Arial" pitchFamily="34" charset="0"/>
              <a:buNone/>
              <a:defRPr/>
            </a:pPr>
            <a:r>
              <a:rPr lang="en-US" dirty="0">
                <a:solidFill>
                  <a:schemeClr val="tx1"/>
                </a:solidFill>
                <a:latin typeface="Calisto MT" panose="02040603050505030304" pitchFamily="18" charset="0"/>
              </a:rPr>
              <a:t>When to Submit a Urine Specimen for Testing?</a:t>
            </a:r>
          </a:p>
        </p:txBody>
      </p:sp>
      <p:sp>
        <p:nvSpPr>
          <p:cNvPr id="2051" name="Title 1"/>
          <p:cNvSpPr>
            <a:spLocks noGrp="1"/>
          </p:cNvSpPr>
          <p:nvPr>
            <p:ph type="title"/>
          </p:nvPr>
        </p:nvSpPr>
        <p:spPr>
          <a:xfrm>
            <a:off x="774700" y="2133600"/>
            <a:ext cx="7543800" cy="1143000"/>
          </a:xfrm>
        </p:spPr>
        <p:txBody>
          <a:bodyPr/>
          <a:lstStyle/>
          <a:p>
            <a:pPr eaLnBrk="1" hangingPunct="1"/>
            <a:r>
              <a:rPr lang="en-US" b="0" dirty="0">
                <a:latin typeface="Calisto MT" panose="02040603050505030304" pitchFamily="18" charset="0"/>
              </a:rPr>
              <a:t>When To Test?</a:t>
            </a:r>
            <a:br>
              <a:rPr lang="en-US" b="0" dirty="0">
                <a:latin typeface="Calisto MT" panose="02040603050505030304" pitchFamily="18" charset="0"/>
              </a:rPr>
            </a:br>
            <a:r>
              <a:rPr lang="en-US" sz="4800" dirty="0">
                <a:latin typeface="+mj-lt"/>
              </a:rPr>
              <a:t/>
            </a:r>
            <a:br>
              <a:rPr lang="en-US" sz="4800" dirty="0">
                <a:latin typeface="+mj-lt"/>
              </a:rPr>
            </a:br>
            <a:endParaRPr lang="en-US" sz="4800" dirty="0">
              <a:latin typeface="+mj-lt"/>
            </a:endParaRPr>
          </a:p>
        </p:txBody>
      </p:sp>
      <p:sp>
        <p:nvSpPr>
          <p:cNvPr id="4" name="TextBox 3"/>
          <p:cNvSpPr txBox="1"/>
          <p:nvPr/>
        </p:nvSpPr>
        <p:spPr>
          <a:xfrm>
            <a:off x="723900" y="5124271"/>
            <a:ext cx="7652766" cy="369332"/>
          </a:xfrm>
          <a:prstGeom prst="rect">
            <a:avLst/>
          </a:prstGeom>
          <a:noFill/>
        </p:spPr>
        <p:txBody>
          <a:bodyPr wrap="square" rtlCol="0">
            <a:spAutoFit/>
          </a:bodyPr>
          <a:lstStyle/>
          <a:p>
            <a:pPr algn="ctr"/>
            <a:r>
              <a:rPr lang="en-US" dirty="0"/>
              <a:t> </a:t>
            </a:r>
          </a:p>
        </p:txBody>
      </p:sp>
    </p:spTree>
    <p:extLst>
      <p:ext uri="{BB962C8B-B14F-4D97-AF65-F5344CB8AC3E}">
        <p14:creationId xmlns:p14="http://schemas.microsoft.com/office/powerpoint/2010/main" val="1967916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Title 69">
            <a:extLst>
              <a:ext uri="{FF2B5EF4-FFF2-40B4-BE49-F238E27FC236}">
                <a16:creationId xmlns:a16="http://schemas.microsoft.com/office/drawing/2014/main" id="{6624475D-0CC8-8840-9D15-F4D9858CDAC8}"/>
              </a:ext>
            </a:extLst>
          </p:cNvPr>
          <p:cNvSpPr>
            <a:spLocks noGrp="1"/>
          </p:cNvSpPr>
          <p:nvPr>
            <p:ph type="title"/>
          </p:nvPr>
        </p:nvSpPr>
        <p:spPr>
          <a:xfrm>
            <a:off x="1143000" y="563564"/>
            <a:ext cx="7543800" cy="582612"/>
          </a:xfrm>
        </p:spPr>
        <p:txBody>
          <a:bodyPr anchor="b"/>
          <a:lstStyle/>
          <a:p>
            <a:r>
              <a:rPr lang="en-US" sz="3200" b="0" dirty="0">
                <a:latin typeface="Calisto MT" panose="02040603050505030304" pitchFamily="18" charset="0"/>
              </a:rPr>
              <a:t>When To Test – Nursing Tool</a:t>
            </a:r>
          </a:p>
        </p:txBody>
      </p:sp>
      <p:pic>
        <p:nvPicPr>
          <p:cNvPr id="69" name="Picture 68">
            <a:extLst>
              <a:ext uri="{FF2B5EF4-FFF2-40B4-BE49-F238E27FC236}">
                <a16:creationId xmlns:a16="http://schemas.microsoft.com/office/drawing/2014/main" id="{8C484560-9C89-E544-95FC-C3AC914099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771" y="1371600"/>
            <a:ext cx="7470458" cy="5029200"/>
          </a:xfrm>
          <a:prstGeom prst="rect">
            <a:avLst/>
          </a:prstGeom>
        </p:spPr>
      </p:pic>
      <p:sp>
        <p:nvSpPr>
          <p:cNvPr id="72" name="TextBox 71">
            <a:extLst>
              <a:ext uri="{FF2B5EF4-FFF2-40B4-BE49-F238E27FC236}">
                <a16:creationId xmlns:a16="http://schemas.microsoft.com/office/drawing/2014/main" id="{ECC35A6E-56EB-834A-8162-60ED6EAFEE76}"/>
              </a:ext>
            </a:extLst>
          </p:cNvPr>
          <p:cNvSpPr txBox="1"/>
          <p:nvPr/>
        </p:nvSpPr>
        <p:spPr>
          <a:xfrm>
            <a:off x="762001" y="6492240"/>
            <a:ext cx="7543799" cy="276999"/>
          </a:xfrm>
          <a:prstGeom prst="rect">
            <a:avLst/>
          </a:prstGeom>
          <a:noFill/>
        </p:spPr>
        <p:txBody>
          <a:bodyPr wrap="square" rtlCol="0">
            <a:spAutoFit/>
          </a:bodyPr>
          <a:lstStyle/>
          <a:p>
            <a:pPr algn="r">
              <a:spcBef>
                <a:spcPct val="20000"/>
              </a:spcBef>
            </a:pPr>
            <a:r>
              <a:rPr lang="en-US" sz="1200" dirty="0">
                <a:solidFill>
                  <a:prstClr val="black"/>
                </a:solidFill>
                <a:latin typeface="Calisto MT" panose="02040603050505030304" pitchFamily="18" charset="0"/>
                <a:ea typeface="Verdana" pitchFamily="34" charset="0"/>
                <a:cs typeface="Verdana" pitchFamily="34" charset="0"/>
              </a:rPr>
              <a:t>Adapted from Crnich &amp; </a:t>
            </a:r>
            <a:r>
              <a:rPr lang="en-US" sz="1200" dirty="0" err="1">
                <a:solidFill>
                  <a:prstClr val="black"/>
                </a:solidFill>
                <a:latin typeface="Calisto MT" panose="02040603050505030304" pitchFamily="18" charset="0"/>
                <a:ea typeface="Verdana" pitchFamily="34" charset="0"/>
                <a:cs typeface="Verdana" pitchFamily="34" charset="0"/>
              </a:rPr>
              <a:t>Drinka</a:t>
            </a:r>
            <a:r>
              <a:rPr lang="en-US" sz="1200" dirty="0">
                <a:solidFill>
                  <a:prstClr val="black"/>
                </a:solidFill>
                <a:latin typeface="Calisto MT" panose="02040603050505030304" pitchFamily="18" charset="0"/>
                <a:ea typeface="Verdana" pitchFamily="34" charset="0"/>
                <a:cs typeface="Verdana" pitchFamily="34" charset="0"/>
              </a:rPr>
              <a:t>. Ann Long Term Care 2014; July: 43-7 </a:t>
            </a:r>
          </a:p>
        </p:txBody>
      </p:sp>
    </p:spTree>
    <p:extLst>
      <p:ext uri="{BB962C8B-B14F-4D97-AF65-F5344CB8AC3E}">
        <p14:creationId xmlns:p14="http://schemas.microsoft.com/office/powerpoint/2010/main" val="2738447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Title 69">
            <a:extLst>
              <a:ext uri="{FF2B5EF4-FFF2-40B4-BE49-F238E27FC236}">
                <a16:creationId xmlns:a16="http://schemas.microsoft.com/office/drawing/2014/main" id="{6624475D-0CC8-8840-9D15-F4D9858CDAC8}"/>
              </a:ext>
            </a:extLst>
          </p:cNvPr>
          <p:cNvSpPr>
            <a:spLocks noGrp="1"/>
          </p:cNvSpPr>
          <p:nvPr>
            <p:ph type="title"/>
          </p:nvPr>
        </p:nvSpPr>
        <p:spPr>
          <a:xfrm>
            <a:off x="1143000" y="563564"/>
            <a:ext cx="7543800" cy="582612"/>
          </a:xfrm>
        </p:spPr>
        <p:txBody>
          <a:bodyPr anchor="b"/>
          <a:lstStyle/>
          <a:p>
            <a:r>
              <a:rPr lang="en-US" sz="3200" b="0" dirty="0">
                <a:latin typeface="Calisto MT" panose="02040603050505030304" pitchFamily="18" charset="0"/>
              </a:rPr>
              <a:t>When To Test – Nursing Tool</a:t>
            </a:r>
          </a:p>
        </p:txBody>
      </p:sp>
      <p:pic>
        <p:nvPicPr>
          <p:cNvPr id="4" name="Picture 3">
            <a:extLst>
              <a:ext uri="{FF2B5EF4-FFF2-40B4-BE49-F238E27FC236}">
                <a16:creationId xmlns:a16="http://schemas.microsoft.com/office/drawing/2014/main" id="{FC8E374A-3B7D-5D45-AA27-8A1C4E9BAE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4537" y="1447800"/>
            <a:ext cx="7454926" cy="5029200"/>
          </a:xfrm>
          <a:prstGeom prst="rect">
            <a:avLst/>
          </a:prstGeom>
        </p:spPr>
      </p:pic>
      <p:sp>
        <p:nvSpPr>
          <p:cNvPr id="7" name="TextBox 6">
            <a:extLst>
              <a:ext uri="{FF2B5EF4-FFF2-40B4-BE49-F238E27FC236}">
                <a16:creationId xmlns:a16="http://schemas.microsoft.com/office/drawing/2014/main" id="{4781B90E-ED81-DF43-8E71-A8780A75318D}"/>
              </a:ext>
            </a:extLst>
          </p:cNvPr>
          <p:cNvSpPr txBox="1"/>
          <p:nvPr/>
        </p:nvSpPr>
        <p:spPr>
          <a:xfrm>
            <a:off x="762001" y="6492240"/>
            <a:ext cx="7543799" cy="276999"/>
          </a:xfrm>
          <a:prstGeom prst="rect">
            <a:avLst/>
          </a:prstGeom>
          <a:noFill/>
        </p:spPr>
        <p:txBody>
          <a:bodyPr wrap="square" rtlCol="0">
            <a:spAutoFit/>
          </a:bodyPr>
          <a:lstStyle/>
          <a:p>
            <a:pPr algn="r">
              <a:spcBef>
                <a:spcPct val="20000"/>
              </a:spcBef>
            </a:pPr>
            <a:r>
              <a:rPr lang="en-US" sz="1200" dirty="0">
                <a:solidFill>
                  <a:prstClr val="black"/>
                </a:solidFill>
                <a:latin typeface="Calisto MT" panose="02040603050505030304" pitchFamily="18" charset="0"/>
                <a:ea typeface="Verdana" pitchFamily="34" charset="0"/>
                <a:cs typeface="Verdana" pitchFamily="34" charset="0"/>
              </a:rPr>
              <a:t>Adapted from Crnich &amp; </a:t>
            </a:r>
            <a:r>
              <a:rPr lang="en-US" sz="1200" dirty="0" err="1">
                <a:solidFill>
                  <a:prstClr val="black"/>
                </a:solidFill>
                <a:latin typeface="Calisto MT" panose="02040603050505030304" pitchFamily="18" charset="0"/>
                <a:ea typeface="Verdana" pitchFamily="34" charset="0"/>
                <a:cs typeface="Verdana" pitchFamily="34" charset="0"/>
              </a:rPr>
              <a:t>Drinka</a:t>
            </a:r>
            <a:r>
              <a:rPr lang="en-US" sz="1200" dirty="0">
                <a:solidFill>
                  <a:prstClr val="black"/>
                </a:solidFill>
                <a:latin typeface="Calisto MT" panose="02040603050505030304" pitchFamily="18" charset="0"/>
                <a:ea typeface="Verdana" pitchFamily="34" charset="0"/>
                <a:cs typeface="Verdana" pitchFamily="34" charset="0"/>
              </a:rPr>
              <a:t>. Ann Long Term Care 2014; July: 43-7 </a:t>
            </a:r>
          </a:p>
        </p:txBody>
      </p:sp>
    </p:spTree>
    <p:extLst>
      <p:ext uri="{BB962C8B-B14F-4D97-AF65-F5344CB8AC3E}">
        <p14:creationId xmlns:p14="http://schemas.microsoft.com/office/powerpoint/2010/main" val="3064911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Title 69">
            <a:extLst>
              <a:ext uri="{FF2B5EF4-FFF2-40B4-BE49-F238E27FC236}">
                <a16:creationId xmlns:a16="http://schemas.microsoft.com/office/drawing/2014/main" id="{6624475D-0CC8-8840-9D15-F4D9858CDAC8}"/>
              </a:ext>
            </a:extLst>
          </p:cNvPr>
          <p:cNvSpPr>
            <a:spLocks noGrp="1"/>
          </p:cNvSpPr>
          <p:nvPr>
            <p:ph type="title"/>
          </p:nvPr>
        </p:nvSpPr>
        <p:spPr>
          <a:xfrm>
            <a:off x="1143000" y="563564"/>
            <a:ext cx="7543800" cy="582612"/>
          </a:xfrm>
        </p:spPr>
        <p:txBody>
          <a:bodyPr anchor="b"/>
          <a:lstStyle/>
          <a:p>
            <a:r>
              <a:rPr lang="en-US" sz="3200" b="0" dirty="0">
                <a:latin typeface="Calisto MT" panose="02040603050505030304" pitchFamily="18" charset="0"/>
              </a:rPr>
              <a:t>When To Test – Nursing Tool</a:t>
            </a:r>
          </a:p>
        </p:txBody>
      </p:sp>
      <p:pic>
        <p:nvPicPr>
          <p:cNvPr id="5" name="Picture 4">
            <a:extLst>
              <a:ext uri="{FF2B5EF4-FFF2-40B4-BE49-F238E27FC236}">
                <a16:creationId xmlns:a16="http://schemas.microsoft.com/office/drawing/2014/main" id="{C6147C65-C312-EA4A-996E-7E0BB1A730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4992" y="1371600"/>
            <a:ext cx="7434072" cy="5029239"/>
          </a:xfrm>
          <a:prstGeom prst="rect">
            <a:avLst/>
          </a:prstGeom>
        </p:spPr>
      </p:pic>
      <p:sp>
        <p:nvSpPr>
          <p:cNvPr id="7" name="TextBox 6">
            <a:extLst>
              <a:ext uri="{FF2B5EF4-FFF2-40B4-BE49-F238E27FC236}">
                <a16:creationId xmlns:a16="http://schemas.microsoft.com/office/drawing/2014/main" id="{7B954A7E-0774-9E40-A748-996CDBB33B33}"/>
              </a:ext>
            </a:extLst>
          </p:cNvPr>
          <p:cNvSpPr txBox="1"/>
          <p:nvPr/>
        </p:nvSpPr>
        <p:spPr>
          <a:xfrm>
            <a:off x="762001" y="6492240"/>
            <a:ext cx="7543799" cy="276999"/>
          </a:xfrm>
          <a:prstGeom prst="rect">
            <a:avLst/>
          </a:prstGeom>
          <a:noFill/>
        </p:spPr>
        <p:txBody>
          <a:bodyPr wrap="square" rtlCol="0">
            <a:spAutoFit/>
          </a:bodyPr>
          <a:lstStyle/>
          <a:p>
            <a:pPr algn="r">
              <a:spcBef>
                <a:spcPct val="20000"/>
              </a:spcBef>
            </a:pPr>
            <a:r>
              <a:rPr lang="en-US" sz="1200" dirty="0">
                <a:solidFill>
                  <a:prstClr val="black"/>
                </a:solidFill>
                <a:latin typeface="Calisto MT" panose="02040603050505030304" pitchFamily="18" charset="0"/>
                <a:ea typeface="Verdana" pitchFamily="34" charset="0"/>
                <a:cs typeface="Verdana" pitchFamily="34" charset="0"/>
              </a:rPr>
              <a:t>Adapted from Crnich &amp; </a:t>
            </a:r>
            <a:r>
              <a:rPr lang="en-US" sz="1200" dirty="0" err="1">
                <a:solidFill>
                  <a:prstClr val="black"/>
                </a:solidFill>
                <a:latin typeface="Calisto MT" panose="02040603050505030304" pitchFamily="18" charset="0"/>
                <a:ea typeface="Verdana" pitchFamily="34" charset="0"/>
                <a:cs typeface="Verdana" pitchFamily="34" charset="0"/>
              </a:rPr>
              <a:t>Drinka</a:t>
            </a:r>
            <a:r>
              <a:rPr lang="en-US" sz="1200" dirty="0">
                <a:solidFill>
                  <a:prstClr val="black"/>
                </a:solidFill>
                <a:latin typeface="Calisto MT" panose="02040603050505030304" pitchFamily="18" charset="0"/>
                <a:ea typeface="Verdana" pitchFamily="34" charset="0"/>
                <a:cs typeface="Verdana" pitchFamily="34" charset="0"/>
              </a:rPr>
              <a:t>. Ann Long Term Care 2014; July: 43-7 </a:t>
            </a:r>
          </a:p>
        </p:txBody>
      </p:sp>
    </p:spTree>
    <p:extLst>
      <p:ext uri="{BB962C8B-B14F-4D97-AF65-F5344CB8AC3E}">
        <p14:creationId xmlns:p14="http://schemas.microsoft.com/office/powerpoint/2010/main" val="26497350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F33A8-32B9-2C48-A6FB-4A6C47123A5C}"/>
              </a:ext>
            </a:extLst>
          </p:cNvPr>
          <p:cNvSpPr>
            <a:spLocks noGrp="1"/>
          </p:cNvSpPr>
          <p:nvPr>
            <p:ph type="title"/>
          </p:nvPr>
        </p:nvSpPr>
        <p:spPr/>
        <p:txBody>
          <a:bodyPr/>
          <a:lstStyle/>
          <a:p>
            <a:r>
              <a:rPr lang="en-US" sz="4000" b="0" dirty="0">
                <a:latin typeface="Calisto MT" panose="02040603050505030304" pitchFamily="18" charset="0"/>
              </a:rPr>
              <a:t>What is Active Monitoring?</a:t>
            </a:r>
          </a:p>
        </p:txBody>
      </p:sp>
      <p:sp>
        <p:nvSpPr>
          <p:cNvPr id="3" name="Content Placeholder 2">
            <a:extLst>
              <a:ext uri="{FF2B5EF4-FFF2-40B4-BE49-F238E27FC236}">
                <a16:creationId xmlns:a16="http://schemas.microsoft.com/office/drawing/2014/main" id="{F8D111AC-8EC3-5B43-948B-548F7CDE1D8B}"/>
              </a:ext>
            </a:extLst>
          </p:cNvPr>
          <p:cNvSpPr>
            <a:spLocks noGrp="1"/>
          </p:cNvSpPr>
          <p:nvPr>
            <p:ph idx="1"/>
          </p:nvPr>
        </p:nvSpPr>
        <p:spPr>
          <a:xfrm>
            <a:off x="457200" y="1676400"/>
            <a:ext cx="4343400" cy="4572000"/>
          </a:xfrm>
        </p:spPr>
        <p:txBody>
          <a:bodyPr/>
          <a:lstStyle/>
          <a:p>
            <a:pPr marL="457200" indent="-457200">
              <a:spcAft>
                <a:spcPts val="600"/>
              </a:spcAft>
              <a:buFont typeface="+mj-lt"/>
              <a:buAutoNum type="arabicPeriod"/>
            </a:pPr>
            <a:r>
              <a:rPr lang="en-US" sz="1800" dirty="0"/>
              <a:t>Re-examining and measuring vital signs more frequently</a:t>
            </a:r>
          </a:p>
          <a:p>
            <a:pPr marL="457200" indent="-457200">
              <a:spcAft>
                <a:spcPts val="600"/>
              </a:spcAft>
              <a:buFont typeface="+mj-lt"/>
              <a:buAutoNum type="arabicPeriod"/>
            </a:pPr>
            <a:r>
              <a:rPr lang="en-US" sz="1800" dirty="0"/>
              <a:t>Reviewing medications, bowel/bladder patterns, sleep patterns and social milieu to identify potential triggers</a:t>
            </a:r>
          </a:p>
          <a:p>
            <a:pPr marL="457200" indent="-457200">
              <a:spcAft>
                <a:spcPts val="600"/>
              </a:spcAft>
              <a:buFont typeface="+mj-lt"/>
              <a:buAutoNum type="arabicPeriod"/>
            </a:pPr>
            <a:r>
              <a:rPr lang="en-US" sz="1800" dirty="0"/>
              <a:t>Promoting fluid intake (IV/PO) if there is concern for dehydration</a:t>
            </a:r>
          </a:p>
          <a:p>
            <a:pPr marL="457200" indent="-457200">
              <a:spcAft>
                <a:spcPts val="600"/>
              </a:spcAft>
              <a:buFont typeface="+mj-lt"/>
              <a:buAutoNum type="arabicPeriod"/>
            </a:pPr>
            <a:r>
              <a:rPr lang="en-US" sz="1800" dirty="0"/>
              <a:t>Contacting provider at as needed and with development of localizing signs/symptoms or warning signs</a:t>
            </a:r>
          </a:p>
          <a:p>
            <a:pPr marL="457200" indent="-457200">
              <a:spcAft>
                <a:spcPts val="600"/>
              </a:spcAft>
              <a:buFont typeface="+mj-lt"/>
              <a:buAutoNum type="arabicPeriod"/>
            </a:pPr>
            <a:r>
              <a:rPr lang="en-US" sz="1800" dirty="0"/>
              <a:t>Obtaining additional labs (not urine tests though!)</a:t>
            </a:r>
          </a:p>
        </p:txBody>
      </p:sp>
      <p:pic>
        <p:nvPicPr>
          <p:cNvPr id="5" name="Picture 4">
            <a:extLst>
              <a:ext uri="{FF2B5EF4-FFF2-40B4-BE49-F238E27FC236}">
                <a16:creationId xmlns:a16="http://schemas.microsoft.com/office/drawing/2014/main" id="{87A459A2-CB3B-294E-8C9F-635BADA15A65}"/>
              </a:ext>
            </a:extLst>
          </p:cNvPr>
          <p:cNvPicPr>
            <a:picLocks noChangeAspect="1"/>
          </p:cNvPicPr>
          <p:nvPr/>
        </p:nvPicPr>
        <p:blipFill>
          <a:blip r:embed="rId3"/>
          <a:stretch>
            <a:fillRect/>
          </a:stretch>
        </p:blipFill>
        <p:spPr>
          <a:xfrm>
            <a:off x="5029200" y="2667000"/>
            <a:ext cx="3798277" cy="2057400"/>
          </a:xfrm>
          <a:prstGeom prst="rect">
            <a:avLst/>
          </a:prstGeom>
          <a:ln w="19050" cmpd="sng">
            <a:solidFill>
              <a:srgbClr val="000000"/>
            </a:solidFill>
          </a:ln>
        </p:spPr>
      </p:pic>
      <p:sp>
        <p:nvSpPr>
          <p:cNvPr id="6" name="TextBox 5">
            <a:extLst>
              <a:ext uri="{FF2B5EF4-FFF2-40B4-BE49-F238E27FC236}">
                <a16:creationId xmlns:a16="http://schemas.microsoft.com/office/drawing/2014/main" id="{94F4A265-468A-FB43-8FEA-ABC5E60F77AB}"/>
              </a:ext>
            </a:extLst>
          </p:cNvPr>
          <p:cNvSpPr txBox="1"/>
          <p:nvPr/>
        </p:nvSpPr>
        <p:spPr>
          <a:xfrm>
            <a:off x="5029200" y="2286000"/>
            <a:ext cx="3798277" cy="307777"/>
          </a:xfrm>
          <a:prstGeom prst="rect">
            <a:avLst/>
          </a:prstGeom>
          <a:noFill/>
        </p:spPr>
        <p:txBody>
          <a:bodyPr wrap="square" rtlCol="0">
            <a:spAutoFit/>
          </a:bodyPr>
          <a:lstStyle/>
          <a:p>
            <a:r>
              <a:rPr lang="en-US" sz="1400" b="1" dirty="0">
                <a:latin typeface="Calisto MT" panose="02040603050505030304" pitchFamily="18" charset="0"/>
              </a:rPr>
              <a:t>Example: Temporary Care Plan Order set</a:t>
            </a:r>
          </a:p>
        </p:txBody>
      </p:sp>
    </p:spTree>
    <p:extLst>
      <p:ext uri="{BB962C8B-B14F-4D97-AF65-F5344CB8AC3E}">
        <p14:creationId xmlns:p14="http://schemas.microsoft.com/office/powerpoint/2010/main" val="20645341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457200"/>
            <a:ext cx="7543800" cy="1036637"/>
          </a:xfrm>
        </p:spPr>
        <p:txBody>
          <a:bodyPr/>
          <a:lstStyle/>
          <a:p>
            <a:r>
              <a:rPr lang="en-US" sz="4000" b="0" dirty="0">
                <a:latin typeface="Calisto MT" panose="02040603050505030304" pitchFamily="18" charset="0"/>
              </a:rPr>
              <a:t>Why Active Monitoring?</a:t>
            </a:r>
          </a:p>
        </p:txBody>
      </p:sp>
      <p:sp>
        <p:nvSpPr>
          <p:cNvPr id="3" name="Content Placeholder 2"/>
          <p:cNvSpPr>
            <a:spLocks noGrp="1"/>
          </p:cNvSpPr>
          <p:nvPr>
            <p:ph idx="1"/>
          </p:nvPr>
        </p:nvSpPr>
        <p:spPr>
          <a:xfrm>
            <a:off x="609600" y="1600200"/>
            <a:ext cx="8229600" cy="4800600"/>
          </a:xfrm>
        </p:spPr>
        <p:txBody>
          <a:bodyPr/>
          <a:lstStyle/>
          <a:p>
            <a:pPr>
              <a:spcAft>
                <a:spcPts val="1200"/>
              </a:spcAft>
            </a:pPr>
            <a:r>
              <a:rPr lang="en-US" sz="2400" dirty="0"/>
              <a:t>Rapidly detect any further deterioration that would require repeat conversation with provider and more aggressive intervention</a:t>
            </a:r>
          </a:p>
          <a:p>
            <a:pPr>
              <a:spcAft>
                <a:spcPts val="1200"/>
              </a:spcAft>
            </a:pPr>
            <a:r>
              <a:rPr lang="en-US" sz="2400" dirty="0"/>
              <a:t>Provide additional information that might help identify the cause of change in condition (e.g., constipation, inadequately managed pain, etc.)</a:t>
            </a:r>
          </a:p>
          <a:p>
            <a:pPr>
              <a:spcAft>
                <a:spcPts val="1200"/>
              </a:spcAft>
            </a:pPr>
            <a:r>
              <a:rPr lang="en-US" sz="2400" dirty="0"/>
              <a:t>Initiation of fluids may help correct dehydration which may be triggering the change in the first place</a:t>
            </a:r>
          </a:p>
          <a:p>
            <a:pPr>
              <a:spcAft>
                <a:spcPts val="1200"/>
              </a:spcAft>
            </a:pPr>
            <a:r>
              <a:rPr lang="en-US" sz="2400" dirty="0"/>
              <a:t>Provides a talking point for conversations with family that reassures them that staff are keeping a very close eye on their loved one</a:t>
            </a:r>
          </a:p>
        </p:txBody>
      </p:sp>
    </p:spTree>
    <p:extLst>
      <p:ext uri="{BB962C8B-B14F-4D97-AF65-F5344CB8AC3E}">
        <p14:creationId xmlns:p14="http://schemas.microsoft.com/office/powerpoint/2010/main" val="12351487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Title 69">
            <a:extLst>
              <a:ext uri="{FF2B5EF4-FFF2-40B4-BE49-F238E27FC236}">
                <a16:creationId xmlns:a16="http://schemas.microsoft.com/office/drawing/2014/main" id="{6624475D-0CC8-8840-9D15-F4D9858CDAC8}"/>
              </a:ext>
            </a:extLst>
          </p:cNvPr>
          <p:cNvSpPr>
            <a:spLocks noGrp="1"/>
          </p:cNvSpPr>
          <p:nvPr>
            <p:ph type="title"/>
          </p:nvPr>
        </p:nvSpPr>
        <p:spPr>
          <a:xfrm>
            <a:off x="1143000" y="563564"/>
            <a:ext cx="7543800" cy="582612"/>
          </a:xfrm>
        </p:spPr>
        <p:txBody>
          <a:bodyPr anchor="b"/>
          <a:lstStyle/>
          <a:p>
            <a:r>
              <a:rPr lang="en-US" sz="3200" b="0" dirty="0">
                <a:latin typeface="Calisto MT" panose="02040603050505030304" pitchFamily="18" charset="0"/>
              </a:rPr>
              <a:t>When To Test – Nursing Tool</a:t>
            </a:r>
          </a:p>
        </p:txBody>
      </p:sp>
      <p:pic>
        <p:nvPicPr>
          <p:cNvPr id="4" name="Picture 3">
            <a:extLst>
              <a:ext uri="{FF2B5EF4-FFF2-40B4-BE49-F238E27FC236}">
                <a16:creationId xmlns:a16="http://schemas.microsoft.com/office/drawing/2014/main" id="{15433F63-28A9-5943-9A16-D4AA39807E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0392" y="1372448"/>
            <a:ext cx="7443216" cy="5028352"/>
          </a:xfrm>
          <a:prstGeom prst="rect">
            <a:avLst/>
          </a:prstGeom>
        </p:spPr>
      </p:pic>
      <p:sp>
        <p:nvSpPr>
          <p:cNvPr id="7" name="TextBox 6">
            <a:extLst>
              <a:ext uri="{FF2B5EF4-FFF2-40B4-BE49-F238E27FC236}">
                <a16:creationId xmlns:a16="http://schemas.microsoft.com/office/drawing/2014/main" id="{3BBC3FAE-4BCC-864D-99E8-0D0BC62B7966}"/>
              </a:ext>
            </a:extLst>
          </p:cNvPr>
          <p:cNvSpPr txBox="1"/>
          <p:nvPr/>
        </p:nvSpPr>
        <p:spPr>
          <a:xfrm>
            <a:off x="762001" y="6492240"/>
            <a:ext cx="7543799" cy="276999"/>
          </a:xfrm>
          <a:prstGeom prst="rect">
            <a:avLst/>
          </a:prstGeom>
          <a:noFill/>
        </p:spPr>
        <p:txBody>
          <a:bodyPr wrap="square" rtlCol="0">
            <a:spAutoFit/>
          </a:bodyPr>
          <a:lstStyle/>
          <a:p>
            <a:pPr algn="r">
              <a:spcBef>
                <a:spcPct val="20000"/>
              </a:spcBef>
            </a:pPr>
            <a:r>
              <a:rPr lang="en-US" sz="1200" dirty="0">
                <a:solidFill>
                  <a:prstClr val="black"/>
                </a:solidFill>
                <a:latin typeface="Calisto MT" panose="02040603050505030304" pitchFamily="18" charset="0"/>
                <a:ea typeface="Verdana" pitchFamily="34" charset="0"/>
                <a:cs typeface="Verdana" pitchFamily="34" charset="0"/>
              </a:rPr>
              <a:t>Adapted from Crnich &amp; </a:t>
            </a:r>
            <a:r>
              <a:rPr lang="en-US" sz="1200" dirty="0" err="1">
                <a:solidFill>
                  <a:prstClr val="black"/>
                </a:solidFill>
                <a:latin typeface="Calisto MT" panose="02040603050505030304" pitchFamily="18" charset="0"/>
                <a:ea typeface="Verdana" pitchFamily="34" charset="0"/>
                <a:cs typeface="Verdana" pitchFamily="34" charset="0"/>
              </a:rPr>
              <a:t>Drinka</a:t>
            </a:r>
            <a:r>
              <a:rPr lang="en-US" sz="1200" dirty="0">
                <a:solidFill>
                  <a:prstClr val="black"/>
                </a:solidFill>
                <a:latin typeface="Calisto MT" panose="02040603050505030304" pitchFamily="18" charset="0"/>
                <a:ea typeface="Verdana" pitchFamily="34" charset="0"/>
                <a:cs typeface="Verdana" pitchFamily="34" charset="0"/>
              </a:rPr>
              <a:t>. Ann Long Term Care 2014; July: 43-7 </a:t>
            </a:r>
          </a:p>
        </p:txBody>
      </p:sp>
    </p:spTree>
    <p:extLst>
      <p:ext uri="{BB962C8B-B14F-4D97-AF65-F5344CB8AC3E}">
        <p14:creationId xmlns:p14="http://schemas.microsoft.com/office/powerpoint/2010/main" val="6313324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txBox="1">
            <a:spLocks noGrp="1"/>
          </p:cNvSpPr>
          <p:nvPr>
            <p:ph type="title" idx="4294967295"/>
          </p:nvPr>
        </p:nvSpPr>
        <p:spPr>
          <a:xfrm>
            <a:off x="1136491" y="457200"/>
            <a:ext cx="6848793" cy="1066800"/>
          </a:xfrm>
        </p:spPr>
        <p:txBody>
          <a:bodyPr/>
          <a:lstStyle/>
          <a:p>
            <a:pPr eaLnBrk="1">
              <a:buFont typeface="StarSymbol"/>
              <a:buNone/>
            </a:pPr>
            <a:r>
              <a:rPr sz="4000" b="0" dirty="0">
                <a:latin typeface="Calisto MT" panose="02040603050505030304" pitchFamily="18" charset="0"/>
                <a:cs typeface="Arial" pitchFamily="34" charset="0"/>
              </a:rPr>
              <a:t>Summary</a:t>
            </a:r>
            <a:r>
              <a:rPr lang="en-US" sz="4000" b="0" dirty="0">
                <a:latin typeface="Calisto MT" panose="02040603050505030304" pitchFamily="18" charset="0"/>
                <a:cs typeface="Arial" pitchFamily="34" charset="0"/>
              </a:rPr>
              <a:t> – When to Test</a:t>
            </a:r>
            <a:endParaRPr sz="4000" b="0" dirty="0">
              <a:latin typeface="Calisto MT" panose="02040603050505030304" pitchFamily="18" charset="0"/>
              <a:cs typeface="Arial" pitchFamily="34" charset="0"/>
            </a:endParaRPr>
          </a:p>
        </p:txBody>
      </p:sp>
      <p:sp>
        <p:nvSpPr>
          <p:cNvPr id="28675" name="Text Placeholder 2"/>
          <p:cNvSpPr txBox="1">
            <a:spLocks noGrp="1"/>
          </p:cNvSpPr>
          <p:nvPr>
            <p:ph type="body" idx="4294967295"/>
          </p:nvPr>
        </p:nvSpPr>
        <p:spPr>
          <a:xfrm>
            <a:off x="685800" y="1768474"/>
            <a:ext cx="8032750" cy="4327525"/>
          </a:xfrm>
        </p:spPr>
        <p:txBody>
          <a:bodyPr/>
          <a:lstStyle>
            <a:lvl1pPr>
              <a:defRPr sz="3200">
                <a:solidFill>
                  <a:srgbClr val="000000"/>
                </a:solidFill>
                <a:latin typeface="Albany"/>
                <a:ea typeface="Andale Sans UI"/>
                <a:cs typeface="Tahoma" pitchFamily="34" charset="0"/>
              </a:defRPr>
            </a:lvl1pPr>
            <a:lvl2pPr marL="742950" indent="-285750">
              <a:defRPr sz="2800">
                <a:solidFill>
                  <a:srgbClr val="000000"/>
                </a:solidFill>
                <a:latin typeface="Albany"/>
                <a:ea typeface="Andale Sans UI"/>
                <a:cs typeface="Tahoma" pitchFamily="34" charset="0"/>
              </a:defRPr>
            </a:lvl2pPr>
            <a:lvl3pPr marL="1143000" indent="-228600">
              <a:defRPr sz="2400">
                <a:solidFill>
                  <a:srgbClr val="000000"/>
                </a:solidFill>
                <a:latin typeface="Albany"/>
                <a:ea typeface="Andale Sans UI"/>
                <a:cs typeface="Tahoma" pitchFamily="34" charset="0"/>
              </a:defRPr>
            </a:lvl3pPr>
            <a:lvl4pPr marL="1600200" indent="-228600">
              <a:defRPr sz="2000">
                <a:solidFill>
                  <a:srgbClr val="000000"/>
                </a:solidFill>
                <a:latin typeface="Albany"/>
                <a:ea typeface="Andale Sans UI"/>
                <a:cs typeface="Tahoma" pitchFamily="34" charset="0"/>
              </a:defRPr>
            </a:lvl4pPr>
            <a:lvl5pPr marL="2057400" indent="-228600">
              <a:defRPr sz="2000">
                <a:solidFill>
                  <a:srgbClr val="000000"/>
                </a:solidFill>
                <a:latin typeface="Albany"/>
                <a:ea typeface="Andale Sans UI"/>
                <a:cs typeface="Tahoma" pitchFamily="34" charset="0"/>
              </a:defRPr>
            </a:lvl5pPr>
            <a:lvl6pPr marL="2514600" indent="-228600" hangingPunct="0">
              <a:defRPr sz="2000">
                <a:solidFill>
                  <a:srgbClr val="000000"/>
                </a:solidFill>
                <a:latin typeface="Albany"/>
                <a:ea typeface="Andale Sans UI"/>
                <a:cs typeface="Tahoma" pitchFamily="34" charset="0"/>
              </a:defRPr>
            </a:lvl6pPr>
            <a:lvl7pPr marL="2971800" indent="-228600" hangingPunct="0">
              <a:defRPr sz="2000">
                <a:solidFill>
                  <a:srgbClr val="000000"/>
                </a:solidFill>
                <a:latin typeface="Albany"/>
                <a:ea typeface="Andale Sans UI"/>
                <a:cs typeface="Tahoma" pitchFamily="34" charset="0"/>
              </a:defRPr>
            </a:lvl7pPr>
            <a:lvl8pPr marL="3429000" indent="-228600" hangingPunct="0">
              <a:defRPr sz="2000">
                <a:solidFill>
                  <a:srgbClr val="000000"/>
                </a:solidFill>
                <a:latin typeface="Albany"/>
                <a:ea typeface="Andale Sans UI"/>
                <a:cs typeface="Tahoma" pitchFamily="34" charset="0"/>
              </a:defRPr>
            </a:lvl8pPr>
            <a:lvl9pPr marL="3886200" indent="-228600" hangingPunct="0">
              <a:defRPr sz="2000">
                <a:solidFill>
                  <a:srgbClr val="000000"/>
                </a:solidFill>
                <a:latin typeface="Albany"/>
                <a:ea typeface="Andale Sans UI"/>
                <a:cs typeface="Tahoma" pitchFamily="34" charset="0"/>
              </a:defRPr>
            </a:lvl9pPr>
          </a:lstStyle>
          <a:p>
            <a:pPr eaLnBrk="1">
              <a:spcBef>
                <a:spcPts val="72"/>
              </a:spcBef>
              <a:spcAft>
                <a:spcPts val="1200"/>
              </a:spcAft>
            </a:pPr>
            <a:r>
              <a:rPr lang="en-US" sz="2800" dirty="0">
                <a:latin typeface="Calisto MT" panose="02040603050505030304" pitchFamily="18" charset="0"/>
                <a:cs typeface="Arial" pitchFamily="34" charset="0"/>
              </a:rPr>
              <a:t>The WI UTI Toolkit can be employed to create a shared understanding of when to perform testing on urine samples</a:t>
            </a:r>
            <a:endParaRPr lang="en-US" sz="1400" dirty="0">
              <a:latin typeface="Calisto MT" panose="02040603050505030304" pitchFamily="18" charset="0"/>
              <a:cs typeface="Arial" pitchFamily="34" charset="0"/>
            </a:endParaRPr>
          </a:p>
          <a:p>
            <a:pPr eaLnBrk="1">
              <a:spcBef>
                <a:spcPts val="72"/>
              </a:spcBef>
              <a:spcAft>
                <a:spcPts val="1200"/>
              </a:spcAft>
            </a:pPr>
            <a:r>
              <a:rPr sz="2800" dirty="0">
                <a:latin typeface="Calisto MT" panose="02040603050505030304" pitchFamily="18" charset="0"/>
                <a:cs typeface="Arial" pitchFamily="34" charset="0"/>
              </a:rPr>
              <a:t>Test the urine </a:t>
            </a:r>
            <a:r>
              <a:rPr sz="2800" u="sng" dirty="0">
                <a:latin typeface="Calisto MT" panose="02040603050505030304" pitchFamily="18" charset="0"/>
                <a:cs typeface="Arial" pitchFamily="34" charset="0"/>
              </a:rPr>
              <a:t>only</a:t>
            </a:r>
            <a:r>
              <a:rPr sz="2800" dirty="0">
                <a:latin typeface="Calisto MT" panose="02040603050505030304" pitchFamily="18" charset="0"/>
                <a:cs typeface="Arial" pitchFamily="34" charset="0"/>
              </a:rPr>
              <a:t> when there are specific urinary tract signs or symptoms</a:t>
            </a:r>
            <a:endParaRPr sz="1400" dirty="0">
              <a:latin typeface="Calisto MT" panose="02040603050505030304" pitchFamily="18" charset="0"/>
              <a:cs typeface="Arial" pitchFamily="34" charset="0"/>
            </a:endParaRPr>
          </a:p>
          <a:p>
            <a:pPr eaLnBrk="1">
              <a:spcBef>
                <a:spcPts val="72"/>
              </a:spcBef>
              <a:spcAft>
                <a:spcPts val="1200"/>
              </a:spcAft>
            </a:pPr>
            <a:r>
              <a:rPr lang="en-US" sz="2800" dirty="0">
                <a:latin typeface="Calisto MT" panose="02040603050505030304" pitchFamily="18" charset="0"/>
                <a:cs typeface="Arial" pitchFamily="34" charset="0"/>
              </a:rPr>
              <a:t>Develop/adopt an active monitoring temporary care plan to help nursing staff structure the management of residents who have a less concerning change </a:t>
            </a:r>
            <a:r>
              <a:rPr lang="en-US" sz="2800">
                <a:latin typeface="Calisto MT" panose="02040603050505030304" pitchFamily="18" charset="0"/>
                <a:cs typeface="Arial" pitchFamily="34" charset="0"/>
              </a:rPr>
              <a:t>in condition</a:t>
            </a:r>
            <a:endParaRPr lang="en-US" sz="2800" dirty="0">
              <a:latin typeface="Calisto MT" panose="02040603050505030304" pitchFamily="18" charset="0"/>
              <a:cs typeface="Arial" pitchFamily="34" charset="0"/>
            </a:endParaRPr>
          </a:p>
          <a:p>
            <a:pPr marL="0" indent="0" eaLnBrk="1">
              <a:spcBef>
                <a:spcPts val="72"/>
              </a:spcBef>
              <a:spcAft>
                <a:spcPts val="1200"/>
              </a:spcAft>
              <a:buNone/>
            </a:pPr>
            <a:endParaRPr sz="2800" dirty="0">
              <a:latin typeface="+mn-lt"/>
              <a:cs typeface="Arial" pitchFamily="34" charset="0"/>
            </a:endParaRPr>
          </a:p>
        </p:txBody>
      </p:sp>
    </p:spTree>
    <p:extLst>
      <p:ext uri="{BB962C8B-B14F-4D97-AF65-F5344CB8AC3E}">
        <p14:creationId xmlns:p14="http://schemas.microsoft.com/office/powerpoint/2010/main" val="3776957703"/>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3900" y="5124271"/>
            <a:ext cx="7652766" cy="369332"/>
          </a:xfrm>
          <a:prstGeom prst="rect">
            <a:avLst/>
          </a:prstGeom>
          <a:noFill/>
        </p:spPr>
        <p:txBody>
          <a:bodyPr wrap="square" rtlCol="0">
            <a:spAutoFit/>
          </a:bodyPr>
          <a:lstStyle/>
          <a:p>
            <a:pPr algn="ctr"/>
            <a:r>
              <a:rPr lang="en-US" dirty="0"/>
              <a:t> </a:t>
            </a:r>
          </a:p>
        </p:txBody>
      </p:sp>
      <p:sp>
        <p:nvSpPr>
          <p:cNvPr id="2" name="Title 1"/>
          <p:cNvSpPr>
            <a:spLocks noGrp="1"/>
          </p:cNvSpPr>
          <p:nvPr>
            <p:ph type="title"/>
          </p:nvPr>
        </p:nvSpPr>
        <p:spPr>
          <a:xfrm>
            <a:off x="1143000" y="609600"/>
            <a:ext cx="7543800" cy="4884003"/>
          </a:xfrm>
        </p:spPr>
        <p:txBody>
          <a:bodyPr/>
          <a:lstStyle/>
          <a:p>
            <a:r>
              <a:rPr lang="en-US" sz="4000" b="0" dirty="0">
                <a:latin typeface="Calisto MT" panose="02040603050505030304" pitchFamily="18" charset="0"/>
              </a:rPr>
              <a:t>UTI Toolkit – Module 3</a:t>
            </a:r>
            <a:br>
              <a:rPr lang="en-US" sz="4000" b="0" dirty="0">
                <a:latin typeface="Calisto MT" panose="02040603050505030304" pitchFamily="18" charset="0"/>
              </a:rPr>
            </a:br>
            <a:r>
              <a:rPr lang="en-US" sz="2000" b="0" dirty="0">
                <a:latin typeface="Calisto MT" panose="02040603050505030304" pitchFamily="18" charset="0"/>
              </a:rPr>
              <a:t>Narration by:</a:t>
            </a:r>
            <a:br>
              <a:rPr lang="en-US" sz="2000" b="0" dirty="0">
                <a:latin typeface="Calisto MT" panose="02040603050505030304" pitchFamily="18" charset="0"/>
              </a:rPr>
            </a:br>
            <a:r>
              <a:rPr lang="en-US" sz="2800" b="0" dirty="0">
                <a:latin typeface="Calisto MT" panose="02040603050505030304" pitchFamily="18" charset="0"/>
              </a:rPr>
              <a:t>Anna </a:t>
            </a:r>
            <a:r>
              <a:rPr lang="en-US" sz="2800" b="0" dirty="0" err="1">
                <a:latin typeface="Calisto MT" panose="02040603050505030304" pitchFamily="18" charset="0"/>
              </a:rPr>
              <a:t>Eslinger</a:t>
            </a:r>
            <a:r>
              <a:rPr lang="en-US" sz="2800" b="0" dirty="0">
                <a:latin typeface="Calisto MT" panose="02040603050505030304" pitchFamily="18" charset="0"/>
              </a:rPr>
              <a:t>, RN</a:t>
            </a:r>
            <a:r>
              <a:rPr lang="en-US" sz="2000" b="0" i="1" dirty="0">
                <a:latin typeface="Calisto MT" panose="02040603050505030304" pitchFamily="18" charset="0"/>
              </a:rPr>
              <a:t/>
            </a:r>
            <a:br>
              <a:rPr lang="en-US" sz="2000" b="0" i="1" dirty="0">
                <a:latin typeface="Calisto MT" panose="02040603050505030304" pitchFamily="18" charset="0"/>
              </a:rPr>
            </a:br>
            <a:r>
              <a:rPr lang="en-US" sz="2000" b="0" dirty="0">
                <a:latin typeface="Calisto MT" panose="02040603050505030304" pitchFamily="18" charset="0"/>
              </a:rPr>
              <a:t>Infection </a:t>
            </a:r>
            <a:r>
              <a:rPr lang="en-US" sz="2000" b="0" dirty="0" err="1">
                <a:latin typeface="Calisto MT" panose="02040603050505030304" pitchFamily="18" charset="0"/>
              </a:rPr>
              <a:t>Preventionist</a:t>
            </a:r>
            <a:r>
              <a:rPr lang="en-US" sz="2000" b="0" dirty="0">
                <a:latin typeface="Calisto MT" panose="02040603050505030304" pitchFamily="18" charset="0"/>
              </a:rPr>
              <a:t/>
            </a:r>
            <a:br>
              <a:rPr lang="en-US" sz="2000" b="0" dirty="0">
                <a:latin typeface="Calisto MT" panose="02040603050505030304" pitchFamily="18" charset="0"/>
              </a:rPr>
            </a:br>
            <a:r>
              <a:rPr lang="en-US" sz="2000" b="0" dirty="0">
                <a:latin typeface="Calisto MT" panose="02040603050505030304" pitchFamily="18" charset="0"/>
              </a:rPr>
              <a:t>Marshfield Medical Center - Eau Claire</a:t>
            </a:r>
            <a:br>
              <a:rPr lang="en-US" sz="2000" b="0" dirty="0">
                <a:latin typeface="Calisto MT" panose="02040603050505030304" pitchFamily="18" charset="0"/>
              </a:rPr>
            </a:br>
            <a:r>
              <a:rPr lang="en-US" sz="2000" b="0" dirty="0">
                <a:latin typeface="Calisto MT" panose="02040603050505030304" pitchFamily="18" charset="0"/>
              </a:rPr>
              <a:t/>
            </a:r>
            <a:br>
              <a:rPr lang="en-US" sz="2000" b="0" dirty="0">
                <a:latin typeface="Calisto MT" panose="02040603050505030304" pitchFamily="18" charset="0"/>
              </a:rPr>
            </a:br>
            <a:r>
              <a:rPr lang="en-US" sz="2000" b="0" dirty="0">
                <a:latin typeface="Calisto MT" panose="02040603050505030304" pitchFamily="18" charset="0"/>
              </a:rPr>
              <a:t/>
            </a:r>
            <a:br>
              <a:rPr lang="en-US" sz="2000" b="0" dirty="0">
                <a:latin typeface="Calisto MT" panose="02040603050505030304" pitchFamily="18" charset="0"/>
              </a:rPr>
            </a:br>
            <a:r>
              <a:rPr lang="en-US" sz="2000" b="0" dirty="0">
                <a:latin typeface="Calisto MT" panose="02040603050505030304" pitchFamily="18" charset="0"/>
              </a:rPr>
              <a:t/>
            </a:r>
            <a:br>
              <a:rPr lang="en-US" sz="2000" b="0" dirty="0">
                <a:latin typeface="Calisto MT" panose="02040603050505030304" pitchFamily="18" charset="0"/>
              </a:rPr>
            </a:br>
            <a:r>
              <a:rPr lang="en-US" sz="2000" b="0" dirty="0">
                <a:latin typeface="Calisto MT" panose="02040603050505030304" pitchFamily="18" charset="0"/>
              </a:rPr>
              <a:t/>
            </a:r>
            <a:br>
              <a:rPr lang="en-US" sz="2000" b="0" dirty="0">
                <a:latin typeface="Calisto MT" panose="02040603050505030304" pitchFamily="18" charset="0"/>
              </a:rPr>
            </a:br>
            <a:r>
              <a:rPr lang="en-US" sz="2000" b="0" dirty="0">
                <a:latin typeface="Calisto MT" panose="02040603050505030304" pitchFamily="18" charset="0"/>
              </a:rPr>
              <a:t/>
            </a:r>
            <a:br>
              <a:rPr lang="en-US" sz="2000" b="0" dirty="0">
                <a:latin typeface="Calisto MT" panose="02040603050505030304" pitchFamily="18" charset="0"/>
              </a:rPr>
            </a:br>
            <a:r>
              <a:rPr lang="en-US" sz="2000" b="0" dirty="0">
                <a:latin typeface="Calisto MT" panose="02040603050505030304" pitchFamily="18" charset="0"/>
              </a:rPr>
              <a:t/>
            </a:r>
            <a:br>
              <a:rPr lang="en-US" sz="2000" b="0" dirty="0">
                <a:latin typeface="Calisto MT" panose="02040603050505030304" pitchFamily="18" charset="0"/>
              </a:rPr>
            </a:br>
            <a:r>
              <a:rPr lang="en-US" sz="2000" b="0" dirty="0">
                <a:latin typeface="Calisto MT" panose="02040603050505030304" pitchFamily="18" charset="0"/>
              </a:rPr>
              <a:t/>
            </a:r>
            <a:br>
              <a:rPr lang="en-US" sz="2000" b="0" dirty="0">
                <a:latin typeface="Calisto MT" panose="02040603050505030304" pitchFamily="18" charset="0"/>
              </a:rPr>
            </a:br>
            <a:r>
              <a:rPr lang="en-US" sz="2000" b="0" dirty="0">
                <a:latin typeface="Calisto MT" panose="02040603050505030304" pitchFamily="18" charset="0"/>
              </a:rPr>
              <a:t/>
            </a:r>
            <a:br>
              <a:rPr lang="en-US" sz="2000" b="0" dirty="0">
                <a:latin typeface="Calisto MT" panose="02040603050505030304" pitchFamily="18" charset="0"/>
              </a:rPr>
            </a:br>
            <a:r>
              <a:rPr lang="en-US" sz="2000" b="0" dirty="0">
                <a:latin typeface="Calisto MT" panose="02040603050505030304" pitchFamily="18" charset="0"/>
              </a:rPr>
              <a:t>Content developed in partnership with the Wisconsin</a:t>
            </a:r>
            <a:br>
              <a:rPr lang="en-US" sz="2000" b="0" dirty="0">
                <a:latin typeface="Calisto MT" panose="02040603050505030304" pitchFamily="18" charset="0"/>
              </a:rPr>
            </a:br>
            <a:r>
              <a:rPr lang="en-US" sz="2000" b="0" dirty="0">
                <a:latin typeface="Calisto MT" panose="02040603050505030304" pitchFamily="18" charset="0"/>
              </a:rPr>
              <a:t>Healthcare-Associated Infections in Long-Term Care Coalition</a:t>
            </a:r>
            <a:endParaRPr lang="en-US" sz="1400" dirty="0"/>
          </a:p>
        </p:txBody>
      </p:sp>
      <p:pic>
        <p:nvPicPr>
          <p:cNvPr id="6" name="Picture 5">
            <a:extLst>
              <a:ext uri="{FF2B5EF4-FFF2-40B4-BE49-F238E27FC236}">
                <a16:creationId xmlns:a16="http://schemas.microsoft.com/office/drawing/2014/main" id="{B2927A76-29AC-5440-A4E4-1359148FFD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357" y="5477855"/>
            <a:ext cx="2117979" cy="907705"/>
          </a:xfrm>
          <a:prstGeom prst="rect">
            <a:avLst/>
          </a:prstGeom>
        </p:spPr>
      </p:pic>
      <p:sp>
        <p:nvSpPr>
          <p:cNvPr id="7" name="Rectangle 6">
            <a:extLst>
              <a:ext uri="{FF2B5EF4-FFF2-40B4-BE49-F238E27FC236}">
                <a16:creationId xmlns:a16="http://schemas.microsoft.com/office/drawing/2014/main" id="{6C368B58-5409-3441-AFBA-CC46B18906A3}"/>
              </a:ext>
            </a:extLst>
          </p:cNvPr>
          <p:cNvSpPr/>
          <p:nvPr/>
        </p:nvSpPr>
        <p:spPr>
          <a:xfrm>
            <a:off x="2316438" y="5877580"/>
            <a:ext cx="6065562" cy="523220"/>
          </a:xfrm>
          <a:prstGeom prst="rect">
            <a:avLst/>
          </a:prstGeom>
        </p:spPr>
        <p:txBody>
          <a:bodyPr wrap="square">
            <a:spAutoFit/>
          </a:bodyPr>
          <a:lstStyle/>
          <a:p>
            <a:r>
              <a:rPr lang="en-US" sz="1400" dirty="0">
                <a:latin typeface="Calisto MT" panose="02040603050505030304" pitchFamily="18" charset="0"/>
              </a:rPr>
              <a:t>Funding for this project was provided by the Wisconsin Partnership Program at the UW School of Medicine and Public Health</a:t>
            </a:r>
            <a:endParaRPr lang="en-US" sz="1400" dirty="0"/>
          </a:p>
        </p:txBody>
      </p:sp>
      <p:pic>
        <p:nvPicPr>
          <p:cNvPr id="15" name="Picture 15">
            <a:extLst>
              <a:ext uri="{FF2B5EF4-FFF2-40B4-BE49-F238E27FC236}">
                <a16:creationId xmlns:a16="http://schemas.microsoft.com/office/drawing/2014/main" id="{7E73993B-4C05-3146-89B8-7C02E56C0CB5}"/>
              </a:ext>
            </a:extLst>
          </p:cNvPr>
          <p:cNvPicPr>
            <a:picLocks noChangeAspect="1"/>
          </p:cNvPicPr>
          <p:nvPr/>
        </p:nvPicPr>
        <p:blipFill rotWithShape="1">
          <a:blip r:embed="rId4">
            <a:extLst>
              <a:ext uri="{28A0092B-C50C-407E-A947-70E740481C1C}">
                <a14:useLocalDpi xmlns:a14="http://schemas.microsoft.com/office/drawing/2010/main" val="0"/>
              </a:ext>
            </a:extLst>
          </a:blip>
          <a:srcRect l="9489" r="8663" b="6800"/>
          <a:stretch/>
        </p:blipFill>
        <p:spPr>
          <a:xfrm>
            <a:off x="3818088" y="2565003"/>
            <a:ext cx="2078918" cy="2367280"/>
          </a:xfrm>
          <a:prstGeom prst="rect">
            <a:avLst/>
          </a:prstGeom>
        </p:spPr>
      </p:pic>
    </p:spTree>
    <p:extLst>
      <p:ext uri="{BB962C8B-B14F-4D97-AF65-F5344CB8AC3E}">
        <p14:creationId xmlns:p14="http://schemas.microsoft.com/office/powerpoint/2010/main" val="2677898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0100" y="563563"/>
            <a:ext cx="7543800" cy="1036637"/>
          </a:xfrm>
        </p:spPr>
        <p:txBody>
          <a:bodyPr/>
          <a:lstStyle/>
          <a:p>
            <a:r>
              <a:rPr lang="en-US" sz="4000" b="0" dirty="0">
                <a:latin typeface="Calisto MT" panose="02040603050505030304" pitchFamily="18" charset="0"/>
              </a:rPr>
              <a:t>Objectives</a:t>
            </a:r>
          </a:p>
        </p:txBody>
      </p:sp>
      <p:sp>
        <p:nvSpPr>
          <p:cNvPr id="3" name="Content Placeholder 2"/>
          <p:cNvSpPr>
            <a:spLocks noGrp="1"/>
          </p:cNvSpPr>
          <p:nvPr>
            <p:ph idx="1"/>
          </p:nvPr>
        </p:nvSpPr>
        <p:spPr>
          <a:xfrm>
            <a:off x="816033" y="1600200"/>
            <a:ext cx="7481455" cy="4572000"/>
          </a:xfrm>
        </p:spPr>
        <p:txBody>
          <a:bodyPr/>
          <a:lstStyle/>
          <a:p>
            <a:pPr>
              <a:spcAft>
                <a:spcPts val="1800"/>
              </a:spcAft>
            </a:pPr>
            <a:r>
              <a:rPr lang="en-US" sz="2800"/>
              <a:t>Reinforce the </a:t>
            </a:r>
            <a:r>
              <a:rPr lang="en-US" sz="2800" dirty="0"/>
              <a:t>benefits of reducing unnecessary urine testing </a:t>
            </a:r>
          </a:p>
          <a:p>
            <a:pPr>
              <a:spcAft>
                <a:spcPts val="1800"/>
              </a:spcAft>
            </a:pPr>
            <a:r>
              <a:rPr lang="en-US" sz="2800" dirty="0"/>
              <a:t>Introduce the “UTI Stoplight Tool”</a:t>
            </a:r>
          </a:p>
          <a:p>
            <a:pPr>
              <a:spcAft>
                <a:spcPts val="1800"/>
              </a:spcAft>
            </a:pPr>
            <a:r>
              <a:rPr lang="en-US" sz="2800" dirty="0"/>
              <a:t>Introduce the “When To Test-Nursing Tool”</a:t>
            </a:r>
          </a:p>
          <a:p>
            <a:pPr>
              <a:spcAft>
                <a:spcPts val="1800"/>
              </a:spcAft>
            </a:pPr>
            <a:r>
              <a:rPr lang="en-US" sz="2800" dirty="0"/>
              <a:t>Briefly describe how to manage residents who have isolated, non-specific geriatric symptoms (low probability of UTI)</a:t>
            </a:r>
          </a:p>
        </p:txBody>
      </p:sp>
      <p:sp>
        <p:nvSpPr>
          <p:cNvPr id="6" name="TextBox 5">
            <a:extLst>
              <a:ext uri="{FF2B5EF4-FFF2-40B4-BE49-F238E27FC236}">
                <a16:creationId xmlns:a16="http://schemas.microsoft.com/office/drawing/2014/main" id="{8E6E69D7-3C3E-284F-9F18-1B6268BF701F}"/>
              </a:ext>
            </a:extLst>
          </p:cNvPr>
          <p:cNvSpPr txBox="1"/>
          <p:nvPr/>
        </p:nvSpPr>
        <p:spPr>
          <a:xfrm>
            <a:off x="5029200" y="6492240"/>
            <a:ext cx="3352800" cy="276999"/>
          </a:xfrm>
          <a:prstGeom prst="rect">
            <a:avLst/>
          </a:prstGeom>
          <a:noFill/>
        </p:spPr>
        <p:txBody>
          <a:bodyPr wrap="square" rtlCol="0">
            <a:spAutoFit/>
          </a:bodyPr>
          <a:lstStyle/>
          <a:p>
            <a:pPr algn="r"/>
            <a:r>
              <a:rPr lang="fr-FR" sz="1200" dirty="0">
                <a:solidFill>
                  <a:prstClr val="black"/>
                </a:solidFill>
                <a:latin typeface="Calisto MT" panose="02040603050505030304" pitchFamily="18" charset="0"/>
                <a:cs typeface="Arial" panose="020B0604020202020204" pitchFamily="34" charset="0"/>
              </a:rPr>
              <a:t>Nace, et.al.  JAMDA 2014; 15(2): 133-39 </a:t>
            </a:r>
            <a:endParaRPr lang="en-US" sz="1200" dirty="0">
              <a:latin typeface="Calisto MT" panose="02040603050505030304" pitchFamily="18" charset="0"/>
            </a:endParaRPr>
          </a:p>
        </p:txBody>
      </p:sp>
    </p:spTree>
    <p:extLst>
      <p:ext uri="{BB962C8B-B14F-4D97-AF65-F5344CB8AC3E}">
        <p14:creationId xmlns:p14="http://schemas.microsoft.com/office/powerpoint/2010/main" val="2200316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487363"/>
            <a:ext cx="7284720" cy="1036637"/>
          </a:xfrm>
        </p:spPr>
        <p:txBody>
          <a:bodyPr/>
          <a:lstStyle/>
          <a:p>
            <a:r>
              <a:rPr lang="en-US" sz="2800" b="0" dirty="0">
                <a:latin typeface="Calisto MT" panose="02040603050505030304" pitchFamily="18" charset="0"/>
              </a:rPr>
              <a:t>Urine Cultures Are a Common Trigger for Antibiotic Use in Nursing Homes</a:t>
            </a:r>
          </a:p>
        </p:txBody>
      </p:sp>
      <p:sp>
        <p:nvSpPr>
          <p:cNvPr id="3" name="Content Placeholder 2"/>
          <p:cNvSpPr>
            <a:spLocks noGrp="1"/>
          </p:cNvSpPr>
          <p:nvPr>
            <p:ph idx="1"/>
          </p:nvPr>
        </p:nvSpPr>
        <p:spPr>
          <a:xfrm>
            <a:off x="441960" y="1676400"/>
            <a:ext cx="4130040" cy="4572000"/>
          </a:xfrm>
        </p:spPr>
        <p:txBody>
          <a:bodyPr/>
          <a:lstStyle/>
          <a:p>
            <a:pPr>
              <a:spcAft>
                <a:spcPts val="1200"/>
              </a:spcAft>
            </a:pPr>
            <a:r>
              <a:rPr lang="en-US" sz="2100" dirty="0"/>
              <a:t>It is hard for providers to ignore a positive urine culture, even when the resident does not exhibit specific UTI symptoms.</a:t>
            </a:r>
          </a:p>
          <a:p>
            <a:pPr>
              <a:spcAft>
                <a:spcPts val="1200"/>
              </a:spcAft>
            </a:pPr>
            <a:r>
              <a:rPr lang="en-US" sz="2100" dirty="0"/>
              <a:t>Nearly 80% of antibiotic courses initiated for treatment of UTI are started </a:t>
            </a:r>
            <a:r>
              <a:rPr lang="en-US" sz="2100" u="sng" dirty="0"/>
              <a:t>after</a:t>
            </a:r>
            <a:r>
              <a:rPr lang="en-US" sz="2100" dirty="0"/>
              <a:t> urine cultures are resulted (Figure 1).</a:t>
            </a:r>
            <a:endParaRPr lang="en-US" sz="2100" baseline="30000" dirty="0"/>
          </a:p>
          <a:p>
            <a:pPr>
              <a:spcAft>
                <a:spcPts val="1200"/>
              </a:spcAft>
            </a:pPr>
            <a:r>
              <a:rPr lang="en-US" sz="2100" dirty="0"/>
              <a:t>A majority of these residents had asymptomatic bacteriuria and did not exhibit any localizing signs or symptoms of UTI.</a:t>
            </a:r>
          </a:p>
        </p:txBody>
      </p:sp>
      <p:sp>
        <p:nvSpPr>
          <p:cNvPr id="5" name="TextBox 4"/>
          <p:cNvSpPr txBox="1"/>
          <p:nvPr/>
        </p:nvSpPr>
        <p:spPr>
          <a:xfrm>
            <a:off x="762001" y="6492240"/>
            <a:ext cx="7543799" cy="276999"/>
          </a:xfrm>
          <a:prstGeom prst="rect">
            <a:avLst/>
          </a:prstGeom>
          <a:noFill/>
        </p:spPr>
        <p:txBody>
          <a:bodyPr wrap="square" rtlCol="0">
            <a:spAutoFit/>
          </a:bodyPr>
          <a:lstStyle/>
          <a:p>
            <a:pPr algn="r">
              <a:spcBef>
                <a:spcPct val="20000"/>
              </a:spcBef>
            </a:pPr>
            <a:r>
              <a:rPr lang="en-US" sz="1200" dirty="0">
                <a:solidFill>
                  <a:prstClr val="black"/>
                </a:solidFill>
                <a:latin typeface="Calisto MT" panose="02040603050505030304" pitchFamily="18" charset="0"/>
                <a:ea typeface="Verdana" pitchFamily="34" charset="0"/>
                <a:cs typeface="Verdana" pitchFamily="34" charset="0"/>
              </a:rPr>
              <a:t>Phillips et al. BMC </a:t>
            </a:r>
            <a:r>
              <a:rPr lang="en-US" sz="1200" dirty="0" err="1">
                <a:solidFill>
                  <a:prstClr val="black"/>
                </a:solidFill>
                <a:latin typeface="Calisto MT" panose="02040603050505030304" pitchFamily="18" charset="0"/>
                <a:ea typeface="Verdana" pitchFamily="34" charset="0"/>
                <a:cs typeface="Verdana" pitchFamily="34" charset="0"/>
              </a:rPr>
              <a:t>Geriatr</a:t>
            </a:r>
            <a:r>
              <a:rPr lang="en-US" sz="1200" dirty="0">
                <a:solidFill>
                  <a:prstClr val="black"/>
                </a:solidFill>
                <a:latin typeface="Calisto MT" panose="02040603050505030304" pitchFamily="18" charset="0"/>
                <a:ea typeface="Verdana" pitchFamily="34" charset="0"/>
                <a:cs typeface="Verdana" pitchFamily="34" charset="0"/>
              </a:rPr>
              <a:t> 2012; 12: 73 </a:t>
            </a:r>
          </a:p>
        </p:txBody>
      </p:sp>
      <p:graphicFrame>
        <p:nvGraphicFramePr>
          <p:cNvPr id="6" name="Chart 5">
            <a:extLst>
              <a:ext uri="{FF2B5EF4-FFF2-40B4-BE49-F238E27FC236}">
                <a16:creationId xmlns:a16="http://schemas.microsoft.com/office/drawing/2014/main" id="{C3C70D38-4A79-DF42-9654-94C461BFCE67}"/>
              </a:ext>
            </a:extLst>
          </p:cNvPr>
          <p:cNvGraphicFramePr/>
          <p:nvPr>
            <p:extLst>
              <p:ext uri="{D42A27DB-BD31-4B8C-83A1-F6EECF244321}">
                <p14:modId xmlns:p14="http://schemas.microsoft.com/office/powerpoint/2010/main" val="1272483773"/>
              </p:ext>
            </p:extLst>
          </p:nvPr>
        </p:nvGraphicFramePr>
        <p:xfrm>
          <a:off x="4572000" y="2209800"/>
          <a:ext cx="4343400" cy="3200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75224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371600" y="563563"/>
            <a:ext cx="7391396" cy="1570037"/>
          </a:xfrm>
        </p:spPr>
        <p:txBody>
          <a:bodyPr/>
          <a:lstStyle/>
          <a:p>
            <a:r>
              <a:rPr lang="en-US" sz="4000" b="0" dirty="0">
                <a:latin typeface="Calisto MT" panose="02040603050505030304" pitchFamily="18" charset="0"/>
              </a:rPr>
              <a:t>Potential Harm Created by Sending Unnecessary Urine Tests</a:t>
            </a:r>
          </a:p>
        </p:txBody>
      </p:sp>
      <p:graphicFrame>
        <p:nvGraphicFramePr>
          <p:cNvPr id="6" name="Table 5">
            <a:extLst>
              <a:ext uri="{FF2B5EF4-FFF2-40B4-BE49-F238E27FC236}">
                <a16:creationId xmlns:a16="http://schemas.microsoft.com/office/drawing/2014/main" id="{98C2F175-BC4E-364D-A9E8-A9B68BD80810}"/>
              </a:ext>
            </a:extLst>
          </p:cNvPr>
          <p:cNvGraphicFramePr>
            <a:graphicFrameLocks noGrp="1"/>
          </p:cNvGraphicFramePr>
          <p:nvPr>
            <p:extLst>
              <p:ext uri="{D42A27DB-BD31-4B8C-83A1-F6EECF244321}">
                <p14:modId xmlns:p14="http://schemas.microsoft.com/office/powerpoint/2010/main" val="3397202437"/>
              </p:ext>
            </p:extLst>
          </p:nvPr>
        </p:nvGraphicFramePr>
        <p:xfrm>
          <a:off x="457200" y="2270760"/>
          <a:ext cx="3657600" cy="3977640"/>
        </p:xfrm>
        <a:graphic>
          <a:graphicData uri="http://schemas.openxmlformats.org/drawingml/2006/table">
            <a:tbl>
              <a:tblPr firstRow="1" bandRow="1">
                <a:tableStyleId>{00A15C55-8517-42AA-B614-E9B94910E393}</a:tableStyleId>
              </a:tblPr>
              <a:tblGrid>
                <a:gridCol w="3657600">
                  <a:extLst>
                    <a:ext uri="{9D8B030D-6E8A-4147-A177-3AD203B41FA5}">
                      <a16:colId xmlns:a16="http://schemas.microsoft.com/office/drawing/2014/main" val="469560473"/>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latin typeface="Calisto MT" panose="02040603050505030304" pitchFamily="18" charset="0"/>
                        </a:rPr>
                        <a:t>Miss Other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latin typeface="Calisto MT" panose="02040603050505030304" pitchFamily="18" charset="0"/>
                        </a:rPr>
                        <a:t>Important Diagnoses</a:t>
                      </a:r>
                    </a:p>
                  </a:txBody>
                  <a:tcPr/>
                </a:tc>
                <a:extLst>
                  <a:ext uri="{0D108BD9-81ED-4DB2-BD59-A6C34878D82A}">
                    <a16:rowId xmlns:a16="http://schemas.microsoft.com/office/drawing/2014/main" val="3547533316"/>
                  </a:ext>
                </a:extLst>
              </a:tr>
              <a:tr h="370840">
                <a:tc>
                  <a:txBody>
                    <a:bodyPr/>
                    <a:lstStyle/>
                    <a:p>
                      <a:pPr algn="ctr"/>
                      <a:r>
                        <a:rPr lang="en-US" dirty="0">
                          <a:latin typeface="Calisto MT" panose="02040603050505030304" pitchFamily="18" charset="0"/>
                        </a:rPr>
                        <a:t>Medication Side Effect</a:t>
                      </a:r>
                    </a:p>
                  </a:txBody>
                  <a:tcPr/>
                </a:tc>
                <a:extLst>
                  <a:ext uri="{0D108BD9-81ED-4DB2-BD59-A6C34878D82A}">
                    <a16:rowId xmlns:a16="http://schemas.microsoft.com/office/drawing/2014/main" val="1650865825"/>
                  </a:ext>
                </a:extLst>
              </a:tr>
              <a:tr h="370840">
                <a:tc>
                  <a:txBody>
                    <a:bodyPr/>
                    <a:lstStyle/>
                    <a:p>
                      <a:pPr algn="ctr"/>
                      <a:r>
                        <a:rPr lang="en-US" dirty="0">
                          <a:latin typeface="Calisto MT" panose="02040603050505030304" pitchFamily="18" charset="0"/>
                        </a:rPr>
                        <a:t>Dehydration</a:t>
                      </a:r>
                    </a:p>
                  </a:txBody>
                  <a:tcPr/>
                </a:tc>
                <a:extLst>
                  <a:ext uri="{0D108BD9-81ED-4DB2-BD59-A6C34878D82A}">
                    <a16:rowId xmlns:a16="http://schemas.microsoft.com/office/drawing/2014/main" val="4193056429"/>
                  </a:ext>
                </a:extLst>
              </a:tr>
              <a:tr h="370840">
                <a:tc>
                  <a:txBody>
                    <a:bodyPr/>
                    <a:lstStyle/>
                    <a:p>
                      <a:pPr algn="ctr"/>
                      <a:r>
                        <a:rPr lang="en-US" dirty="0">
                          <a:latin typeface="Calisto MT" panose="02040603050505030304" pitchFamily="18" charset="0"/>
                        </a:rPr>
                        <a:t>Uncontrolled Pain</a:t>
                      </a:r>
                    </a:p>
                  </a:txBody>
                  <a:tcPr/>
                </a:tc>
                <a:extLst>
                  <a:ext uri="{0D108BD9-81ED-4DB2-BD59-A6C34878D82A}">
                    <a16:rowId xmlns:a16="http://schemas.microsoft.com/office/drawing/2014/main" val="4186366758"/>
                  </a:ext>
                </a:extLst>
              </a:tr>
              <a:tr h="370840">
                <a:tc>
                  <a:txBody>
                    <a:bodyPr/>
                    <a:lstStyle/>
                    <a:p>
                      <a:pPr algn="ctr"/>
                      <a:r>
                        <a:rPr lang="en-US" dirty="0">
                          <a:latin typeface="Calisto MT" panose="02040603050505030304" pitchFamily="18" charset="0"/>
                        </a:rPr>
                        <a:t>Constipation</a:t>
                      </a:r>
                    </a:p>
                  </a:txBody>
                  <a:tcPr/>
                </a:tc>
                <a:extLst>
                  <a:ext uri="{0D108BD9-81ED-4DB2-BD59-A6C34878D82A}">
                    <a16:rowId xmlns:a16="http://schemas.microsoft.com/office/drawing/2014/main" val="3635741224"/>
                  </a:ext>
                </a:extLst>
              </a:tr>
              <a:tr h="370840">
                <a:tc>
                  <a:txBody>
                    <a:bodyPr/>
                    <a:lstStyle/>
                    <a:p>
                      <a:pPr algn="ctr"/>
                      <a:r>
                        <a:rPr lang="en-US" dirty="0">
                          <a:latin typeface="Calisto MT" panose="02040603050505030304" pitchFamily="18" charset="0"/>
                        </a:rPr>
                        <a:t>Sleep Deprivation</a:t>
                      </a:r>
                    </a:p>
                  </a:txBody>
                  <a:tcPr/>
                </a:tc>
                <a:extLst>
                  <a:ext uri="{0D108BD9-81ED-4DB2-BD59-A6C34878D82A}">
                    <a16:rowId xmlns:a16="http://schemas.microsoft.com/office/drawing/2014/main" val="2744489632"/>
                  </a:ext>
                </a:extLst>
              </a:tr>
              <a:tr h="370840">
                <a:tc>
                  <a:txBody>
                    <a:bodyPr/>
                    <a:lstStyle/>
                    <a:p>
                      <a:pPr algn="ctr"/>
                      <a:r>
                        <a:rPr lang="en-US" dirty="0">
                          <a:latin typeface="Calisto MT" panose="02040603050505030304" pitchFamily="18" charset="0"/>
                        </a:rPr>
                        <a:t>Hypoglycemia</a:t>
                      </a:r>
                    </a:p>
                  </a:txBody>
                  <a:tcPr/>
                </a:tc>
                <a:extLst>
                  <a:ext uri="{0D108BD9-81ED-4DB2-BD59-A6C34878D82A}">
                    <a16:rowId xmlns:a16="http://schemas.microsoft.com/office/drawing/2014/main" val="2123570932"/>
                  </a:ext>
                </a:extLst>
              </a:tr>
              <a:tr h="370840">
                <a:tc>
                  <a:txBody>
                    <a:bodyPr/>
                    <a:lstStyle/>
                    <a:p>
                      <a:pPr algn="ctr"/>
                      <a:r>
                        <a:rPr lang="en-US" dirty="0">
                          <a:latin typeface="Calisto MT" panose="02040603050505030304" pitchFamily="18" charset="0"/>
                        </a:rPr>
                        <a:t>Electrolyte Abnormality</a:t>
                      </a:r>
                    </a:p>
                  </a:txBody>
                  <a:tcPr/>
                </a:tc>
                <a:extLst>
                  <a:ext uri="{0D108BD9-81ED-4DB2-BD59-A6C34878D82A}">
                    <a16:rowId xmlns:a16="http://schemas.microsoft.com/office/drawing/2014/main" val="2821633763"/>
                  </a:ext>
                </a:extLst>
              </a:tr>
              <a:tr h="370840">
                <a:tc>
                  <a:txBody>
                    <a:bodyPr/>
                    <a:lstStyle/>
                    <a:p>
                      <a:pPr algn="ctr"/>
                      <a:r>
                        <a:rPr lang="en-US" dirty="0">
                          <a:latin typeface="Calisto MT" panose="02040603050505030304" pitchFamily="18" charset="0"/>
                        </a:rPr>
                        <a:t>Low O2 / High CO2</a:t>
                      </a:r>
                    </a:p>
                  </a:txBody>
                  <a:tcPr/>
                </a:tc>
                <a:extLst>
                  <a:ext uri="{0D108BD9-81ED-4DB2-BD59-A6C34878D82A}">
                    <a16:rowId xmlns:a16="http://schemas.microsoft.com/office/drawing/2014/main" val="1155413892"/>
                  </a:ext>
                </a:extLst>
              </a:tr>
              <a:tr h="370840">
                <a:tc>
                  <a:txBody>
                    <a:bodyPr/>
                    <a:lstStyle/>
                    <a:p>
                      <a:pPr algn="ctr"/>
                      <a:r>
                        <a:rPr lang="en-US" dirty="0">
                          <a:latin typeface="Calisto MT" panose="02040603050505030304" pitchFamily="18" charset="0"/>
                        </a:rPr>
                        <a:t>Stroke/Seizure</a:t>
                      </a:r>
                    </a:p>
                  </a:txBody>
                  <a:tcPr/>
                </a:tc>
                <a:extLst>
                  <a:ext uri="{0D108BD9-81ED-4DB2-BD59-A6C34878D82A}">
                    <a16:rowId xmlns:a16="http://schemas.microsoft.com/office/drawing/2014/main" val="1457316868"/>
                  </a:ext>
                </a:extLst>
              </a:tr>
            </a:tbl>
          </a:graphicData>
        </a:graphic>
      </p:graphicFrame>
      <p:sp>
        <p:nvSpPr>
          <p:cNvPr id="7" name="Rectangle 6">
            <a:extLst>
              <a:ext uri="{FF2B5EF4-FFF2-40B4-BE49-F238E27FC236}">
                <a16:creationId xmlns:a16="http://schemas.microsoft.com/office/drawing/2014/main" id="{4035374A-1663-C14C-B1C4-6A6A1649B6C5}"/>
              </a:ext>
            </a:extLst>
          </p:cNvPr>
          <p:cNvSpPr/>
          <p:nvPr/>
        </p:nvSpPr>
        <p:spPr>
          <a:xfrm>
            <a:off x="5047795" y="2304701"/>
            <a:ext cx="3715202" cy="584775"/>
          </a:xfrm>
          <a:prstGeom prst="rect">
            <a:avLst/>
          </a:prstGeom>
          <a:solidFill>
            <a:schemeClr val="accent4"/>
          </a:solidFill>
        </p:spPr>
        <p:txBody>
          <a:bodyPr wrap="square">
            <a:spAutoFit/>
          </a:bodyPr>
          <a:lstStyle/>
          <a:p>
            <a:pPr lvl="0" algn="ctr" fontAlgn="auto">
              <a:spcBef>
                <a:spcPts val="0"/>
              </a:spcBef>
              <a:spcAft>
                <a:spcPts val="0"/>
              </a:spcAft>
              <a:defRPr/>
            </a:pPr>
            <a:r>
              <a:rPr lang="en-US" sz="1600" b="1" dirty="0">
                <a:solidFill>
                  <a:schemeClr val="bg1"/>
                </a:solidFill>
                <a:latin typeface="Calisto MT" panose="02040603050505030304" pitchFamily="18" charset="0"/>
              </a:rPr>
              <a:t>Overuse Antibiotics Which Can Cause a Variety of Resident Harms*</a:t>
            </a:r>
          </a:p>
        </p:txBody>
      </p:sp>
      <p:sp>
        <p:nvSpPr>
          <p:cNvPr id="8" name="Oval 7">
            <a:extLst>
              <a:ext uri="{FF2B5EF4-FFF2-40B4-BE49-F238E27FC236}">
                <a16:creationId xmlns:a16="http://schemas.microsoft.com/office/drawing/2014/main" id="{12326B7B-35A1-1D44-8739-E10F522CF93B}"/>
              </a:ext>
            </a:extLst>
          </p:cNvPr>
          <p:cNvSpPr>
            <a:spLocks noChangeAspect="1"/>
          </p:cNvSpPr>
          <p:nvPr/>
        </p:nvSpPr>
        <p:spPr>
          <a:xfrm>
            <a:off x="533400" y="2328062"/>
            <a:ext cx="475488" cy="4913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1</a:t>
            </a:r>
          </a:p>
        </p:txBody>
      </p:sp>
      <p:sp>
        <p:nvSpPr>
          <p:cNvPr id="9" name="Rectangle 8">
            <a:extLst>
              <a:ext uri="{FF2B5EF4-FFF2-40B4-BE49-F238E27FC236}">
                <a16:creationId xmlns:a16="http://schemas.microsoft.com/office/drawing/2014/main" id="{0AA243A3-30E9-174F-93EE-2D65FF4C7505}"/>
              </a:ext>
            </a:extLst>
          </p:cNvPr>
          <p:cNvSpPr/>
          <p:nvPr/>
        </p:nvSpPr>
        <p:spPr>
          <a:xfrm>
            <a:off x="4484653" y="2304701"/>
            <a:ext cx="563145" cy="61531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E3A9544-CBCF-4F47-8C91-825F0B51599A}"/>
              </a:ext>
            </a:extLst>
          </p:cNvPr>
          <p:cNvSpPr>
            <a:spLocks noChangeAspect="1"/>
          </p:cNvSpPr>
          <p:nvPr/>
        </p:nvSpPr>
        <p:spPr>
          <a:xfrm>
            <a:off x="4578178" y="2374779"/>
            <a:ext cx="475488" cy="4446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2</a:t>
            </a:r>
          </a:p>
        </p:txBody>
      </p:sp>
      <p:grpSp>
        <p:nvGrpSpPr>
          <p:cNvPr id="11" name="Group 10">
            <a:extLst>
              <a:ext uri="{FF2B5EF4-FFF2-40B4-BE49-F238E27FC236}">
                <a16:creationId xmlns:a16="http://schemas.microsoft.com/office/drawing/2014/main" id="{5F458EF9-9B85-1847-91D2-573785AD485A}"/>
              </a:ext>
            </a:extLst>
          </p:cNvPr>
          <p:cNvGrpSpPr/>
          <p:nvPr/>
        </p:nvGrpSpPr>
        <p:grpSpPr>
          <a:xfrm>
            <a:off x="4491093" y="3089999"/>
            <a:ext cx="4299088" cy="822960"/>
            <a:chOff x="321571" y="3655519"/>
            <a:chExt cx="3418983" cy="822960"/>
          </a:xfrm>
        </p:grpSpPr>
        <p:sp>
          <p:nvSpPr>
            <p:cNvPr id="12" name="Rounded Rectangle 11">
              <a:extLst>
                <a:ext uri="{FF2B5EF4-FFF2-40B4-BE49-F238E27FC236}">
                  <a16:creationId xmlns:a16="http://schemas.microsoft.com/office/drawing/2014/main" id="{1CCDAF79-2330-8B4B-98D8-52D128F57D87}"/>
                </a:ext>
              </a:extLst>
            </p:cNvPr>
            <p:cNvSpPr/>
            <p:nvPr/>
          </p:nvSpPr>
          <p:spPr>
            <a:xfrm>
              <a:off x="370193" y="3655519"/>
              <a:ext cx="3370361" cy="822960"/>
            </a:xfrm>
            <a:prstGeom prst="roundRect">
              <a:avLst/>
            </a:prstGeom>
            <a:solidFill>
              <a:srgbClr val="EEF1ED"/>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2C90FFA-DEA5-6141-8959-0E27C0BBF48B}"/>
                </a:ext>
              </a:extLst>
            </p:cNvPr>
            <p:cNvSpPr/>
            <p:nvPr/>
          </p:nvSpPr>
          <p:spPr>
            <a:xfrm>
              <a:off x="321571" y="3866460"/>
              <a:ext cx="885476" cy="508423"/>
            </a:xfrm>
            <a:prstGeom prst="rect">
              <a:avLst/>
            </a:prstGeom>
            <a:noFill/>
          </p:spPr>
          <p:txBody>
            <a:bodyPr wrap="square" lIns="91440" tIns="45720" rIns="91440" bIns="45720">
              <a:normAutofit fontScale="70000" lnSpcReduction="20000"/>
            </a:bodyPr>
            <a:lstStyle/>
            <a:p>
              <a:pPr algn="ctr"/>
              <a:r>
                <a:rPr lang="en-US" sz="4400" dirty="0">
                  <a:ln w="22225">
                    <a:solidFill>
                      <a:srgbClr val="003658"/>
                    </a:solidFill>
                    <a:prstDash val="solid"/>
                  </a:ln>
                  <a:solidFill>
                    <a:srgbClr val="003658"/>
                  </a:solidFill>
                  <a:latin typeface="Calisto MT" panose="02040603050505030304" pitchFamily="18" charset="0"/>
                </a:rPr>
                <a:t>ADE</a:t>
              </a:r>
            </a:p>
          </p:txBody>
        </p:sp>
        <p:sp>
          <p:nvSpPr>
            <p:cNvPr id="14" name="TextBox 13">
              <a:extLst>
                <a:ext uri="{FF2B5EF4-FFF2-40B4-BE49-F238E27FC236}">
                  <a16:creationId xmlns:a16="http://schemas.microsoft.com/office/drawing/2014/main" id="{EE6177A7-080C-B145-BDB2-B9592EBFCCE1}"/>
                </a:ext>
              </a:extLst>
            </p:cNvPr>
            <p:cNvSpPr txBox="1"/>
            <p:nvPr/>
          </p:nvSpPr>
          <p:spPr>
            <a:xfrm>
              <a:off x="1122955" y="3709038"/>
              <a:ext cx="2595980" cy="769441"/>
            </a:xfrm>
            <a:prstGeom prst="rect">
              <a:avLst/>
            </a:prstGeom>
            <a:noFill/>
          </p:spPr>
          <p:txBody>
            <a:bodyPr wrap="square" rtlCol="0">
              <a:spAutoFit/>
            </a:bodyPr>
            <a:lstStyle/>
            <a:p>
              <a:pPr marL="123825" indent="-123825">
                <a:buFont typeface="Arial" charset="0"/>
                <a:buChar char="•"/>
              </a:pPr>
              <a:r>
                <a:rPr lang="en-US" sz="1100" dirty="0">
                  <a:latin typeface="Calisto MT" panose="02040603050505030304" pitchFamily="18" charset="0"/>
                  <a:ea typeface="Calibri" charset="0"/>
                  <a:cs typeface="Calibri" charset="0"/>
                </a:rPr>
                <a:t>20% of all adverse drug events (ADEs) in nursing homes caused by antibiotics</a:t>
              </a:r>
            </a:p>
            <a:p>
              <a:pPr marL="123825" indent="-123825">
                <a:buFont typeface="Arial" charset="0"/>
                <a:buChar char="•"/>
              </a:pPr>
              <a:r>
                <a:rPr lang="en-US" sz="1100" dirty="0">
                  <a:latin typeface="Calisto MT" panose="02040603050505030304" pitchFamily="18" charset="0"/>
                  <a:ea typeface="Calibri" charset="0"/>
                  <a:cs typeface="Calibri" charset="0"/>
                </a:rPr>
                <a:t>Antibiotic-associated ADEs are one of the most common reasons for transfer to ER</a:t>
              </a:r>
            </a:p>
          </p:txBody>
        </p:sp>
      </p:grpSp>
      <p:grpSp>
        <p:nvGrpSpPr>
          <p:cNvPr id="15" name="Group 14">
            <a:extLst>
              <a:ext uri="{FF2B5EF4-FFF2-40B4-BE49-F238E27FC236}">
                <a16:creationId xmlns:a16="http://schemas.microsoft.com/office/drawing/2014/main" id="{D44253F3-2880-FD44-BBFD-A834E6095AF8}"/>
              </a:ext>
            </a:extLst>
          </p:cNvPr>
          <p:cNvGrpSpPr/>
          <p:nvPr/>
        </p:nvGrpSpPr>
        <p:grpSpPr>
          <a:xfrm>
            <a:off x="4491093" y="4046220"/>
            <a:ext cx="4271906" cy="822960"/>
            <a:chOff x="321571" y="4576088"/>
            <a:chExt cx="3397366" cy="822960"/>
          </a:xfrm>
        </p:grpSpPr>
        <p:sp>
          <p:nvSpPr>
            <p:cNvPr id="16" name="Rounded Rectangle 15">
              <a:extLst>
                <a:ext uri="{FF2B5EF4-FFF2-40B4-BE49-F238E27FC236}">
                  <a16:creationId xmlns:a16="http://schemas.microsoft.com/office/drawing/2014/main" id="{F7D69E61-E9E5-8545-ACC8-C7C4402814AE}"/>
                </a:ext>
              </a:extLst>
            </p:cNvPr>
            <p:cNvSpPr/>
            <p:nvPr/>
          </p:nvSpPr>
          <p:spPr>
            <a:xfrm>
              <a:off x="348577" y="4576088"/>
              <a:ext cx="3370360" cy="822960"/>
            </a:xfrm>
            <a:prstGeom prst="roundRect">
              <a:avLst/>
            </a:prstGeom>
            <a:solidFill>
              <a:srgbClr val="EEF1ED"/>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721BDAF-4B50-F44F-B2B4-2088ADEE4C27}"/>
                </a:ext>
              </a:extLst>
            </p:cNvPr>
            <p:cNvSpPr/>
            <p:nvPr/>
          </p:nvSpPr>
          <p:spPr>
            <a:xfrm>
              <a:off x="321571" y="4780860"/>
              <a:ext cx="885476" cy="508423"/>
            </a:xfrm>
            <a:prstGeom prst="rect">
              <a:avLst/>
            </a:prstGeom>
            <a:noFill/>
          </p:spPr>
          <p:txBody>
            <a:bodyPr wrap="square" lIns="91440" tIns="45720" rIns="91440" bIns="45720">
              <a:normAutofit fontScale="77500" lnSpcReduction="20000"/>
            </a:bodyPr>
            <a:lstStyle/>
            <a:p>
              <a:pPr algn="ctr"/>
              <a:r>
                <a:rPr lang="en-US" sz="4400" dirty="0">
                  <a:ln w="22225">
                    <a:solidFill>
                      <a:srgbClr val="003658"/>
                    </a:solidFill>
                    <a:prstDash val="solid"/>
                  </a:ln>
                  <a:solidFill>
                    <a:srgbClr val="003658"/>
                  </a:solidFill>
                  <a:latin typeface="Calisto MT" panose="02040603050505030304" pitchFamily="18" charset="0"/>
                </a:rPr>
                <a:t>CDI</a:t>
              </a:r>
            </a:p>
          </p:txBody>
        </p:sp>
        <p:sp>
          <p:nvSpPr>
            <p:cNvPr id="18" name="TextBox 17">
              <a:extLst>
                <a:ext uri="{FF2B5EF4-FFF2-40B4-BE49-F238E27FC236}">
                  <a16:creationId xmlns:a16="http://schemas.microsoft.com/office/drawing/2014/main" id="{5CFB36B8-0948-C341-B97A-B9E2AD42614E}"/>
                </a:ext>
              </a:extLst>
            </p:cNvPr>
            <p:cNvSpPr txBox="1"/>
            <p:nvPr/>
          </p:nvSpPr>
          <p:spPr>
            <a:xfrm>
              <a:off x="1122958" y="4593265"/>
              <a:ext cx="2595977" cy="769441"/>
            </a:xfrm>
            <a:prstGeom prst="rect">
              <a:avLst/>
            </a:prstGeom>
            <a:noFill/>
          </p:spPr>
          <p:txBody>
            <a:bodyPr wrap="square" rtlCol="0">
              <a:spAutoFit/>
            </a:bodyPr>
            <a:lstStyle/>
            <a:p>
              <a:pPr marL="123825" indent="-123825">
                <a:buFont typeface="Arial" charset="0"/>
                <a:buChar char="•"/>
              </a:pPr>
              <a:r>
                <a:rPr lang="en-US" sz="1100" i="1" dirty="0">
                  <a:latin typeface="Calisto MT" panose="02040603050505030304" pitchFamily="18" charset="0"/>
                  <a:ea typeface="Calibri" charset="0"/>
                  <a:cs typeface="Calibri" charset="0"/>
                </a:rPr>
                <a:t>C. difficile</a:t>
              </a:r>
              <a:r>
                <a:rPr lang="en-US" sz="1100" dirty="0">
                  <a:latin typeface="Calisto MT" panose="02040603050505030304" pitchFamily="18" charset="0"/>
                  <a:ea typeface="Calibri" charset="0"/>
                  <a:cs typeface="Calibri" charset="0"/>
                </a:rPr>
                <a:t> infection (CDI) is a life-threatening intestinal disease caused by antibiotics</a:t>
              </a:r>
            </a:p>
            <a:p>
              <a:pPr marL="123825" indent="-123825">
                <a:buFont typeface="Arial" charset="0"/>
                <a:buChar char="•"/>
              </a:pPr>
              <a:r>
                <a:rPr lang="en-US" sz="1100" dirty="0">
                  <a:latin typeface="Calisto MT" panose="02040603050505030304" pitchFamily="18" charset="0"/>
                  <a:ea typeface="Calibri" charset="0"/>
                  <a:cs typeface="Calibri" charset="0"/>
                </a:rPr>
                <a:t>12% of nursing home residents treated inappropriately for UTI develop CDI</a:t>
              </a:r>
            </a:p>
          </p:txBody>
        </p:sp>
      </p:grpSp>
      <p:grpSp>
        <p:nvGrpSpPr>
          <p:cNvPr id="19" name="Group 18">
            <a:extLst>
              <a:ext uri="{FF2B5EF4-FFF2-40B4-BE49-F238E27FC236}">
                <a16:creationId xmlns:a16="http://schemas.microsoft.com/office/drawing/2014/main" id="{86A72241-234B-DC45-987B-7DB69CD0060A}"/>
              </a:ext>
            </a:extLst>
          </p:cNvPr>
          <p:cNvGrpSpPr/>
          <p:nvPr/>
        </p:nvGrpSpPr>
        <p:grpSpPr>
          <a:xfrm>
            <a:off x="4489622" y="5029200"/>
            <a:ext cx="4273378" cy="822960"/>
            <a:chOff x="320100" y="5502147"/>
            <a:chExt cx="3398536" cy="822960"/>
          </a:xfrm>
        </p:grpSpPr>
        <p:sp>
          <p:nvSpPr>
            <p:cNvPr id="20" name="Rounded Rectangle 19">
              <a:extLst>
                <a:ext uri="{FF2B5EF4-FFF2-40B4-BE49-F238E27FC236}">
                  <a16:creationId xmlns:a16="http://schemas.microsoft.com/office/drawing/2014/main" id="{EE3B7FCB-4C6F-BF49-94CC-9F11386E8C65}"/>
                </a:ext>
              </a:extLst>
            </p:cNvPr>
            <p:cNvSpPr/>
            <p:nvPr/>
          </p:nvSpPr>
          <p:spPr>
            <a:xfrm>
              <a:off x="348577" y="5502147"/>
              <a:ext cx="3370059" cy="822960"/>
            </a:xfrm>
            <a:prstGeom prst="roundRect">
              <a:avLst/>
            </a:prstGeom>
            <a:solidFill>
              <a:srgbClr val="EEF1ED"/>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8DFC457-755D-FC41-8B4B-1F09476C9C20}"/>
                </a:ext>
              </a:extLst>
            </p:cNvPr>
            <p:cNvSpPr/>
            <p:nvPr/>
          </p:nvSpPr>
          <p:spPr>
            <a:xfrm>
              <a:off x="320100" y="5718037"/>
              <a:ext cx="888419" cy="510623"/>
            </a:xfrm>
            <a:prstGeom prst="rect">
              <a:avLst/>
            </a:prstGeom>
            <a:noFill/>
          </p:spPr>
          <p:txBody>
            <a:bodyPr wrap="square" lIns="91440" tIns="45720" rIns="91440" bIns="45720">
              <a:normAutofit fontScale="70000" lnSpcReduction="20000"/>
            </a:bodyPr>
            <a:lstStyle/>
            <a:p>
              <a:pPr algn="ctr"/>
              <a:r>
                <a:rPr lang="en-US" sz="4400" dirty="0">
                  <a:ln w="22225">
                    <a:solidFill>
                      <a:srgbClr val="003658"/>
                    </a:solidFill>
                    <a:prstDash val="solid"/>
                  </a:ln>
                  <a:solidFill>
                    <a:srgbClr val="003658"/>
                  </a:solidFill>
                  <a:latin typeface="Calisto MT" panose="02040603050505030304" pitchFamily="18" charset="0"/>
                </a:rPr>
                <a:t>ARO</a:t>
              </a:r>
            </a:p>
          </p:txBody>
        </p:sp>
        <p:sp>
          <p:nvSpPr>
            <p:cNvPr id="22" name="TextBox 21">
              <a:extLst>
                <a:ext uri="{FF2B5EF4-FFF2-40B4-BE49-F238E27FC236}">
                  <a16:creationId xmlns:a16="http://schemas.microsoft.com/office/drawing/2014/main" id="{71A5B576-CDDB-D449-9BE7-B93D21D3848A}"/>
                </a:ext>
              </a:extLst>
            </p:cNvPr>
            <p:cNvSpPr txBox="1"/>
            <p:nvPr/>
          </p:nvSpPr>
          <p:spPr>
            <a:xfrm>
              <a:off x="1122956" y="5533929"/>
              <a:ext cx="2595678" cy="769441"/>
            </a:xfrm>
            <a:prstGeom prst="rect">
              <a:avLst/>
            </a:prstGeom>
            <a:noFill/>
          </p:spPr>
          <p:txBody>
            <a:bodyPr wrap="square" rtlCol="0">
              <a:spAutoFit/>
            </a:bodyPr>
            <a:lstStyle/>
            <a:p>
              <a:pPr marL="123825" indent="-123825">
                <a:buFont typeface="Arial" charset="0"/>
                <a:buChar char="•"/>
              </a:pPr>
              <a:r>
                <a:rPr lang="en-US" sz="1100" dirty="0">
                  <a:latin typeface="Calisto MT" panose="02040603050505030304" pitchFamily="18" charset="0"/>
                  <a:ea typeface="Calibri" charset="0"/>
                  <a:cs typeface="Calibri" charset="0"/>
                </a:rPr>
                <a:t>~50% of nursing residents are colonized with </a:t>
              </a:r>
              <a:r>
                <a:rPr lang="en-US" sz="1100" dirty="0" err="1">
                  <a:latin typeface="Calisto MT" panose="02040603050505030304" pitchFamily="18" charset="0"/>
                  <a:ea typeface="Calibri" charset="0"/>
                  <a:cs typeface="Calibri" charset="0"/>
                </a:rPr>
                <a:t>Abx</a:t>
              </a:r>
              <a:r>
                <a:rPr lang="en-US" sz="1100" dirty="0">
                  <a:latin typeface="Calisto MT" panose="02040603050505030304" pitchFamily="18" charset="0"/>
                  <a:ea typeface="Calibri" charset="0"/>
                  <a:cs typeface="Calibri" charset="0"/>
                </a:rPr>
                <a:t>-resistant organisms (AROs)</a:t>
              </a:r>
            </a:p>
            <a:p>
              <a:pPr marL="123825" indent="-123825">
                <a:buFont typeface="Arial" charset="0"/>
                <a:buChar char="•"/>
              </a:pPr>
              <a:r>
                <a:rPr lang="en-US" sz="1100" dirty="0">
                  <a:latin typeface="Calisto MT" panose="02040603050505030304" pitchFamily="18" charset="0"/>
                  <a:ea typeface="Calibri" charset="0"/>
                  <a:cs typeface="Calibri" charset="0"/>
                </a:rPr>
                <a:t>Antibiotic exposure is the single most important risk factor for ARO colonization</a:t>
              </a:r>
            </a:p>
          </p:txBody>
        </p:sp>
      </p:grpSp>
      <p:sp>
        <p:nvSpPr>
          <p:cNvPr id="23" name="TextBox 22">
            <a:extLst>
              <a:ext uri="{FF2B5EF4-FFF2-40B4-BE49-F238E27FC236}">
                <a16:creationId xmlns:a16="http://schemas.microsoft.com/office/drawing/2014/main" id="{C9ED9DFC-45AA-2C4A-BF7C-74122E5A001F}"/>
              </a:ext>
            </a:extLst>
          </p:cNvPr>
          <p:cNvSpPr txBox="1"/>
          <p:nvPr/>
        </p:nvSpPr>
        <p:spPr>
          <a:xfrm>
            <a:off x="4525050" y="5867400"/>
            <a:ext cx="4161750" cy="276999"/>
          </a:xfrm>
          <a:prstGeom prst="rect">
            <a:avLst/>
          </a:prstGeom>
          <a:noFill/>
        </p:spPr>
        <p:txBody>
          <a:bodyPr wrap="square" rtlCol="0">
            <a:spAutoFit/>
          </a:bodyPr>
          <a:lstStyle/>
          <a:p>
            <a:pPr>
              <a:tabLst>
                <a:tab pos="158750" algn="l"/>
              </a:tabLst>
            </a:pPr>
            <a:r>
              <a:rPr lang="en-US" sz="1200" dirty="0">
                <a:latin typeface="Calisto MT" panose="02040603050505030304" pitchFamily="18" charset="0"/>
              </a:rPr>
              <a:t>*	See “Clinical Rationale” in </a:t>
            </a:r>
            <a:r>
              <a:rPr lang="en-US" sz="1200" b="1" dirty="0">
                <a:latin typeface="Calisto MT" panose="02040603050505030304" pitchFamily="18" charset="0"/>
              </a:rPr>
              <a:t>Module 1</a:t>
            </a:r>
            <a:r>
              <a:rPr lang="en-US" sz="1200" dirty="0">
                <a:latin typeface="Calisto MT" panose="02040603050505030304" pitchFamily="18" charset="0"/>
              </a:rPr>
              <a:t> for more detail.</a:t>
            </a:r>
          </a:p>
        </p:txBody>
      </p:sp>
    </p:spTree>
    <p:extLst>
      <p:ext uri="{BB962C8B-B14F-4D97-AF65-F5344CB8AC3E}">
        <p14:creationId xmlns:p14="http://schemas.microsoft.com/office/powerpoint/2010/main" val="1669600086"/>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0" dirty="0">
                <a:latin typeface="Calisto MT" panose="02040603050505030304" pitchFamily="18" charset="0"/>
              </a:rPr>
              <a:t>Benefits of Reducing Unnecessary Urine Culture Testing</a:t>
            </a:r>
          </a:p>
        </p:txBody>
      </p:sp>
      <p:sp>
        <p:nvSpPr>
          <p:cNvPr id="3" name="Content Placeholder 2"/>
          <p:cNvSpPr>
            <a:spLocks noGrp="1"/>
          </p:cNvSpPr>
          <p:nvPr>
            <p:ph idx="1"/>
          </p:nvPr>
        </p:nvSpPr>
        <p:spPr>
          <a:xfrm>
            <a:off x="457200" y="1676400"/>
            <a:ext cx="3962396" cy="4572000"/>
          </a:xfrm>
        </p:spPr>
        <p:txBody>
          <a:bodyPr/>
          <a:lstStyle/>
          <a:p>
            <a:pPr>
              <a:spcAft>
                <a:spcPts val="1200"/>
              </a:spcAft>
            </a:pPr>
            <a:r>
              <a:rPr lang="en-US" sz="1800" dirty="0"/>
              <a:t>12 Massachusetts nursing homes participated in a QI project to reduce urine testing in residents who presented with non-specific geriatrics symptoms (e.g., behavior change) and did not have other specific symptoms.</a:t>
            </a:r>
          </a:p>
          <a:p>
            <a:pPr>
              <a:spcAft>
                <a:spcPts val="1200"/>
              </a:spcAft>
            </a:pPr>
            <a:r>
              <a:rPr lang="en-US" sz="1800" dirty="0"/>
              <a:t>Urine culture and UTI treatment rates dropped significantly (Figure &amp; Table).</a:t>
            </a:r>
          </a:p>
          <a:p>
            <a:pPr>
              <a:spcAft>
                <a:spcPts val="1200"/>
              </a:spcAft>
            </a:pPr>
            <a:r>
              <a:rPr lang="en-US" sz="1800" dirty="0"/>
              <a:t>Rates of </a:t>
            </a:r>
            <a:r>
              <a:rPr lang="en-US" sz="1800" i="1" dirty="0"/>
              <a:t>Clostridium difficile </a:t>
            </a:r>
            <a:r>
              <a:rPr lang="en-US" sz="1800" dirty="0"/>
              <a:t>improved but not to statistically significant degree (Table).</a:t>
            </a:r>
          </a:p>
        </p:txBody>
      </p:sp>
      <p:sp>
        <p:nvSpPr>
          <p:cNvPr id="5" name="TextBox 4"/>
          <p:cNvSpPr txBox="1"/>
          <p:nvPr/>
        </p:nvSpPr>
        <p:spPr>
          <a:xfrm>
            <a:off x="762001" y="6492240"/>
            <a:ext cx="7543799" cy="276999"/>
          </a:xfrm>
          <a:prstGeom prst="rect">
            <a:avLst/>
          </a:prstGeom>
          <a:noFill/>
        </p:spPr>
        <p:txBody>
          <a:bodyPr wrap="square" rtlCol="0">
            <a:spAutoFit/>
          </a:bodyPr>
          <a:lstStyle/>
          <a:p>
            <a:pPr algn="r">
              <a:spcBef>
                <a:spcPct val="20000"/>
              </a:spcBef>
            </a:pPr>
            <a:r>
              <a:rPr lang="en-US" sz="1200" dirty="0">
                <a:latin typeface="Calisto MT" panose="02040603050505030304" pitchFamily="18" charset="0"/>
              </a:rPr>
              <a:t>Massachusetts Coalition for Patient Safety</a:t>
            </a:r>
            <a:r>
              <a:rPr lang="en-US" sz="1200" dirty="0">
                <a:solidFill>
                  <a:prstClr val="black"/>
                </a:solidFill>
                <a:latin typeface="Calisto MT" panose="02040603050505030304" pitchFamily="18" charset="0"/>
                <a:ea typeface="Verdana" pitchFamily="34" charset="0"/>
                <a:cs typeface="Verdana" pitchFamily="34" charset="0"/>
              </a:rPr>
              <a:t> </a:t>
            </a:r>
          </a:p>
        </p:txBody>
      </p:sp>
      <p:pic>
        <p:nvPicPr>
          <p:cNvPr id="7" name="Picture 6">
            <a:extLst>
              <a:ext uri="{FF2B5EF4-FFF2-40B4-BE49-F238E27FC236}">
                <a16:creationId xmlns:a16="http://schemas.microsoft.com/office/drawing/2014/main" id="{84D2AF79-2493-A64F-A73D-C95770F99159}"/>
              </a:ext>
            </a:extLst>
          </p:cNvPr>
          <p:cNvPicPr>
            <a:picLocks noChangeAspect="1"/>
          </p:cNvPicPr>
          <p:nvPr/>
        </p:nvPicPr>
        <p:blipFill>
          <a:blip r:embed="rId3"/>
          <a:stretch>
            <a:fillRect/>
          </a:stretch>
        </p:blipFill>
        <p:spPr>
          <a:xfrm>
            <a:off x="4572000" y="2050263"/>
            <a:ext cx="4343400" cy="1988337"/>
          </a:xfrm>
          <a:prstGeom prst="rect">
            <a:avLst/>
          </a:prstGeom>
        </p:spPr>
      </p:pic>
      <p:sp>
        <p:nvSpPr>
          <p:cNvPr id="8" name="TextBox 7">
            <a:extLst>
              <a:ext uri="{FF2B5EF4-FFF2-40B4-BE49-F238E27FC236}">
                <a16:creationId xmlns:a16="http://schemas.microsoft.com/office/drawing/2014/main" id="{C9349B29-CE5E-A64F-A71F-6C8355640C06}"/>
              </a:ext>
            </a:extLst>
          </p:cNvPr>
          <p:cNvSpPr txBox="1"/>
          <p:nvPr/>
        </p:nvSpPr>
        <p:spPr>
          <a:xfrm>
            <a:off x="4571994" y="1749623"/>
            <a:ext cx="4343400" cy="307777"/>
          </a:xfrm>
          <a:prstGeom prst="rect">
            <a:avLst/>
          </a:prstGeom>
          <a:noFill/>
        </p:spPr>
        <p:txBody>
          <a:bodyPr wrap="square" rtlCol="0">
            <a:spAutoFit/>
          </a:bodyPr>
          <a:lstStyle/>
          <a:p>
            <a:pPr algn="ctr"/>
            <a:r>
              <a:rPr lang="en-US" sz="1400" b="1" dirty="0">
                <a:latin typeface="Calisto MT" panose="02040603050505030304" pitchFamily="18" charset="0"/>
              </a:rPr>
              <a:t>Figure: Impact of Reducing Urine Culture Testing</a:t>
            </a:r>
          </a:p>
        </p:txBody>
      </p:sp>
      <p:cxnSp>
        <p:nvCxnSpPr>
          <p:cNvPr id="10" name="Straight Connector 9">
            <a:extLst>
              <a:ext uri="{FF2B5EF4-FFF2-40B4-BE49-F238E27FC236}">
                <a16:creationId xmlns:a16="http://schemas.microsoft.com/office/drawing/2014/main" id="{31C62537-46CB-7F48-8968-7C73ADCFCF0B}"/>
              </a:ext>
            </a:extLst>
          </p:cNvPr>
          <p:cNvCxnSpPr>
            <a:cxnSpLocks/>
          </p:cNvCxnSpPr>
          <p:nvPr/>
        </p:nvCxnSpPr>
        <p:spPr>
          <a:xfrm>
            <a:off x="4495800" y="1734185"/>
            <a:ext cx="0" cy="459041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4FE9CEC-F0B0-5A43-ACD3-9516EA253675}"/>
              </a:ext>
            </a:extLst>
          </p:cNvPr>
          <p:cNvCxnSpPr>
            <a:cxnSpLocks/>
          </p:cNvCxnSpPr>
          <p:nvPr/>
        </p:nvCxnSpPr>
        <p:spPr>
          <a:xfrm>
            <a:off x="4495800" y="4191000"/>
            <a:ext cx="457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2" name="Table 11">
            <a:extLst>
              <a:ext uri="{FF2B5EF4-FFF2-40B4-BE49-F238E27FC236}">
                <a16:creationId xmlns:a16="http://schemas.microsoft.com/office/drawing/2014/main" id="{61F8A83C-2B03-5548-AE72-90DCB7DA719D}"/>
              </a:ext>
            </a:extLst>
          </p:cNvPr>
          <p:cNvGraphicFramePr>
            <a:graphicFrameLocks noGrp="1"/>
          </p:cNvGraphicFramePr>
          <p:nvPr>
            <p:extLst>
              <p:ext uri="{D42A27DB-BD31-4B8C-83A1-F6EECF244321}">
                <p14:modId xmlns:p14="http://schemas.microsoft.com/office/powerpoint/2010/main" val="1625829552"/>
              </p:ext>
            </p:extLst>
          </p:nvPr>
        </p:nvGraphicFramePr>
        <p:xfrm>
          <a:off x="4571994" y="4447224"/>
          <a:ext cx="4495806" cy="1648776"/>
        </p:xfrm>
        <a:graphic>
          <a:graphicData uri="http://schemas.openxmlformats.org/drawingml/2006/table">
            <a:tbl>
              <a:tblPr firstRow="1" bandRow="1">
                <a:tableStyleId>{1E171933-4619-4E11-9A3F-F7608DF75F80}</a:tableStyleId>
              </a:tblPr>
              <a:tblGrid>
                <a:gridCol w="2247903">
                  <a:extLst>
                    <a:ext uri="{9D8B030D-6E8A-4147-A177-3AD203B41FA5}">
                      <a16:colId xmlns:a16="http://schemas.microsoft.com/office/drawing/2014/main" val="20000"/>
                    </a:ext>
                  </a:extLst>
                </a:gridCol>
                <a:gridCol w="2247903">
                  <a:extLst>
                    <a:ext uri="{9D8B030D-6E8A-4147-A177-3AD203B41FA5}">
                      <a16:colId xmlns:a16="http://schemas.microsoft.com/office/drawing/2014/main" val="20001"/>
                    </a:ext>
                  </a:extLst>
                </a:gridCol>
              </a:tblGrid>
              <a:tr h="412194">
                <a:tc>
                  <a:txBody>
                    <a:bodyPr/>
                    <a:lstStyle/>
                    <a:p>
                      <a:r>
                        <a:rPr lang="en-US" dirty="0">
                          <a:latin typeface="Calisto MT" panose="02040603050505030304" pitchFamily="18" charset="0"/>
                        </a:rPr>
                        <a:t>Measure</a:t>
                      </a:r>
                    </a:p>
                  </a:txBody>
                  <a:tcPr/>
                </a:tc>
                <a:tc>
                  <a:txBody>
                    <a:bodyPr/>
                    <a:lstStyle/>
                    <a:p>
                      <a:pPr algn="ctr"/>
                      <a:r>
                        <a:rPr lang="en-US" dirty="0">
                          <a:latin typeface="Calisto MT" panose="02040603050505030304" pitchFamily="18" charset="0"/>
                        </a:rPr>
                        <a:t>IRR (95% CI)</a:t>
                      </a:r>
                    </a:p>
                  </a:txBody>
                  <a:tcPr/>
                </a:tc>
                <a:extLst>
                  <a:ext uri="{0D108BD9-81ED-4DB2-BD59-A6C34878D82A}">
                    <a16:rowId xmlns:a16="http://schemas.microsoft.com/office/drawing/2014/main" val="10000"/>
                  </a:ext>
                </a:extLst>
              </a:tr>
              <a:tr h="412194">
                <a:tc>
                  <a:txBody>
                    <a:bodyPr/>
                    <a:lstStyle/>
                    <a:p>
                      <a:r>
                        <a:rPr lang="en-US" dirty="0">
                          <a:latin typeface="Calisto MT" panose="02040603050505030304" pitchFamily="18" charset="0"/>
                        </a:rPr>
                        <a:t>Urine</a:t>
                      </a:r>
                      <a:r>
                        <a:rPr lang="en-US" baseline="0" dirty="0">
                          <a:latin typeface="Calisto MT" panose="02040603050505030304" pitchFamily="18" charset="0"/>
                        </a:rPr>
                        <a:t> Culture Rate</a:t>
                      </a:r>
                      <a:endParaRPr lang="en-US" i="0" dirty="0">
                        <a:latin typeface="Calisto MT" panose="02040603050505030304" pitchFamily="18" charset="0"/>
                      </a:endParaRPr>
                    </a:p>
                  </a:txBody>
                  <a:tcPr/>
                </a:tc>
                <a:tc>
                  <a:txBody>
                    <a:bodyPr/>
                    <a:lstStyle/>
                    <a:p>
                      <a:pPr algn="ctr"/>
                      <a:r>
                        <a:rPr lang="en-US" dirty="0">
                          <a:latin typeface="Calisto MT" panose="02040603050505030304" pitchFamily="18" charset="0"/>
                        </a:rPr>
                        <a:t>0.47 (0.42 – 0.52)</a:t>
                      </a:r>
                    </a:p>
                  </a:txBody>
                  <a:tcPr/>
                </a:tc>
                <a:extLst>
                  <a:ext uri="{0D108BD9-81ED-4DB2-BD59-A6C34878D82A}">
                    <a16:rowId xmlns:a16="http://schemas.microsoft.com/office/drawing/2014/main" val="10001"/>
                  </a:ext>
                </a:extLst>
              </a:tr>
              <a:tr h="412194">
                <a:tc>
                  <a:txBody>
                    <a:bodyPr/>
                    <a:lstStyle/>
                    <a:p>
                      <a:r>
                        <a:rPr lang="en-US" dirty="0">
                          <a:latin typeface="Calisto MT" panose="02040603050505030304" pitchFamily="18" charset="0"/>
                        </a:rPr>
                        <a:t>UTI Rate</a:t>
                      </a:r>
                    </a:p>
                  </a:txBody>
                  <a:tcPr/>
                </a:tc>
                <a:tc>
                  <a:txBody>
                    <a:bodyPr/>
                    <a:lstStyle/>
                    <a:p>
                      <a:pPr algn="ctr"/>
                      <a:r>
                        <a:rPr lang="en-US" dirty="0">
                          <a:latin typeface="Calisto MT" panose="02040603050505030304" pitchFamily="18" charset="0"/>
                        </a:rPr>
                        <a:t>0.42 (0.35 – 0.50)</a:t>
                      </a:r>
                    </a:p>
                  </a:txBody>
                  <a:tcPr/>
                </a:tc>
                <a:extLst>
                  <a:ext uri="{0D108BD9-81ED-4DB2-BD59-A6C34878D82A}">
                    <a16:rowId xmlns:a16="http://schemas.microsoft.com/office/drawing/2014/main" val="10002"/>
                  </a:ext>
                </a:extLst>
              </a:tr>
              <a:tr h="412194">
                <a:tc>
                  <a:txBody>
                    <a:bodyPr/>
                    <a:lstStyle/>
                    <a:p>
                      <a:r>
                        <a:rPr lang="en-US" i="1" dirty="0">
                          <a:latin typeface="Calisto MT" panose="02040603050505030304" pitchFamily="18" charset="0"/>
                        </a:rPr>
                        <a:t>C. difficile</a:t>
                      </a:r>
                      <a:r>
                        <a:rPr lang="en-US" dirty="0">
                          <a:latin typeface="Calisto MT" panose="02040603050505030304" pitchFamily="18" charset="0"/>
                        </a:rPr>
                        <a:t> Rate</a:t>
                      </a:r>
                      <a:endParaRPr lang="en-US" i="1" dirty="0">
                        <a:latin typeface="Calisto MT" panose="02040603050505030304" pitchFamily="18" charset="0"/>
                      </a:endParaRPr>
                    </a:p>
                  </a:txBody>
                  <a:tcPr/>
                </a:tc>
                <a:tc>
                  <a:txBody>
                    <a:bodyPr/>
                    <a:lstStyle/>
                    <a:p>
                      <a:pPr algn="ctr"/>
                      <a:r>
                        <a:rPr lang="en-US" dirty="0">
                          <a:latin typeface="Calisto MT" panose="02040603050505030304" pitchFamily="18" charset="0"/>
                        </a:rPr>
                        <a:t>0.85 (0.45 – 1.68)</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8580669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6B0B4-5CD2-A44F-8D9B-01DE0EC7A445}"/>
              </a:ext>
            </a:extLst>
          </p:cNvPr>
          <p:cNvSpPr>
            <a:spLocks noGrp="1"/>
          </p:cNvSpPr>
          <p:nvPr>
            <p:ph type="title"/>
          </p:nvPr>
        </p:nvSpPr>
        <p:spPr>
          <a:xfrm>
            <a:off x="457200" y="563563"/>
            <a:ext cx="8229600" cy="1036637"/>
          </a:xfrm>
        </p:spPr>
        <p:txBody>
          <a:bodyPr/>
          <a:lstStyle/>
          <a:p>
            <a:r>
              <a:rPr lang="en-US" b="0" dirty="0">
                <a:latin typeface="Calisto MT" panose="02040603050505030304" pitchFamily="18" charset="0"/>
              </a:rPr>
              <a:t>UTI Stoplight Tool</a:t>
            </a:r>
          </a:p>
        </p:txBody>
      </p:sp>
      <p:sp>
        <p:nvSpPr>
          <p:cNvPr id="3" name="Content Placeholder 2">
            <a:extLst>
              <a:ext uri="{FF2B5EF4-FFF2-40B4-BE49-F238E27FC236}">
                <a16:creationId xmlns:a16="http://schemas.microsoft.com/office/drawing/2014/main" id="{98157993-CF3A-0949-A452-FDD3BACA90DF}"/>
              </a:ext>
            </a:extLst>
          </p:cNvPr>
          <p:cNvSpPr>
            <a:spLocks noGrp="1"/>
          </p:cNvSpPr>
          <p:nvPr>
            <p:ph idx="1"/>
          </p:nvPr>
        </p:nvSpPr>
        <p:spPr/>
        <p:txBody>
          <a:bodyPr/>
          <a:lstStyle/>
          <a:p>
            <a:pPr>
              <a:spcAft>
                <a:spcPts val="1200"/>
              </a:spcAft>
            </a:pPr>
            <a:r>
              <a:rPr lang="en-US" sz="2400" dirty="0"/>
              <a:t>Intended to help nursing staff determine if a resident experiencing a change-in-condition has a </a:t>
            </a:r>
            <a:r>
              <a:rPr lang="en-US" sz="2400" u="sng" dirty="0"/>
              <a:t>high probability of UTI</a:t>
            </a:r>
            <a:r>
              <a:rPr lang="en-US" sz="2400" dirty="0"/>
              <a:t> (green light) or a </a:t>
            </a:r>
            <a:r>
              <a:rPr lang="en-US" sz="2400" u="sng" dirty="0"/>
              <a:t>lower probability of UTI</a:t>
            </a:r>
            <a:r>
              <a:rPr lang="en-US" sz="2400" dirty="0"/>
              <a:t>                       (red and yellow light).</a:t>
            </a:r>
          </a:p>
          <a:p>
            <a:pPr>
              <a:spcAft>
                <a:spcPts val="1200"/>
              </a:spcAft>
            </a:pPr>
            <a:r>
              <a:rPr lang="en-US" sz="2400" dirty="0"/>
              <a:t>The tool has been incorporated into educational pamphlets as well as posters in order to make it readily available to staff and providers.</a:t>
            </a:r>
          </a:p>
          <a:p>
            <a:pPr>
              <a:spcAft>
                <a:spcPts val="1200"/>
              </a:spcAft>
            </a:pPr>
            <a:r>
              <a:rPr lang="en-US" sz="2400" dirty="0"/>
              <a:t>Nursing staff should be encouraged to specify their determination of the resident’s UTI probability during their initial communication with providers about a new resident change-in-condition.</a:t>
            </a:r>
          </a:p>
        </p:txBody>
      </p:sp>
    </p:spTree>
    <p:extLst>
      <p:ext uri="{BB962C8B-B14F-4D97-AF65-F5344CB8AC3E}">
        <p14:creationId xmlns:p14="http://schemas.microsoft.com/office/powerpoint/2010/main" val="3335560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D642A3A-5F62-B944-AA00-240089B3AB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7800" y="477983"/>
            <a:ext cx="7032170" cy="4475017"/>
          </a:xfrm>
          <a:prstGeom prst="rect">
            <a:avLst/>
          </a:prstGeom>
        </p:spPr>
      </p:pic>
      <p:pic>
        <p:nvPicPr>
          <p:cNvPr id="9" name="Picture 8">
            <a:extLst>
              <a:ext uri="{FF2B5EF4-FFF2-40B4-BE49-F238E27FC236}">
                <a16:creationId xmlns:a16="http://schemas.microsoft.com/office/drawing/2014/main" id="{99342788-F941-354B-A17F-B915C8FC3D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47800" y="4587928"/>
            <a:ext cx="7032170" cy="1812872"/>
          </a:xfrm>
          <a:prstGeom prst="rect">
            <a:avLst/>
          </a:prstGeom>
        </p:spPr>
      </p:pic>
    </p:spTree>
    <p:extLst>
      <p:ext uri="{BB962C8B-B14F-4D97-AF65-F5344CB8AC3E}">
        <p14:creationId xmlns:p14="http://schemas.microsoft.com/office/powerpoint/2010/main" val="410486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6B0B4-5CD2-A44F-8D9B-01DE0EC7A445}"/>
              </a:ext>
            </a:extLst>
          </p:cNvPr>
          <p:cNvSpPr>
            <a:spLocks noGrp="1"/>
          </p:cNvSpPr>
          <p:nvPr>
            <p:ph type="title"/>
          </p:nvPr>
        </p:nvSpPr>
        <p:spPr>
          <a:xfrm>
            <a:off x="457200" y="563563"/>
            <a:ext cx="8229600" cy="1036637"/>
          </a:xfrm>
        </p:spPr>
        <p:txBody>
          <a:bodyPr/>
          <a:lstStyle/>
          <a:p>
            <a:r>
              <a:rPr lang="en-US" b="0" dirty="0">
                <a:latin typeface="Calisto MT" panose="02040603050505030304" pitchFamily="18" charset="0"/>
              </a:rPr>
              <a:t>  When To Test-Nursing Tool</a:t>
            </a:r>
          </a:p>
        </p:txBody>
      </p:sp>
      <p:sp>
        <p:nvSpPr>
          <p:cNvPr id="3" name="Content Placeholder 2">
            <a:extLst>
              <a:ext uri="{FF2B5EF4-FFF2-40B4-BE49-F238E27FC236}">
                <a16:creationId xmlns:a16="http://schemas.microsoft.com/office/drawing/2014/main" id="{98157993-CF3A-0949-A452-FDD3BACA90DF}"/>
              </a:ext>
            </a:extLst>
          </p:cNvPr>
          <p:cNvSpPr>
            <a:spLocks noGrp="1"/>
          </p:cNvSpPr>
          <p:nvPr>
            <p:ph idx="1"/>
          </p:nvPr>
        </p:nvSpPr>
        <p:spPr/>
        <p:txBody>
          <a:bodyPr/>
          <a:lstStyle/>
          <a:p>
            <a:pPr>
              <a:spcAft>
                <a:spcPts val="1200"/>
              </a:spcAft>
            </a:pPr>
            <a:r>
              <a:rPr lang="en-US" sz="2400" dirty="0"/>
              <a:t>The tool can be used to train nursing staff on how to assess their residents, what parts of the assessment to pay attention to and when they need to contact the provider* </a:t>
            </a:r>
          </a:p>
          <a:p>
            <a:pPr>
              <a:spcAft>
                <a:spcPts val="1200"/>
              </a:spcAft>
            </a:pPr>
            <a:r>
              <a:rPr lang="en-US" sz="2400" dirty="0"/>
              <a:t>The tool is intended to be used in conjunction with communication scripts that have been developed for different types of resident change in condition*</a:t>
            </a:r>
          </a:p>
          <a:p>
            <a:pPr>
              <a:spcAft>
                <a:spcPts val="1200"/>
              </a:spcAft>
            </a:pPr>
            <a:r>
              <a:rPr lang="en-US" sz="2400" dirty="0"/>
              <a:t>The tool may also be incorporated into handouts and poster reminders for nursing work spaces</a:t>
            </a:r>
          </a:p>
          <a:p>
            <a:pPr marL="0" indent="0">
              <a:spcAft>
                <a:spcPts val="1200"/>
              </a:spcAft>
              <a:buNone/>
            </a:pPr>
            <a:r>
              <a:rPr lang="en-US" sz="2000" dirty="0"/>
              <a:t>*See Nursing Tool: Application to Case Studies and Development of Provider Communication Scripts in </a:t>
            </a:r>
            <a:r>
              <a:rPr lang="en-US" sz="2000" b="1" dirty="0"/>
              <a:t>Module 3</a:t>
            </a:r>
            <a:r>
              <a:rPr lang="en-US" sz="2000" dirty="0"/>
              <a:t>. </a:t>
            </a:r>
          </a:p>
        </p:txBody>
      </p:sp>
    </p:spTree>
    <p:extLst>
      <p:ext uri="{BB962C8B-B14F-4D97-AF65-F5344CB8AC3E}">
        <p14:creationId xmlns:p14="http://schemas.microsoft.com/office/powerpoint/2010/main" val="376093877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When To Test?&amp;#x0D;&amp;#x0A;&amp;quot;&quot;/&gt;&lt;property id=&quot;20307&quot; value=&quot;256&quot;/&gt;&lt;/object&gt;&lt;object type=&quot;3&quot; unique_id=&quot;10117&quot;&gt;&lt;property id=&quot;20148&quot; value=&quot;5&quot;/&gt;&lt;property id=&quot;20300&quot; value=&quot;Slide 10 - &amp;quot;Non-Specific Symptoms&amp;#x0D;&amp;#x0A;in Absence of Urinary Symptoms&amp;quot;&quot;/&gt;&lt;property id=&quot;20307&quot; value=&quot;267&quot;/&gt;&lt;/object&gt;&lt;object type=&quot;3&quot; unique_id=&quot;10120&quot;&gt;&lt;property id=&quot;20148&quot; value=&quot;5&quot;/&gt;&lt;property id=&quot;20300&quot; value=&quot;Slide 12&quot;/&gt;&lt;property id=&quot;20307&quot; value=&quot;270&quot;/&gt;&lt;/object&gt;&lt;object type=&quot;3&quot; unique_id=&quot;10129&quot;&gt;&lt;property id=&quot;20148&quot; value=&quot;5&quot;/&gt;&lt;property id=&quot;20300&quot; value=&quot;Slide 23&quot;/&gt;&lt;property id=&quot;20307&quot; value=&quot;279&quot;/&gt;&lt;/object&gt;&lt;object type=&quot;3&quot; unique_id=&quot;10133&quot;&gt;&lt;property id=&quot;20148&quot; value=&quot;5&quot;/&gt;&lt;property id=&quot;20300&quot; value=&quot;Slide 27 - &amp;quot;Summary – When to Test&amp;quot;&quot;/&gt;&lt;property id=&quot;20307&quot; value=&quot;283&quot;/&gt;&lt;/object&gt;&lt;object type=&quot;3&quot; unique_id=&quot;10134&quot;&gt;&lt;property id=&quot;20148&quot; value=&quot;5&quot;/&gt;&lt;property id=&quot;20300&quot; value=&quot;Slide 28 - &amp;quot;References&amp;quot;&quot;/&gt;&lt;property id=&quot;20307&quot; value=&quot;284&quot;/&gt;&lt;/object&gt;&lt;object type=&quot;3&quot; unique_id=&quot;10507&quot;&gt;&lt;property id=&quot;20148&quot; value=&quot;5&quot;/&gt;&lt;property id=&quot;20300&quot; value=&quot;Slide 3 - &amp;quot;What is a UTI?&amp;quot;&quot;/&gt;&lt;property id=&quot;20307&quot; value=&quot;285&quot;/&gt;&lt;/object&gt;&lt;object type=&quot;3&quot; unique_id=&quot;10691&quot;&gt;&lt;property id=&quot;20148&quot; value=&quot;5&quot;/&gt;&lt;property id=&quot;20300&quot; value=&quot;Slide 6 - &amp;quot;What about &amp;#x0D;&amp;#x0A;Non-Communicative Residents?&amp;quot;&quot;/&gt;&lt;property id=&quot;20307&quot; value=&quot;288&quot;/&gt;&lt;/object&gt;&lt;object type=&quot;3&quot; unique_id=&quot;10692&quot;&gt;&lt;property id=&quot;20148&quot; value=&quot;5&quot;/&gt;&lt;property id=&quot;20300&quot; value=&quot;Slide 7 - &amp;quot; Is a Change in Mental Status, Fatigue, &amp;#x0D;&amp;#x0A;or a Fall a Symptom of a UTI?&amp;quot;&quot;/&gt;&lt;property id=&quot;20307&quot; value=&quot;289&quot;/&gt;&lt;/object&gt;&lt;object type=&quot;3&quot; unique_id=&quot;10693&quot;&gt;&lt;property id=&quot;20148&quot; value=&quot;5&quot;/&gt;&lt;property id=&quot;20300&quot; value=&quot;Slide 8 - &amp;quot;Non-specific Geriatric Symptoms may accompany a UTI but…&amp;quot;&quot;/&gt;&lt;property id=&quot;20307&quot; value=&quot;290&quot;/&gt;&lt;/object&gt;&lt;object type=&quot;3&quot; unique_id=&quot;10846&quot;&gt;&lt;property id=&quot;20148&quot; value=&quot;5&quot;/&gt;&lt;property id=&quot;20300&quot; value=&quot;Slide 9 - &amp;quot;Non-Specific Symptoms &amp;#x0D;&amp;#x0A;in Absence of Urinary Symptoms&amp;quot;&quot;/&gt;&lt;property id=&quot;20307&quot; value=&quot;291&quot;/&gt;&lt;/object&gt;&lt;object type=&quot;3&quot; unique_id=&quot;10847&quot;&gt;&lt;property id=&quot;20148&quot; value=&quot;5&quot;/&gt;&lt;property id=&quot;20300&quot; value=&quot;Slide 11 - &amp;quot;… Under Normal Condition&amp;quot;&quot;/&gt;&lt;property id=&quot;20307&quot; value=&quot;292&quot;/&gt;&lt;/object&gt;&lt;object type=&quot;3&quot; unique_id=&quot;11006&quot;&gt;&lt;property id=&quot;20148&quot; value=&quot;5&quot;/&gt;&lt;property id=&quot;20300&quot; value=&quot;Slide 14 - &amp;quot;Asymptomatic Bacteriuria ≠ UTI&amp;quot;&quot;/&gt;&lt;property id=&quot;20307&quot; value=&quot;294&quot;/&gt;&lt;/object&gt;&lt;object type=&quot;3&quot; unique_id=&quot;11007&quot;&gt;&lt;property id=&quot;20148&quot; value=&quot;5&quot;/&gt;&lt;property id=&quot;20300&quot; value=&quot;Slide 15 - &amp;quot;When symptoms are absent:&amp;quot;&quot;/&gt;&lt;property id=&quot;20307&quot; value=&quot;295&quot;/&gt;&lt;/object&gt;&lt;object type=&quot;3&quot; unique_id=&quot;11008&quot;&gt;&lt;property id=&quot;20148&quot; value=&quot;5&quot;/&gt;&lt;property id=&quot;20300&quot; value=&quot;Slide 16 - &amp;quot;No localizing Urinary Tract &amp;#x0D;&amp;#x0A;Symptoms &amp;quot;&quot;/&gt;&lt;property id=&quot;20307&quot; value=&quot;296&quot;/&gt;&lt;/object&gt;&lt;object type=&quot;3&quot; unique_id=&quot;11157&quot;&gt;&lt;property id=&quot;20148&quot; value=&quot;5&quot;/&gt;&lt;property id=&quot;20300&quot; value=&quot;Slide 18 - &amp;quot;Urine Characteristics &amp;quot;&quot;/&gt;&lt;property id=&quot;20307&quot; value=&quot;297&quot;/&gt;&lt;/object&gt;&lt;object type=&quot;3&quot; unique_id=&quot;11360&quot;&gt;&lt;property id=&quot;20148&quot; value=&quot;5&quot;/&gt;&lt;property id=&quot;20300&quot; value=&quot;Slide 19 - &amp;quot;In other words…&amp;quot;&quot;/&gt;&lt;property id=&quot;20307&quot; value=&quot;299&quot;/&gt;&lt;/object&gt;&lt;object type=&quot;3&quot; unique_id=&quot;11511&quot;&gt;&lt;property id=&quot;20148&quot; value=&quot;5&quot;/&gt;&lt;property id=&quot;20300&quot; value=&quot;Slide 20 - &amp;quot;How Do We Improve?&amp;quot;&quot;/&gt;&lt;property id=&quot;20307&quot; value=&quot;300&quot;/&gt;&lt;/object&gt;&lt;object type=&quot;3&quot; unique_id=&quot;11640&quot;&gt;&lt;property id=&quot;20148&quot; value=&quot;5&quot;/&gt;&lt;property id=&quot;20300&quot; value=&quot;Slide 24 - &amp;quot;Revised McGeer:&amp;#x0D;&amp;#x0A;Without Indwelling Catheter &amp;quot;&quot;/&gt;&lt;property id=&quot;20307&quot; value=&quot;305&quot;/&gt;&lt;/object&gt;&lt;object type=&quot;3&quot; unique_id=&quot;11641&quot;&gt;&lt;property id=&quot;20148&quot; value=&quot;5&quot;/&gt;&lt;property id=&quot;20300&quot; value=&quot;Slide 25 - &amp;quot;Revised McGeer&amp;#x0D;&amp;#x0A;Resident With Indwelling Catheter &amp;quot;&quot;/&gt;&lt;property id=&quot;20307&quot; value=&quot;306&quot;/&gt;&lt;/object&gt;&lt;object type=&quot;3&quot; unique_id=&quot;11642&quot;&gt;&lt;property id=&quot;20148&quot; value=&quot;5&quot;/&gt;&lt;property id=&quot;20300&quot; value=&quot;Slide 26 - &amp;quot;Loeb Minimum Criteria for Initiating Antibiotics&amp;#x0D;&amp;#x0A;(Note: Culture Results Not Part of Decision-Making)&amp;quot;&quot;/&gt;&lt;property id=&quot;20307&quot; value=&quot;307&quot;/&gt;&lt;/object&gt;&lt;object type=&quot;3&quot; unique_id=&quot;11863&quot;&gt;&lt;property id=&quot;20148&quot; value=&quot;5&quot;/&gt;&lt;property id=&quot;20300&quot; value=&quot;Slide 2 - &amp;quot;When to Test&amp;quot;&quot;/&gt;&lt;property id=&quot;20307&quot; value=&quot;308&quot;/&gt;&lt;/object&gt;&lt;object type=&quot;3&quot; unique_id=&quot;12056&quot;&gt;&lt;property id=&quot;20148&quot; value=&quot;5&quot;/&gt;&lt;property id=&quot;20300&quot; value=&quot;Slide 4 - &amp;quot;Urinary Tract&amp;#x0D;&amp;#x0A;Signs and Symptoms include*&amp;quot;&quot;/&gt;&lt;property id=&quot;20307&quot; value=&quot;309&quot;/&gt;&lt;/object&gt;&lt;object type=&quot;3&quot; unique_id=&quot;12057&quot;&gt;&lt;property id=&quot;20148&quot; value=&quot;5&quot;/&gt;&lt;property id=&quot;20300&quot; value=&quot;Slide 5 - &amp;quot;What about&amp;#x0D;&amp;#x0A;Non-Communicative Residents?&amp;quot;&quot;/&gt;&lt;property id=&quot;20307&quot; value=&quot;310&quot;/&gt;&lt;/object&gt;&lt;object type=&quot;3&quot; unique_id=&quot;12304&quot;&gt;&lt;property id=&quot;20148&quot; value=&quot;5&quot;/&gt;&lt;property id=&quot;20300&quot; value=&quot;Slide 21 - &amp;quot;How Do We Improve?&amp;quot;&quot;/&gt;&lt;property id=&quot;20307&quot; value=&quot;311&quot;/&gt;&lt;/object&gt;&lt;object type=&quot;3&quot; unique_id=&quot;12305&quot;&gt;&lt;property id=&quot;20148&quot; value=&quot;5&quot;/&gt;&lt;property id=&quot;20300&quot; value=&quot;Slide 22 - &amp;quot;How Do We Improve?&amp;quot;&quot;/&gt;&lt;property id=&quot;20307&quot; value=&quot;312&quot;/&gt;&lt;/object&gt;&lt;object type=&quot;3&quot; unique_id=&quot;12422&quot;&gt;&lt;property id=&quot;20148&quot; value=&quot;5&quot;/&gt;&lt;property id=&quot;20300&quot; value=&quot;Slide 13&quot;/&gt;&lt;property id=&quot;20307&quot; value=&quot;313&quot;/&gt;&lt;/object&gt;&lt;object type=&quot;3&quot; unique_id=&quot;12513&quot;&gt;&lt;property id=&quot;20148&quot; value=&quot;5&quot;/&gt;&lt;property id=&quot;20300&quot; value=&quot;Slide 17 - &amp;quot;Do Not Test, Do Not Treat Asymptomatic Bacteriuria&amp;quot;&quot;/&gt;&lt;property id=&quot;20307&quot; value=&quot;314&quot;/&gt;&lt;/object&gt;&lt;/object&gt;&lt;/object&gt;&lt;/database&gt;"/>
  <p:tag name="SECTOMILLISECCONVERTED" val="1"/>
</p:tagLst>
</file>

<file path=ppt/theme/theme1.xml><?xml version="1.0" encoding="utf-8"?>
<a:theme xmlns:a="http://schemas.openxmlformats.org/drawingml/2006/main" name="dhs3">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935</Words>
  <Application>Microsoft Office PowerPoint</Application>
  <PresentationFormat>On-screen Show (4:3)</PresentationFormat>
  <Paragraphs>104</Paragraphs>
  <Slides>16</Slides>
  <Notes>16</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16</vt:i4>
      </vt:variant>
    </vt:vector>
  </HeadingPairs>
  <TitlesOfParts>
    <vt:vector size="28" baseType="lpstr">
      <vt:lpstr>Andale Sans UI</vt:lpstr>
      <vt:lpstr>Arial</vt:lpstr>
      <vt:lpstr>Calibri</vt:lpstr>
      <vt:lpstr>Calisto MT</vt:lpstr>
      <vt:lpstr>Courier New</vt:lpstr>
      <vt:lpstr>StarSymbol</vt:lpstr>
      <vt:lpstr>Tahoma</vt:lpstr>
      <vt:lpstr>Trebuchet MS</vt:lpstr>
      <vt:lpstr>Tunga</vt:lpstr>
      <vt:lpstr>Verdana</vt:lpstr>
      <vt:lpstr>Wingdings</vt:lpstr>
      <vt:lpstr>dhs3</vt:lpstr>
      <vt:lpstr>When To Test?  </vt:lpstr>
      <vt:lpstr>UTI Toolkit – Module 3 Narration by: Anna Eslinger, RN Infection Preventionist Marshfield Medical Center - Eau Claire         Content developed in partnership with the Wisconsin Healthcare-Associated Infections in Long-Term Care Coalition</vt:lpstr>
      <vt:lpstr>Objectives</vt:lpstr>
      <vt:lpstr>Urine Cultures Are a Common Trigger for Antibiotic Use in Nursing Homes</vt:lpstr>
      <vt:lpstr>Potential Harm Created by Sending Unnecessary Urine Tests</vt:lpstr>
      <vt:lpstr>Benefits of Reducing Unnecessary Urine Culture Testing</vt:lpstr>
      <vt:lpstr>UTI Stoplight Tool</vt:lpstr>
      <vt:lpstr>PowerPoint Presentation</vt:lpstr>
      <vt:lpstr>  When To Test-Nursing Tool</vt:lpstr>
      <vt:lpstr>When To Test – Nursing Tool</vt:lpstr>
      <vt:lpstr>When To Test – Nursing Tool</vt:lpstr>
      <vt:lpstr>When To Test – Nursing Tool</vt:lpstr>
      <vt:lpstr>What is Active Monitoring?</vt:lpstr>
      <vt:lpstr>Why Active Monitoring?</vt:lpstr>
      <vt:lpstr>When To Test – Nursing Tool</vt:lpstr>
      <vt:lpstr>Summary – When to Test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UTI Toolkit – Module 3 When to Test a Urine Specimen?</dc:title>
  <dc:creator/>
  <cp:lastModifiedBy/>
  <cp:revision>6</cp:revision>
  <dcterms:created xsi:type="dcterms:W3CDTF">2018-12-10T23:08:03Z</dcterms:created>
  <dcterms:modified xsi:type="dcterms:W3CDTF">2019-04-02T22:23:18Z</dcterms:modified>
</cp:coreProperties>
</file>