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2"/>
  </p:notesMasterIdLst>
  <p:handoutMasterIdLst>
    <p:handoutMasterId r:id="rId23"/>
  </p:handoutMasterIdLst>
  <p:sldIdLst>
    <p:sldId id="256" r:id="rId2"/>
    <p:sldId id="313" r:id="rId3"/>
    <p:sldId id="312" r:id="rId4"/>
    <p:sldId id="311" r:id="rId5"/>
    <p:sldId id="257" r:id="rId6"/>
    <p:sldId id="258" r:id="rId7"/>
    <p:sldId id="259" r:id="rId8"/>
    <p:sldId id="260" r:id="rId9"/>
    <p:sldId id="261" r:id="rId10"/>
    <p:sldId id="277" r:id="rId11"/>
    <p:sldId id="262" r:id="rId12"/>
    <p:sldId id="278" r:id="rId13"/>
    <p:sldId id="266" r:id="rId14"/>
    <p:sldId id="283" r:id="rId15"/>
    <p:sldId id="269" r:id="rId16"/>
    <p:sldId id="270" r:id="rId17"/>
    <p:sldId id="275" r:id="rId18"/>
    <p:sldId id="272" r:id="rId19"/>
    <p:sldId id="276" r:id="rId20"/>
    <p:sldId id="279" r:id="rId21"/>
  </p:sldIdLst>
  <p:sldSz cx="10058400" cy="7772400"/>
  <p:notesSz cx="9296400" cy="7010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111" d="100"/>
          <a:sy n="111" d="100"/>
        </p:scale>
        <p:origin x="1296" y="108"/>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31.emf"/></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75" cy="3508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5265738" y="0"/>
            <a:ext cx="4029075" cy="350838"/>
          </a:xfrm>
          <a:prstGeom prst="rect">
            <a:avLst/>
          </a:prstGeom>
        </p:spPr>
        <p:txBody>
          <a:bodyPr vert="horz" lIns="91440" tIns="45720" rIns="91440" bIns="45720" rtlCol="0"/>
          <a:lstStyle>
            <a:lvl1pPr algn="r">
              <a:defRPr sz="1200"/>
            </a:lvl1pPr>
          </a:lstStyle>
          <a:p>
            <a:fld id="{6E657431-9F57-47CC-BA06-E0BACC221951}" type="datetimeFigureOut">
              <a:rPr lang="en-US" smtClean="0"/>
              <a:t>4/1/2019</a:t>
            </a:fld>
            <a:endParaRPr lang="en-US"/>
          </a:p>
        </p:txBody>
      </p:sp>
      <p:sp>
        <p:nvSpPr>
          <p:cNvPr id="4" name="Footer Placeholder 3"/>
          <p:cNvSpPr>
            <a:spLocks noGrp="1"/>
          </p:cNvSpPr>
          <p:nvPr>
            <p:ph type="ftr" sz="quarter" idx="2"/>
          </p:nvPr>
        </p:nvSpPr>
        <p:spPr>
          <a:xfrm>
            <a:off x="0" y="6657975"/>
            <a:ext cx="4029075" cy="350838"/>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5265738" y="6657975"/>
            <a:ext cx="4029075" cy="350838"/>
          </a:xfrm>
          <a:prstGeom prst="rect">
            <a:avLst/>
          </a:prstGeom>
        </p:spPr>
        <p:txBody>
          <a:bodyPr vert="horz" lIns="91440" tIns="45720" rIns="91440" bIns="45720" rtlCol="0" anchor="b"/>
          <a:lstStyle>
            <a:lvl1pPr algn="r">
              <a:defRPr sz="1200"/>
            </a:lvl1pPr>
          </a:lstStyle>
          <a:p>
            <a:fld id="{3F668852-2892-4422-8715-CA7DCF520843}" type="slidenum">
              <a:rPr lang="en-US" smtClean="0"/>
              <a:t>‹#›</a:t>
            </a:fld>
            <a:endParaRPr lang="en-US"/>
          </a:p>
        </p:txBody>
      </p:sp>
    </p:spTree>
    <p:extLst>
      <p:ext uri="{BB962C8B-B14F-4D97-AF65-F5344CB8AC3E}">
        <p14:creationId xmlns:p14="http://schemas.microsoft.com/office/powerpoint/2010/main" val="140379591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29027" cy="350807"/>
          </a:xfrm>
          <a:prstGeom prst="rect">
            <a:avLst/>
          </a:prstGeom>
        </p:spPr>
        <p:txBody>
          <a:bodyPr vert="horz" lIns="83622" tIns="41811" rIns="83622" bIns="41811" rtlCol="0"/>
          <a:lstStyle>
            <a:lvl1pPr algn="l">
              <a:defRPr sz="1100"/>
            </a:lvl1pPr>
          </a:lstStyle>
          <a:p>
            <a:endParaRPr lang="en-US"/>
          </a:p>
        </p:txBody>
      </p:sp>
      <p:sp>
        <p:nvSpPr>
          <p:cNvPr id="3" name="Date Placeholder 2"/>
          <p:cNvSpPr>
            <a:spLocks noGrp="1"/>
          </p:cNvSpPr>
          <p:nvPr>
            <p:ph type="dt" idx="1"/>
          </p:nvPr>
        </p:nvSpPr>
        <p:spPr>
          <a:xfrm>
            <a:off x="5265907" y="0"/>
            <a:ext cx="4029027" cy="350807"/>
          </a:xfrm>
          <a:prstGeom prst="rect">
            <a:avLst/>
          </a:prstGeom>
        </p:spPr>
        <p:txBody>
          <a:bodyPr vert="horz" lIns="83622" tIns="41811" rIns="83622" bIns="41811" rtlCol="0"/>
          <a:lstStyle>
            <a:lvl1pPr algn="r">
              <a:defRPr sz="1100"/>
            </a:lvl1pPr>
          </a:lstStyle>
          <a:p>
            <a:fld id="{7798E25B-1DE4-4706-9172-86E3F6C1108B}" type="datetimeFigureOut">
              <a:rPr lang="en-US" smtClean="0"/>
              <a:t>4/1/2019</a:t>
            </a:fld>
            <a:endParaRPr lang="en-US"/>
          </a:p>
        </p:txBody>
      </p:sp>
      <p:sp>
        <p:nvSpPr>
          <p:cNvPr id="4" name="Slide Image Placeholder 3"/>
          <p:cNvSpPr>
            <a:spLocks noGrp="1" noRot="1" noChangeAspect="1"/>
          </p:cNvSpPr>
          <p:nvPr>
            <p:ph type="sldImg" idx="2"/>
          </p:nvPr>
        </p:nvSpPr>
        <p:spPr>
          <a:xfrm>
            <a:off x="2946400" y="525463"/>
            <a:ext cx="3403600" cy="2628900"/>
          </a:xfrm>
          <a:prstGeom prst="rect">
            <a:avLst/>
          </a:prstGeom>
          <a:noFill/>
          <a:ln w="12700">
            <a:solidFill>
              <a:prstClr val="black"/>
            </a:solidFill>
          </a:ln>
        </p:spPr>
        <p:txBody>
          <a:bodyPr vert="horz" lIns="83622" tIns="41811" rIns="83622" bIns="41811" rtlCol="0" anchor="ctr"/>
          <a:lstStyle/>
          <a:p>
            <a:endParaRPr lang="en-US"/>
          </a:p>
        </p:txBody>
      </p:sp>
      <p:sp>
        <p:nvSpPr>
          <p:cNvPr id="5" name="Notes Placeholder 4"/>
          <p:cNvSpPr>
            <a:spLocks noGrp="1"/>
          </p:cNvSpPr>
          <p:nvPr>
            <p:ph type="body" sz="quarter" idx="3"/>
          </p:nvPr>
        </p:nvSpPr>
        <p:spPr>
          <a:xfrm>
            <a:off x="930227" y="3330513"/>
            <a:ext cx="7435946" cy="3154394"/>
          </a:xfrm>
          <a:prstGeom prst="rect">
            <a:avLst/>
          </a:prstGeom>
        </p:spPr>
        <p:txBody>
          <a:bodyPr vert="horz" lIns="83622" tIns="41811" rIns="83622" bIns="41811"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658162"/>
            <a:ext cx="4029027" cy="350807"/>
          </a:xfrm>
          <a:prstGeom prst="rect">
            <a:avLst/>
          </a:prstGeom>
        </p:spPr>
        <p:txBody>
          <a:bodyPr vert="horz" lIns="83622" tIns="41811" rIns="83622" bIns="41811" rtlCol="0" anchor="b"/>
          <a:lstStyle>
            <a:lvl1pPr algn="l">
              <a:defRPr sz="1100"/>
            </a:lvl1pPr>
          </a:lstStyle>
          <a:p>
            <a:endParaRPr lang="en-US"/>
          </a:p>
        </p:txBody>
      </p:sp>
      <p:sp>
        <p:nvSpPr>
          <p:cNvPr id="7" name="Slide Number Placeholder 6"/>
          <p:cNvSpPr>
            <a:spLocks noGrp="1"/>
          </p:cNvSpPr>
          <p:nvPr>
            <p:ph type="sldNum" sz="quarter" idx="5"/>
          </p:nvPr>
        </p:nvSpPr>
        <p:spPr>
          <a:xfrm>
            <a:off x="5265907" y="6658162"/>
            <a:ext cx="4029027" cy="350807"/>
          </a:xfrm>
          <a:prstGeom prst="rect">
            <a:avLst/>
          </a:prstGeom>
        </p:spPr>
        <p:txBody>
          <a:bodyPr vert="horz" lIns="83622" tIns="41811" rIns="83622" bIns="41811" rtlCol="0" anchor="b"/>
          <a:lstStyle>
            <a:lvl1pPr algn="r">
              <a:defRPr sz="1100"/>
            </a:lvl1pPr>
          </a:lstStyle>
          <a:p>
            <a:fld id="{981D299F-23EC-48FA-89EE-05A1D4611F4D}" type="slidenum">
              <a:rPr lang="en-US" smtClean="0"/>
              <a:t>‹#›</a:t>
            </a:fld>
            <a:endParaRPr lang="en-US"/>
          </a:p>
        </p:txBody>
      </p:sp>
    </p:spTree>
    <p:extLst>
      <p:ext uri="{BB962C8B-B14F-4D97-AF65-F5344CB8AC3E}">
        <p14:creationId xmlns:p14="http://schemas.microsoft.com/office/powerpoint/2010/main" val="14310509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otes Placeholder"/>
          <p:cNvSpPr>
            <a:spLocks noGrp="1"/>
          </p:cNvSpPr>
          <p:nvPr>
            <p:ph type="body" idx="1"/>
          </p:nvPr>
        </p:nvSpPr>
        <p:spPr/>
        <p:txBody>
          <a:bodyPr>
            <a:normAutofit/>
          </a:bodyPr>
          <a:lstStyle/>
          <a:p>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754380" y="2409444"/>
            <a:ext cx="8549640" cy="1632203"/>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508760" y="4352544"/>
            <a:ext cx="7040879" cy="1943100"/>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le and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57200" y="6858000"/>
            <a:ext cx="9144000" cy="76200"/>
          </a:xfrm>
          <a:custGeom>
            <a:avLst/>
            <a:gdLst/>
            <a:ahLst/>
            <a:cxnLst/>
            <a:rect l="l" t="t" r="r" b="b"/>
            <a:pathLst>
              <a:path w="9144000" h="76200">
                <a:moveTo>
                  <a:pt x="0" y="0"/>
                </a:moveTo>
                <a:lnTo>
                  <a:pt x="0" y="76200"/>
                </a:lnTo>
                <a:lnTo>
                  <a:pt x="9144000" y="76200"/>
                </a:lnTo>
                <a:lnTo>
                  <a:pt x="9144000" y="0"/>
                </a:lnTo>
                <a:lnTo>
                  <a:pt x="0" y="0"/>
                </a:lnTo>
                <a:close/>
              </a:path>
            </a:pathLst>
          </a:custGeom>
          <a:solidFill>
            <a:srgbClr val="1C3665"/>
          </a:solidFill>
        </p:spPr>
        <p:txBody>
          <a:bodyPr wrap="square" lIns="0" tIns="0" rIns="0" bIns="0" rtlCol="0"/>
          <a:lstStyle/>
          <a:p>
            <a:endParaRPr/>
          </a:p>
        </p:txBody>
      </p:sp>
      <p:sp>
        <p:nvSpPr>
          <p:cNvPr id="17" name="bk object 17"/>
          <p:cNvSpPr/>
          <p:nvPr/>
        </p:nvSpPr>
        <p:spPr>
          <a:xfrm>
            <a:off x="524255" y="971550"/>
            <a:ext cx="1304544" cy="76200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1" i="0">
                <a:solidFill>
                  <a:schemeClr val="tx1"/>
                </a:solidFill>
                <a:latin typeface="Tunga"/>
                <a:cs typeface="Tunga"/>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4/1/2019</a:t>
            </a:fld>
            <a:endParaRPr lang="en-US"/>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obj" preserve="1">
  <p:cSld name="Two Content">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457200" y="6858000"/>
            <a:ext cx="9144000" cy="76200"/>
          </a:xfrm>
          <a:custGeom>
            <a:avLst/>
            <a:gdLst/>
            <a:ahLst/>
            <a:cxnLst/>
            <a:rect l="l" t="t" r="r" b="b"/>
            <a:pathLst>
              <a:path w="9144000" h="76200">
                <a:moveTo>
                  <a:pt x="0" y="0"/>
                </a:moveTo>
                <a:lnTo>
                  <a:pt x="0" y="76200"/>
                </a:lnTo>
                <a:lnTo>
                  <a:pt x="9144000" y="76200"/>
                </a:lnTo>
                <a:lnTo>
                  <a:pt x="9144000" y="0"/>
                </a:lnTo>
                <a:lnTo>
                  <a:pt x="0" y="0"/>
                </a:lnTo>
                <a:close/>
              </a:path>
            </a:pathLst>
          </a:custGeom>
          <a:solidFill>
            <a:srgbClr val="1C3665"/>
          </a:solidFill>
        </p:spPr>
        <p:txBody>
          <a:bodyPr wrap="square" lIns="0" tIns="0" rIns="0" bIns="0" rtlCol="0"/>
          <a:lstStyle/>
          <a:p>
            <a:endParaRPr/>
          </a:p>
        </p:txBody>
      </p:sp>
      <p:sp>
        <p:nvSpPr>
          <p:cNvPr id="17" name="bk object 17"/>
          <p:cNvSpPr/>
          <p:nvPr/>
        </p:nvSpPr>
        <p:spPr>
          <a:xfrm>
            <a:off x="524255" y="971550"/>
            <a:ext cx="1304544" cy="762000"/>
          </a:xfrm>
          <a:prstGeom prst="rect">
            <a:avLst/>
          </a:prstGeom>
          <a:blipFill>
            <a:blip r:embed="rId2" cstate="print"/>
            <a:stretch>
              <a:fillRect/>
            </a:stretch>
          </a:blipFill>
        </p:spPr>
        <p:txBody>
          <a:bodyPr wrap="square" lIns="0" tIns="0" rIns="0" bIns="0" rtlCol="0"/>
          <a:lstStyle/>
          <a:p>
            <a:endParaRPr/>
          </a:p>
        </p:txBody>
      </p:sp>
      <p:sp>
        <p:nvSpPr>
          <p:cNvPr id="2" name="Holder 2"/>
          <p:cNvSpPr>
            <a:spLocks noGrp="1"/>
          </p:cNvSpPr>
          <p:nvPr>
            <p:ph type="title"/>
          </p:nvPr>
        </p:nvSpPr>
        <p:spPr/>
        <p:txBody>
          <a:bodyPr lIns="0" tIns="0" rIns="0" bIns="0"/>
          <a:lstStyle>
            <a:lvl1pPr>
              <a:defRPr sz="4000" b="1" i="0">
                <a:solidFill>
                  <a:schemeClr val="tx1"/>
                </a:solidFill>
                <a:latin typeface="Tunga"/>
                <a:cs typeface="Tunga"/>
              </a:defRPr>
            </a:lvl1pPr>
          </a:lstStyle>
          <a:p>
            <a:endParaRPr/>
          </a:p>
        </p:txBody>
      </p:sp>
      <p:sp>
        <p:nvSpPr>
          <p:cNvPr id="3" name="Holder 3"/>
          <p:cNvSpPr>
            <a:spLocks noGrp="1"/>
          </p:cNvSpPr>
          <p:nvPr>
            <p:ph sz="half" idx="2"/>
          </p:nvPr>
        </p:nvSpPr>
        <p:spPr>
          <a:xfrm>
            <a:off x="502920" y="1787652"/>
            <a:ext cx="4375404"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5180075" y="1787652"/>
            <a:ext cx="4375404" cy="5129784"/>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4/1/2019</a:t>
            </a:fld>
            <a:endParaRPr lang="en-US"/>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sz="4000" b="1" i="0">
                <a:solidFill>
                  <a:schemeClr val="tx1"/>
                </a:solidFill>
                <a:latin typeface="Tunga"/>
                <a:cs typeface="Tunga"/>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4/1/2019</a:t>
            </a:fld>
            <a:endParaRPr lang="en-US"/>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t>4/1/2019</a:t>
            </a:fld>
            <a:endParaRPr lang="en-US"/>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image" Target="../media/image1.jp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233172" y="91439"/>
            <a:ext cx="1286255" cy="720090"/>
          </a:xfrm>
          <a:prstGeom prst="rect">
            <a:avLst/>
          </a:prstGeom>
          <a:blipFill>
            <a:blip r:embed="rId7" cstate="print"/>
            <a:stretch>
              <a:fillRect/>
            </a:stretch>
          </a:blipFill>
        </p:spPr>
        <p:txBody>
          <a:bodyPr wrap="square" lIns="0" tIns="0" rIns="0" bIns="0" rtlCol="0"/>
          <a:lstStyle/>
          <a:p>
            <a:endParaRPr/>
          </a:p>
        </p:txBody>
      </p:sp>
      <p:sp>
        <p:nvSpPr>
          <p:cNvPr id="17" name="bk object 17"/>
          <p:cNvSpPr/>
          <p:nvPr/>
        </p:nvSpPr>
        <p:spPr>
          <a:xfrm>
            <a:off x="213359" y="811530"/>
            <a:ext cx="9597390" cy="204977"/>
          </a:xfrm>
          <a:prstGeom prst="rect">
            <a:avLst/>
          </a:prstGeom>
          <a:blipFill>
            <a:blip r:embed="rId8" cstate="print"/>
            <a:stretch>
              <a:fillRect/>
            </a:stretch>
          </a:blipFill>
        </p:spPr>
        <p:txBody>
          <a:bodyPr wrap="square" lIns="0" tIns="0" rIns="0" bIns="0" rtlCol="0"/>
          <a:lstStyle/>
          <a:p>
            <a:endParaRPr/>
          </a:p>
        </p:txBody>
      </p:sp>
      <p:sp>
        <p:nvSpPr>
          <p:cNvPr id="2" name="Holder 2"/>
          <p:cNvSpPr>
            <a:spLocks noGrp="1"/>
          </p:cNvSpPr>
          <p:nvPr>
            <p:ph type="title"/>
          </p:nvPr>
        </p:nvSpPr>
        <p:spPr>
          <a:xfrm>
            <a:off x="682625" y="1082469"/>
            <a:ext cx="8693150" cy="534035"/>
          </a:xfrm>
          <a:prstGeom prst="rect">
            <a:avLst/>
          </a:prstGeom>
        </p:spPr>
        <p:txBody>
          <a:bodyPr wrap="square" lIns="0" tIns="0" rIns="0" bIns="0">
            <a:spAutoFit/>
          </a:bodyPr>
          <a:lstStyle>
            <a:lvl1pPr>
              <a:defRPr sz="4000" b="1" i="0">
                <a:solidFill>
                  <a:schemeClr val="tx1"/>
                </a:solidFill>
                <a:latin typeface="Tunga"/>
                <a:cs typeface="Tunga"/>
              </a:defRPr>
            </a:lvl1pPr>
          </a:lstStyle>
          <a:p>
            <a:endParaRPr/>
          </a:p>
        </p:txBody>
      </p:sp>
      <p:sp>
        <p:nvSpPr>
          <p:cNvPr id="3" name="Holder 3"/>
          <p:cNvSpPr>
            <a:spLocks noGrp="1"/>
          </p:cNvSpPr>
          <p:nvPr>
            <p:ph type="body" idx="1"/>
          </p:nvPr>
        </p:nvSpPr>
        <p:spPr>
          <a:xfrm>
            <a:off x="502920" y="1787652"/>
            <a:ext cx="9052559" cy="5129784"/>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419856" y="7228332"/>
            <a:ext cx="3218687" cy="388620"/>
          </a:xfrm>
          <a:prstGeom prst="rect">
            <a:avLst/>
          </a:prstGeom>
        </p:spPr>
        <p:txBody>
          <a:bodyPr wrap="square" lIns="0" tIns="0" rIns="0" bIns="0">
            <a:spAutoFit/>
          </a:bodyPr>
          <a:lstStyle>
            <a:lvl1pPr algn="ctr">
              <a:defRPr>
                <a:solidFill>
                  <a:schemeClr val="tx1">
                    <a:tint val="75000"/>
                  </a:schemeClr>
                </a:solidFill>
              </a:defRPr>
            </a:lvl1pPr>
          </a:lstStyle>
          <a:p>
            <a:endParaRPr/>
          </a:p>
        </p:txBody>
      </p:sp>
      <p:sp>
        <p:nvSpPr>
          <p:cNvPr id="5" name="Holder 5"/>
          <p:cNvSpPr>
            <a:spLocks noGrp="1"/>
          </p:cNvSpPr>
          <p:nvPr>
            <p:ph type="dt" sz="half" idx="6"/>
          </p:nvPr>
        </p:nvSpPr>
        <p:spPr>
          <a:xfrm>
            <a:off x="502920" y="7228332"/>
            <a:ext cx="2313432" cy="388620"/>
          </a:xfrm>
          <a:prstGeom prst="rect">
            <a:avLst/>
          </a:prstGeom>
        </p:spPr>
        <p:txBody>
          <a:bodyPr wrap="square" lIns="0" tIns="0" rIns="0" bIns="0">
            <a:spAutoFit/>
          </a:bodyPr>
          <a:lstStyle>
            <a:lvl1pPr algn="l">
              <a:defRPr>
                <a:solidFill>
                  <a:schemeClr val="tx1">
                    <a:tint val="75000"/>
                  </a:schemeClr>
                </a:solidFill>
              </a:defRPr>
            </a:lvl1pPr>
          </a:lstStyle>
          <a:p>
            <a:fld id="{1D8BD707-D9CF-40AE-B4C6-C98DA3205C09}" type="datetimeFigureOut">
              <a:rPr lang="en-US"/>
              <a:t>4/1/2019</a:t>
            </a:fld>
            <a:endParaRPr lang="en-US"/>
          </a:p>
        </p:txBody>
      </p:sp>
      <p:sp>
        <p:nvSpPr>
          <p:cNvPr id="6" name="Holder 6"/>
          <p:cNvSpPr>
            <a:spLocks noGrp="1"/>
          </p:cNvSpPr>
          <p:nvPr>
            <p:ph type="sldNum" sz="quarter" idx="7"/>
          </p:nvPr>
        </p:nvSpPr>
        <p:spPr>
          <a:xfrm>
            <a:off x="7242048" y="7228332"/>
            <a:ext cx="2313432" cy="388620"/>
          </a:xfrm>
          <a:prstGeom prst="rect">
            <a:avLst/>
          </a:prstGeom>
        </p:spPr>
        <p:txBody>
          <a:bodyPr wrap="square" lIns="0" tIns="0" rIns="0" bIns="0">
            <a:spAutoFit/>
          </a:bodyPr>
          <a:lstStyle>
            <a:lvl1pPr algn="r">
              <a:defRPr>
                <a:solidFill>
                  <a:schemeClr val="tx1">
                    <a:tint val="75000"/>
                  </a:schemeClr>
                </a:solidFill>
              </a:defRPr>
            </a:lvl1pPr>
          </a:lstStyle>
          <a:p>
            <a:fld id="{B6F15528-21DE-4FAA-801E-634DDDAF4B2B}" type="slidenum">
              <a:t>‹#›</a:t>
            </a:fld>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Lst>
  <p:txStyles>
    <p:titleStyle>
      <a:lvl1pPr>
        <a:defRPr>
          <a:latin typeface="+mj-lt"/>
          <a:ea typeface="+mj-ea"/>
          <a:cs typeface="+mj-cs"/>
        </a:defRPr>
      </a:lvl1pPr>
    </p:titleStyle>
    <p:body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bodyStyle>
    <p:otherStyle>
      <a:lvl1pPr marL="0">
        <a:defRPr>
          <a:latin typeface="+mn-lt"/>
          <a:ea typeface="+mn-ea"/>
          <a:cs typeface="+mn-cs"/>
        </a:defRPr>
      </a:lvl1pPr>
      <a:lvl2pPr marL="457200">
        <a:defRPr>
          <a:latin typeface="+mn-lt"/>
          <a:ea typeface="+mn-ea"/>
          <a:cs typeface="+mn-cs"/>
        </a:defRPr>
      </a:lvl2pPr>
      <a:lvl3pPr marL="914400">
        <a:defRPr>
          <a:latin typeface="+mn-lt"/>
          <a:ea typeface="+mn-ea"/>
          <a:cs typeface="+mn-cs"/>
        </a:defRPr>
      </a:lvl3pPr>
      <a:lvl4pPr marL="1371600">
        <a:defRPr>
          <a:latin typeface="+mn-lt"/>
          <a:ea typeface="+mn-ea"/>
          <a:cs typeface="+mn-cs"/>
        </a:defRPr>
      </a:lvl4pPr>
      <a:lvl5pPr marL="1828800">
        <a:defRPr>
          <a:latin typeface="+mn-lt"/>
          <a:ea typeface="+mn-ea"/>
          <a:cs typeface="+mn-cs"/>
        </a:defRPr>
      </a:lvl5pPr>
      <a:lvl6pPr marL="2286000">
        <a:defRPr>
          <a:latin typeface="+mn-lt"/>
          <a:ea typeface="+mn-ea"/>
          <a:cs typeface="+mn-cs"/>
        </a:defRPr>
      </a:lvl6pPr>
      <a:lvl7pPr marL="2743200">
        <a:defRPr>
          <a:latin typeface="+mn-lt"/>
          <a:ea typeface="+mn-ea"/>
          <a:cs typeface="+mn-cs"/>
        </a:defRPr>
      </a:lvl7pPr>
      <a:lvl8pPr marL="3200400">
        <a:defRPr>
          <a:latin typeface="+mn-lt"/>
          <a:ea typeface="+mn-ea"/>
          <a:cs typeface="+mn-cs"/>
        </a:defRPr>
      </a:lvl8pPr>
      <a:lvl9pPr marL="365760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33.emf"/><Relationship Id="rId2" Type="http://schemas.openxmlformats.org/officeDocument/2006/relationships/image" Target="../media/image32.emf"/><Relationship Id="rId1" Type="http://schemas.openxmlformats.org/officeDocument/2006/relationships/slideLayout" Target="../slideLayouts/slideLayout5.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9.xml"/><Relationship Id="rId16"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17" Type="http://schemas.openxmlformats.org/officeDocument/2006/relationships/image" Target="../media/image34.jpeg"/><Relationship Id="rId2" Type="http://schemas.openxmlformats.org/officeDocument/2006/relationships/notesSlide" Target="../notesSlides/notesSlide10.xml"/><Relationship Id="rId16"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2.xml"/><Relationship Id="rId16"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8" Type="http://schemas.openxmlformats.org/officeDocument/2006/relationships/image" Target="../media/image9.png"/><Relationship Id="rId13" Type="http://schemas.openxmlformats.org/officeDocument/2006/relationships/image" Target="../media/image14.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notesSlide" Target="../notesSlides/notesSlide4.xml"/><Relationship Id="rId16" Type="http://schemas.openxmlformats.org/officeDocument/2006/relationships/image" Target="../media/image17.png"/><Relationship Id="rId1" Type="http://schemas.openxmlformats.org/officeDocument/2006/relationships/slideLayout" Target="../slideLayouts/slideLayout5.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5" Type="http://schemas.openxmlformats.org/officeDocument/2006/relationships/image" Target="../media/image1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 Id="rId14" Type="http://schemas.openxmlformats.org/officeDocument/2006/relationships/image" Target="../media/image15.png"/></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notesSlide" Target="../notesSlides/notesSlide5.xml"/><Relationship Id="rId16"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5.png"/><Relationship Id="rId9" Type="http://schemas.openxmlformats.org/officeDocument/2006/relationships/image" Target="../media/image22.png"/><Relationship Id="rId14" Type="http://schemas.openxmlformats.org/officeDocument/2006/relationships/image" Target="../media/image27.png"/></Relationships>
</file>

<file path=ppt/slides/_rels/slide8.xml.rels><?xml version="1.0" encoding="UTF-8" standalone="yes"?>
<Relationships xmlns="http://schemas.openxmlformats.org/package/2006/relationships"><Relationship Id="rId8" Type="http://schemas.openxmlformats.org/officeDocument/2006/relationships/image" Target="../media/image21.png"/><Relationship Id="rId13" Type="http://schemas.openxmlformats.org/officeDocument/2006/relationships/image" Target="../media/image26.png"/><Relationship Id="rId3" Type="http://schemas.openxmlformats.org/officeDocument/2006/relationships/image" Target="../media/image4.png"/><Relationship Id="rId7" Type="http://schemas.openxmlformats.org/officeDocument/2006/relationships/image" Target="../media/image20.png"/><Relationship Id="rId12" Type="http://schemas.openxmlformats.org/officeDocument/2006/relationships/image" Target="../media/image25.png"/><Relationship Id="rId17" Type="http://schemas.openxmlformats.org/officeDocument/2006/relationships/image" Target="../media/image30.png"/><Relationship Id="rId2" Type="http://schemas.openxmlformats.org/officeDocument/2006/relationships/notesSlide" Target="../notesSlides/notesSlide6.xml"/><Relationship Id="rId16" Type="http://schemas.openxmlformats.org/officeDocument/2006/relationships/image" Target="../media/image29.png"/><Relationship Id="rId1" Type="http://schemas.openxmlformats.org/officeDocument/2006/relationships/slideLayout" Target="../slideLayouts/slideLayout5.xml"/><Relationship Id="rId6" Type="http://schemas.openxmlformats.org/officeDocument/2006/relationships/image" Target="../media/image19.png"/><Relationship Id="rId11" Type="http://schemas.openxmlformats.org/officeDocument/2006/relationships/image" Target="../media/image24.png"/><Relationship Id="rId5" Type="http://schemas.openxmlformats.org/officeDocument/2006/relationships/image" Target="../media/image18.png"/><Relationship Id="rId15" Type="http://schemas.openxmlformats.org/officeDocument/2006/relationships/image" Target="../media/image28.png"/><Relationship Id="rId10" Type="http://schemas.openxmlformats.org/officeDocument/2006/relationships/image" Target="../media/image23.png"/><Relationship Id="rId4" Type="http://schemas.openxmlformats.org/officeDocument/2006/relationships/image" Target="../media/image5.png"/><Relationship Id="rId9" Type="http://schemas.openxmlformats.org/officeDocument/2006/relationships/image" Target="../media/image22.png"/><Relationship Id="rId14" Type="http://schemas.openxmlformats.org/officeDocument/2006/relationships/image" Target="../media/image27.png"/></Relationships>
</file>

<file path=ppt/slides/_rels/slide9.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notesSlide" Target="../notesSlides/notesSlide7.xml"/><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slideLayout" Target="../slideLayouts/slideLayout5.xml"/><Relationship Id="rId16" Type="http://schemas.openxmlformats.org/officeDocument/2006/relationships/image" Target="../media/image28.png"/><Relationship Id="rId20" Type="http://schemas.openxmlformats.org/officeDocument/2006/relationships/image" Target="../media/image31.emf"/><Relationship Id="rId1" Type="http://schemas.openxmlformats.org/officeDocument/2006/relationships/vmlDrawing" Target="../drawings/vmlDrawing1.v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5.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oleObject" Target="../embeddings/oleObject1.bin"/><Relationship Id="rId4" Type="http://schemas.openxmlformats.org/officeDocument/2006/relationships/image" Target="../media/image4.png"/><Relationship Id="rId9" Type="http://schemas.openxmlformats.org/officeDocument/2006/relationships/image" Target="../media/image21.png"/><Relationship Id="rId14" Type="http://schemas.openxmlformats.org/officeDocument/2006/relationships/image" Target="../media/image2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57200" y="457200"/>
            <a:ext cx="9144000" cy="457200"/>
          </a:xfrm>
          <a:prstGeom prst="rect">
            <a:avLst/>
          </a:prstGeom>
          <a:solidFill>
            <a:srgbClr val="1C3665"/>
          </a:solidFill>
        </p:spPr>
        <p:txBody>
          <a:bodyPr vert="horz" wrap="square" lIns="0" tIns="0" rIns="0" bIns="0" rtlCol="0">
            <a:spAutoFit/>
          </a:bodyPr>
          <a:lstStyle/>
          <a:p>
            <a:pPr marL="234315">
              <a:lnSpc>
                <a:spcPct val="100000"/>
              </a:lnSpc>
            </a:pPr>
            <a:r>
              <a:rPr sz="1400" b="1" spc="-15" dirty="0">
                <a:solidFill>
                  <a:srgbClr val="FFFFFF"/>
                </a:solidFill>
                <a:latin typeface="Calibri"/>
                <a:cs typeface="Calibri"/>
              </a:rPr>
              <a:t>Wisconsi</a:t>
            </a:r>
            <a:r>
              <a:rPr sz="1400" b="1" spc="-10" dirty="0">
                <a:solidFill>
                  <a:srgbClr val="FFFFFF"/>
                </a:solidFill>
                <a:latin typeface="Calibri"/>
                <a:cs typeface="Calibri"/>
              </a:rPr>
              <a:t>n</a:t>
            </a:r>
            <a:r>
              <a:rPr sz="1400" b="1" spc="30" dirty="0">
                <a:solidFill>
                  <a:srgbClr val="FFFFFF"/>
                </a:solidFill>
                <a:latin typeface="Calibri"/>
                <a:cs typeface="Calibri"/>
              </a:rPr>
              <a:t> </a:t>
            </a:r>
            <a:r>
              <a:rPr sz="1400" b="1" spc="-15" dirty="0">
                <a:solidFill>
                  <a:srgbClr val="FFFFFF"/>
                </a:solidFill>
                <a:latin typeface="Calibri"/>
                <a:cs typeface="Calibri"/>
              </a:rPr>
              <a:t>Healthca</a:t>
            </a:r>
            <a:r>
              <a:rPr sz="1400" b="1" spc="-25" dirty="0">
                <a:solidFill>
                  <a:srgbClr val="FFFFFF"/>
                </a:solidFill>
                <a:latin typeface="Calibri"/>
                <a:cs typeface="Calibri"/>
              </a:rPr>
              <a:t>r</a:t>
            </a:r>
            <a:r>
              <a:rPr sz="1400" b="1" spc="-15" dirty="0">
                <a:solidFill>
                  <a:srgbClr val="FFFFFF"/>
                </a:solidFill>
                <a:latin typeface="Calibri"/>
                <a:cs typeface="Calibri"/>
              </a:rPr>
              <a:t>e</a:t>
            </a:r>
            <a:r>
              <a:rPr sz="1400" b="1" spc="-10" dirty="0">
                <a:solidFill>
                  <a:srgbClr val="FFFFFF"/>
                </a:solidFill>
                <a:latin typeface="Calibri"/>
                <a:cs typeface="Calibri"/>
              </a:rPr>
              <a:t>‐</a:t>
            </a:r>
            <a:r>
              <a:rPr sz="1400" b="1" spc="-15" dirty="0">
                <a:solidFill>
                  <a:srgbClr val="FFFFFF"/>
                </a:solidFill>
                <a:latin typeface="Calibri"/>
                <a:cs typeface="Calibri"/>
              </a:rPr>
              <a:t>Associ</a:t>
            </a:r>
            <a:r>
              <a:rPr sz="1400" b="1" spc="-25" dirty="0">
                <a:solidFill>
                  <a:srgbClr val="FFFFFF"/>
                </a:solidFill>
                <a:latin typeface="Calibri"/>
                <a:cs typeface="Calibri"/>
              </a:rPr>
              <a:t>at</a:t>
            </a:r>
            <a:r>
              <a:rPr sz="1400" b="1" spc="-15" dirty="0">
                <a:solidFill>
                  <a:srgbClr val="FFFFFF"/>
                </a:solidFill>
                <a:latin typeface="Calibri"/>
                <a:cs typeface="Calibri"/>
              </a:rPr>
              <a:t>e</a:t>
            </a:r>
            <a:r>
              <a:rPr sz="1400" b="1" spc="-10" dirty="0">
                <a:solidFill>
                  <a:srgbClr val="FFFFFF"/>
                </a:solidFill>
                <a:latin typeface="Calibri"/>
                <a:cs typeface="Calibri"/>
              </a:rPr>
              <a:t>d</a:t>
            </a:r>
            <a:r>
              <a:rPr sz="1400" b="1" spc="20" dirty="0">
                <a:solidFill>
                  <a:srgbClr val="FFFFFF"/>
                </a:solidFill>
                <a:latin typeface="Calibri"/>
                <a:cs typeface="Calibri"/>
              </a:rPr>
              <a:t> </a:t>
            </a:r>
            <a:r>
              <a:rPr sz="1400" b="1" spc="-15" dirty="0">
                <a:solidFill>
                  <a:srgbClr val="FFFFFF"/>
                </a:solidFill>
                <a:latin typeface="Calibri"/>
                <a:cs typeface="Calibri"/>
              </a:rPr>
              <a:t>In</a:t>
            </a:r>
            <a:r>
              <a:rPr sz="1400" b="1" spc="-30" dirty="0">
                <a:solidFill>
                  <a:srgbClr val="FFFFFF"/>
                </a:solidFill>
                <a:latin typeface="Calibri"/>
                <a:cs typeface="Calibri"/>
              </a:rPr>
              <a:t>f</a:t>
            </a:r>
            <a:r>
              <a:rPr sz="1400" b="1" spc="-15" dirty="0">
                <a:solidFill>
                  <a:srgbClr val="FFFFFF"/>
                </a:solidFill>
                <a:latin typeface="Calibri"/>
                <a:cs typeface="Calibri"/>
              </a:rPr>
              <a:t>ection</a:t>
            </a:r>
            <a:r>
              <a:rPr sz="1400" b="1" spc="-10" dirty="0">
                <a:solidFill>
                  <a:srgbClr val="FFFFFF"/>
                </a:solidFill>
                <a:latin typeface="Calibri"/>
                <a:cs typeface="Calibri"/>
              </a:rPr>
              <a:t>s</a:t>
            </a:r>
            <a:r>
              <a:rPr sz="1400" b="1" dirty="0">
                <a:solidFill>
                  <a:srgbClr val="FFFFFF"/>
                </a:solidFill>
                <a:latin typeface="Calibri"/>
                <a:cs typeface="Calibri"/>
              </a:rPr>
              <a:t> </a:t>
            </a:r>
            <a:r>
              <a:rPr sz="1400" b="1" spc="-10" dirty="0">
                <a:solidFill>
                  <a:srgbClr val="FFFFFF"/>
                </a:solidFill>
                <a:latin typeface="Calibri"/>
                <a:cs typeface="Calibri"/>
              </a:rPr>
              <a:t>in</a:t>
            </a:r>
            <a:r>
              <a:rPr sz="1400" b="1" dirty="0">
                <a:solidFill>
                  <a:srgbClr val="FFFFFF"/>
                </a:solidFill>
                <a:latin typeface="Calibri"/>
                <a:cs typeface="Calibri"/>
              </a:rPr>
              <a:t> </a:t>
            </a:r>
            <a:r>
              <a:rPr sz="1400" b="1" spc="-110" dirty="0">
                <a:solidFill>
                  <a:srgbClr val="FFFFFF"/>
                </a:solidFill>
                <a:latin typeface="Calibri"/>
                <a:cs typeface="Calibri"/>
              </a:rPr>
              <a:t>L</a:t>
            </a:r>
            <a:r>
              <a:rPr sz="1400" b="1" spc="-45" dirty="0">
                <a:solidFill>
                  <a:srgbClr val="FFFFFF"/>
                </a:solidFill>
                <a:latin typeface="Calibri"/>
                <a:cs typeface="Calibri"/>
              </a:rPr>
              <a:t>T</a:t>
            </a:r>
            <a:r>
              <a:rPr sz="1400" b="1" spc="-10" dirty="0">
                <a:solidFill>
                  <a:srgbClr val="FFFFFF"/>
                </a:solidFill>
                <a:latin typeface="Calibri"/>
                <a:cs typeface="Calibri"/>
              </a:rPr>
              <a:t>C</a:t>
            </a:r>
            <a:r>
              <a:rPr sz="1400" b="1" spc="-20" dirty="0">
                <a:solidFill>
                  <a:srgbClr val="FFFFFF"/>
                </a:solidFill>
                <a:latin typeface="Calibri"/>
                <a:cs typeface="Calibri"/>
              </a:rPr>
              <a:t> </a:t>
            </a:r>
            <a:r>
              <a:rPr sz="1400" b="1" spc="-15" dirty="0">
                <a:solidFill>
                  <a:srgbClr val="FFFFFF"/>
                </a:solidFill>
                <a:latin typeface="Calibri"/>
                <a:cs typeface="Calibri"/>
              </a:rPr>
              <a:t>Coalition</a:t>
            </a:r>
            <a:endParaRPr sz="1400">
              <a:latin typeface="Calibri"/>
              <a:cs typeface="Calibri"/>
            </a:endParaRPr>
          </a:p>
        </p:txBody>
      </p:sp>
      <p:sp>
        <p:nvSpPr>
          <p:cNvPr id="3" name="object 3"/>
          <p:cNvSpPr txBox="1"/>
          <p:nvPr/>
        </p:nvSpPr>
        <p:spPr>
          <a:xfrm>
            <a:off x="3339338" y="1357738"/>
            <a:ext cx="4065904" cy="584200"/>
          </a:xfrm>
          <a:prstGeom prst="rect">
            <a:avLst/>
          </a:prstGeom>
        </p:spPr>
        <p:txBody>
          <a:bodyPr vert="horz" wrap="square" lIns="0" tIns="0" rIns="0" bIns="0" rtlCol="0">
            <a:spAutoFit/>
          </a:bodyPr>
          <a:lstStyle/>
          <a:p>
            <a:pPr marL="12700">
              <a:lnSpc>
                <a:spcPct val="100000"/>
              </a:lnSpc>
            </a:pPr>
            <a:r>
              <a:rPr sz="4400" b="1" spc="-25" dirty="0">
                <a:latin typeface="Tunga"/>
                <a:cs typeface="Tunga"/>
              </a:rPr>
              <a:t>When</a:t>
            </a:r>
            <a:r>
              <a:rPr sz="4400" b="1" spc="5" dirty="0">
                <a:latin typeface="Tunga"/>
                <a:cs typeface="Tunga"/>
              </a:rPr>
              <a:t> </a:t>
            </a:r>
            <a:r>
              <a:rPr sz="4400" b="1" spc="-20" dirty="0">
                <a:latin typeface="Tunga"/>
                <a:cs typeface="Tunga"/>
              </a:rPr>
              <a:t>to</a:t>
            </a:r>
            <a:r>
              <a:rPr sz="4400" b="1" spc="-10" dirty="0">
                <a:latin typeface="Tunga"/>
                <a:cs typeface="Tunga"/>
              </a:rPr>
              <a:t> </a:t>
            </a:r>
            <a:r>
              <a:rPr sz="4400" b="1" spc="-20" dirty="0">
                <a:latin typeface="Tunga"/>
                <a:cs typeface="Tunga"/>
              </a:rPr>
              <a:t>Test</a:t>
            </a:r>
            <a:r>
              <a:rPr sz="4400" b="1" spc="5" dirty="0">
                <a:latin typeface="Tunga"/>
                <a:cs typeface="Tunga"/>
              </a:rPr>
              <a:t> </a:t>
            </a:r>
            <a:r>
              <a:rPr sz="4400" b="1" spc="-25" dirty="0">
                <a:latin typeface="Tunga"/>
                <a:cs typeface="Tunga"/>
              </a:rPr>
              <a:t>Urine</a:t>
            </a:r>
            <a:endParaRPr sz="4400">
              <a:latin typeface="Tunga"/>
              <a:cs typeface="Tunga"/>
            </a:endParaRPr>
          </a:p>
        </p:txBody>
      </p:sp>
      <p:sp>
        <p:nvSpPr>
          <p:cNvPr id="4" name="object 4"/>
          <p:cNvSpPr txBox="1"/>
          <p:nvPr/>
        </p:nvSpPr>
        <p:spPr>
          <a:xfrm>
            <a:off x="1600200" y="2971800"/>
            <a:ext cx="7391400" cy="1969770"/>
          </a:xfrm>
          <a:prstGeom prst="rect">
            <a:avLst/>
          </a:prstGeom>
        </p:spPr>
        <p:txBody>
          <a:bodyPr vert="horz" wrap="square" lIns="0" tIns="0" rIns="0" bIns="0" rtlCol="0">
            <a:spAutoFit/>
          </a:bodyPr>
          <a:lstStyle/>
          <a:p>
            <a:pPr marL="12700" algn="ctr">
              <a:lnSpc>
                <a:spcPct val="100000"/>
              </a:lnSpc>
            </a:pPr>
            <a:r>
              <a:rPr sz="3200" spc="-20" dirty="0">
                <a:solidFill>
                  <a:srgbClr val="898989"/>
                </a:solidFill>
                <a:latin typeface="Trebuchet MS"/>
                <a:cs typeface="Trebuchet MS"/>
              </a:rPr>
              <a:t>Nursing</a:t>
            </a:r>
            <a:r>
              <a:rPr sz="3200" spc="-35" dirty="0">
                <a:solidFill>
                  <a:srgbClr val="898989"/>
                </a:solidFill>
                <a:latin typeface="Trebuchet MS"/>
                <a:cs typeface="Trebuchet MS"/>
              </a:rPr>
              <a:t> </a:t>
            </a:r>
            <a:r>
              <a:rPr sz="3200" spc="-420" dirty="0" smtClean="0">
                <a:solidFill>
                  <a:srgbClr val="898989"/>
                </a:solidFill>
                <a:latin typeface="Trebuchet MS"/>
                <a:cs typeface="Trebuchet MS"/>
              </a:rPr>
              <a:t>T</a:t>
            </a:r>
            <a:r>
              <a:rPr sz="3200" spc="-15" dirty="0" smtClean="0">
                <a:solidFill>
                  <a:srgbClr val="898989"/>
                </a:solidFill>
                <a:latin typeface="Trebuchet MS"/>
                <a:cs typeface="Trebuchet MS"/>
              </a:rPr>
              <a:t>ool</a:t>
            </a:r>
            <a:r>
              <a:rPr lang="en-US" sz="3200" spc="-15" dirty="0" smtClean="0">
                <a:solidFill>
                  <a:srgbClr val="898989"/>
                </a:solidFill>
                <a:latin typeface="Trebuchet MS"/>
                <a:cs typeface="Trebuchet MS"/>
              </a:rPr>
              <a:t>:</a:t>
            </a:r>
          </a:p>
          <a:p>
            <a:pPr marL="12700" algn="ctr">
              <a:lnSpc>
                <a:spcPct val="100000"/>
              </a:lnSpc>
            </a:pPr>
            <a:r>
              <a:rPr lang="en-US" sz="3200" spc="-15" dirty="0" smtClean="0">
                <a:solidFill>
                  <a:srgbClr val="898989"/>
                </a:solidFill>
                <a:latin typeface="Trebuchet MS"/>
                <a:cs typeface="Trebuchet MS"/>
              </a:rPr>
              <a:t>Application to Case Studies and Development of Provider Communication Scripts </a:t>
            </a:r>
            <a:endParaRPr sz="3200" dirty="0">
              <a:latin typeface="Trebuchet MS"/>
              <a:cs typeface="Trebuchet MS"/>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295400"/>
            <a:ext cx="7315200" cy="369332"/>
          </a:xfrm>
          <a:prstGeom prst="rect">
            <a:avLst/>
          </a:prstGeom>
          <a:noFill/>
        </p:spPr>
        <p:txBody>
          <a:bodyPr wrap="square" rtlCol="0">
            <a:spAutoFit/>
          </a:bodyPr>
          <a:lstStyle/>
          <a:p>
            <a:endParaRPr lang="en-US" dirty="0"/>
          </a:p>
        </p:txBody>
      </p:sp>
      <p:pic>
        <p:nvPicPr>
          <p:cNvPr id="102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33401" y="1233623"/>
            <a:ext cx="8001000" cy="57737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477000" y="76199"/>
            <a:ext cx="4271826" cy="50323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01054103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3159505" y="290766"/>
            <a:ext cx="3620135" cy="738664"/>
          </a:xfrm>
          <a:prstGeom prst="rect">
            <a:avLst/>
          </a:prstGeom>
        </p:spPr>
        <p:txBody>
          <a:bodyPr vert="horz" wrap="square" lIns="0" tIns="0" rIns="0" bIns="0" rtlCol="0">
            <a:spAutoFit/>
          </a:bodyPr>
          <a:lstStyle/>
          <a:p>
            <a:pPr marL="12700" algn="ctr">
              <a:lnSpc>
                <a:spcPct val="100000"/>
              </a:lnSpc>
            </a:pPr>
            <a:r>
              <a:rPr lang="en-US" sz="1400" b="1" dirty="0" smtClean="0">
                <a:cs typeface="Calibri"/>
              </a:rPr>
              <a:t>Script </a:t>
            </a:r>
            <a:r>
              <a:rPr lang="en-US" sz="1400" b="1" dirty="0">
                <a:cs typeface="Calibri"/>
              </a:rPr>
              <a:t>I Physician Communication  Localizing Signs and Symptoms with Warning Signs</a:t>
            </a:r>
          </a:p>
          <a:p>
            <a:pPr marL="12700">
              <a:lnSpc>
                <a:spcPct val="100000"/>
              </a:lnSpc>
            </a:pPr>
            <a:endParaRPr sz="2000" dirty="0">
              <a:latin typeface="Calibri"/>
              <a:cs typeface="Calibri"/>
            </a:endParaRPr>
          </a:p>
        </p:txBody>
      </p:sp>
      <p:sp>
        <p:nvSpPr>
          <p:cNvPr id="3" name="object 3"/>
          <p:cNvSpPr txBox="1"/>
          <p:nvPr/>
        </p:nvSpPr>
        <p:spPr>
          <a:xfrm>
            <a:off x="435355" y="850387"/>
            <a:ext cx="7444105" cy="153888"/>
          </a:xfrm>
          <a:prstGeom prst="rect">
            <a:avLst/>
          </a:prstGeom>
        </p:spPr>
        <p:txBody>
          <a:bodyPr vert="horz" wrap="square" lIns="0" tIns="0" rIns="0" bIns="0" rtlCol="0">
            <a:spAutoFit/>
          </a:bodyPr>
          <a:lstStyle/>
          <a:p>
            <a:pPr marL="12700">
              <a:lnSpc>
                <a:spcPct val="100000"/>
              </a:lnSpc>
            </a:pPr>
            <a:r>
              <a:rPr sz="1000" b="1" dirty="0">
                <a:solidFill>
                  <a:srgbClr val="FFFFFF"/>
                </a:solidFill>
                <a:latin typeface="Arial Black"/>
                <a:cs typeface="Arial Black"/>
              </a:rPr>
              <a:t>W</a:t>
            </a:r>
            <a:r>
              <a:rPr sz="1000" b="1" spc="-5" dirty="0">
                <a:solidFill>
                  <a:srgbClr val="FFFFFF"/>
                </a:solidFill>
                <a:latin typeface="Arial Black"/>
                <a:cs typeface="Arial Black"/>
              </a:rPr>
              <a:t>isconsi</a:t>
            </a:r>
            <a:r>
              <a:rPr sz="1000" b="1" dirty="0">
                <a:solidFill>
                  <a:srgbClr val="FFFFFF"/>
                </a:solidFill>
                <a:latin typeface="Arial Black"/>
                <a:cs typeface="Arial Black"/>
              </a:rPr>
              <a:t>n</a:t>
            </a:r>
            <a:r>
              <a:rPr sz="1000" b="1" spc="-15" dirty="0">
                <a:solidFill>
                  <a:srgbClr val="FFFFFF"/>
                </a:solidFill>
                <a:latin typeface="Arial Black"/>
                <a:cs typeface="Arial Black"/>
              </a:rPr>
              <a:t> </a:t>
            </a:r>
            <a:r>
              <a:rPr sz="1000" b="1" spc="-5" dirty="0">
                <a:solidFill>
                  <a:srgbClr val="FFFFFF"/>
                </a:solidFill>
                <a:latin typeface="Arial Black"/>
                <a:cs typeface="Arial Black"/>
              </a:rPr>
              <a:t>Healthcare-Associat</a:t>
            </a:r>
            <a:r>
              <a:rPr sz="1000" b="1" spc="-10" dirty="0">
                <a:solidFill>
                  <a:srgbClr val="FFFFFF"/>
                </a:solidFill>
                <a:latin typeface="Arial Black"/>
                <a:cs typeface="Arial Black"/>
              </a:rPr>
              <a:t>e</a:t>
            </a:r>
            <a:r>
              <a:rPr sz="1000" b="1" dirty="0">
                <a:solidFill>
                  <a:srgbClr val="FFFFFF"/>
                </a:solidFill>
                <a:latin typeface="Arial Black"/>
                <a:cs typeface="Arial Black"/>
              </a:rPr>
              <a:t>d </a:t>
            </a:r>
            <a:r>
              <a:rPr sz="1000" b="1" spc="-5" dirty="0">
                <a:solidFill>
                  <a:srgbClr val="FFFFFF"/>
                </a:solidFill>
                <a:latin typeface="Arial Black"/>
                <a:cs typeface="Arial Black"/>
              </a:rPr>
              <a:t>Infection</a:t>
            </a:r>
            <a:r>
              <a:rPr sz="1000" b="1" dirty="0">
                <a:solidFill>
                  <a:srgbClr val="FFFFFF"/>
                </a:solidFill>
                <a:latin typeface="Arial Black"/>
                <a:cs typeface="Arial Black"/>
              </a:rPr>
              <a:t>s </a:t>
            </a:r>
            <a:r>
              <a:rPr sz="1000" b="1" spc="-5" dirty="0">
                <a:solidFill>
                  <a:srgbClr val="FFFFFF"/>
                </a:solidFill>
                <a:latin typeface="Arial Black"/>
                <a:cs typeface="Arial Black"/>
              </a:rPr>
              <a:t>i</a:t>
            </a:r>
            <a:r>
              <a:rPr sz="1000" b="1" dirty="0">
                <a:solidFill>
                  <a:srgbClr val="FFFFFF"/>
                </a:solidFill>
                <a:latin typeface="Arial Black"/>
                <a:cs typeface="Arial Black"/>
              </a:rPr>
              <a:t>n </a:t>
            </a:r>
            <a:r>
              <a:rPr sz="1000" b="1" spc="-10" dirty="0">
                <a:solidFill>
                  <a:srgbClr val="FFFFFF"/>
                </a:solidFill>
                <a:latin typeface="Arial Black"/>
                <a:cs typeface="Arial Black"/>
              </a:rPr>
              <a:t>L</a:t>
            </a:r>
            <a:r>
              <a:rPr sz="1000" b="1" dirty="0">
                <a:solidFill>
                  <a:srgbClr val="FFFFFF"/>
                </a:solidFill>
                <a:latin typeface="Arial Black"/>
                <a:cs typeface="Arial Black"/>
              </a:rPr>
              <a:t>TC </a:t>
            </a:r>
            <a:r>
              <a:rPr sz="1000" b="1" spc="-5" dirty="0" smtClean="0">
                <a:solidFill>
                  <a:srgbClr val="FFFFFF"/>
                </a:solidFill>
                <a:latin typeface="Arial Black"/>
                <a:cs typeface="Arial Black"/>
              </a:rPr>
              <a:t>Coalition</a:t>
            </a:r>
            <a:endParaRPr sz="1000" dirty="0">
              <a:latin typeface="Arial Black"/>
              <a:cs typeface="Arial Black"/>
            </a:endParaRPr>
          </a:p>
        </p:txBody>
      </p:sp>
      <p:sp>
        <p:nvSpPr>
          <p:cNvPr id="4" name="object 4"/>
          <p:cNvSpPr txBox="1"/>
          <p:nvPr/>
        </p:nvSpPr>
        <p:spPr>
          <a:xfrm>
            <a:off x="967994" y="1796859"/>
            <a:ext cx="1265555" cy="165100"/>
          </a:xfrm>
          <a:prstGeom prst="rect">
            <a:avLst/>
          </a:prstGeom>
        </p:spPr>
        <p:txBody>
          <a:bodyPr vert="horz" wrap="square" lIns="0" tIns="0" rIns="0" bIns="0" rtlCol="0">
            <a:spAutoFit/>
          </a:bodyPr>
          <a:lstStyle/>
          <a:p>
            <a:pPr marL="12700">
              <a:lnSpc>
                <a:spcPct val="100000"/>
              </a:lnSpc>
            </a:pPr>
            <a:r>
              <a:rPr sz="1100" spc="-20" dirty="0">
                <a:latin typeface="Calibri"/>
                <a:cs typeface="Calibri"/>
              </a:rPr>
              <a:t>Res</a:t>
            </a:r>
            <a:r>
              <a:rPr sz="1100" spc="-10" dirty="0">
                <a:latin typeface="Calibri"/>
                <a:cs typeface="Calibri"/>
              </a:rPr>
              <a:t>i</a:t>
            </a:r>
            <a:r>
              <a:rPr sz="1100" spc="-20" dirty="0">
                <a:latin typeface="Calibri"/>
                <a:cs typeface="Calibri"/>
              </a:rPr>
              <a:t>d</a:t>
            </a:r>
            <a:r>
              <a:rPr sz="1100" spc="-10" dirty="0">
                <a:latin typeface="Calibri"/>
                <a:cs typeface="Calibri"/>
              </a:rPr>
              <a:t>e</a:t>
            </a:r>
            <a:r>
              <a:rPr sz="1100" spc="-15" dirty="0">
                <a:latin typeface="Calibri"/>
                <a:cs typeface="Calibri"/>
              </a:rPr>
              <a:t>nt</a:t>
            </a:r>
            <a:r>
              <a:rPr sz="1100" spc="-5" dirty="0">
                <a:latin typeface="Calibri"/>
                <a:cs typeface="Calibri"/>
              </a:rPr>
              <a:t>:</a:t>
            </a:r>
            <a:r>
              <a:rPr sz="1100" dirty="0">
                <a:latin typeface="Calibri"/>
                <a:cs typeface="Calibri"/>
              </a:rPr>
              <a:t> </a:t>
            </a:r>
            <a:r>
              <a:rPr sz="1100" spc="-20" dirty="0">
                <a:latin typeface="Calibri"/>
                <a:cs typeface="Calibri"/>
              </a:rPr>
              <a:t>Jimm</a:t>
            </a:r>
            <a:r>
              <a:rPr sz="1100" spc="-5" dirty="0">
                <a:latin typeface="Calibri"/>
                <a:cs typeface="Calibri"/>
              </a:rPr>
              <a:t>y </a:t>
            </a:r>
            <a:r>
              <a:rPr sz="1100" spc="-15" dirty="0">
                <a:latin typeface="Calibri"/>
                <a:cs typeface="Calibri"/>
              </a:rPr>
              <a:t>Issick</a:t>
            </a:r>
            <a:endParaRPr sz="1100">
              <a:latin typeface="Calibri"/>
              <a:cs typeface="Calibri"/>
            </a:endParaRPr>
          </a:p>
        </p:txBody>
      </p:sp>
      <p:sp>
        <p:nvSpPr>
          <p:cNvPr id="5" name="object 5"/>
          <p:cNvSpPr txBox="1"/>
          <p:nvPr/>
        </p:nvSpPr>
        <p:spPr>
          <a:xfrm>
            <a:off x="5540009" y="1796859"/>
            <a:ext cx="1151255"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Provider</a:t>
            </a:r>
            <a:r>
              <a:rPr sz="1100" spc="-5" dirty="0">
                <a:latin typeface="Calibri"/>
                <a:cs typeface="Calibri"/>
              </a:rPr>
              <a:t>: </a:t>
            </a:r>
            <a:r>
              <a:rPr sz="1100" spc="-15" dirty="0">
                <a:latin typeface="Calibri"/>
                <a:cs typeface="Calibri"/>
              </a:rPr>
              <a:t>Dr</a:t>
            </a:r>
            <a:r>
              <a:rPr sz="1100" spc="-5" dirty="0">
                <a:latin typeface="Calibri"/>
                <a:cs typeface="Calibri"/>
              </a:rPr>
              <a:t>. </a:t>
            </a:r>
            <a:r>
              <a:rPr sz="1100" spc="-15" dirty="0">
                <a:latin typeface="Calibri"/>
                <a:cs typeface="Calibri"/>
              </a:rPr>
              <a:t>Wesby</a:t>
            </a:r>
            <a:endParaRPr sz="1100">
              <a:latin typeface="Calibri"/>
              <a:cs typeface="Calibri"/>
            </a:endParaRPr>
          </a:p>
        </p:txBody>
      </p:sp>
      <p:sp>
        <p:nvSpPr>
          <p:cNvPr id="6" name="object 6"/>
          <p:cNvSpPr txBox="1"/>
          <p:nvPr/>
        </p:nvSpPr>
        <p:spPr>
          <a:xfrm>
            <a:off x="967854" y="2094801"/>
            <a:ext cx="8030845" cy="4780476"/>
          </a:xfrm>
          <a:prstGeom prst="rect">
            <a:avLst/>
          </a:prstGeom>
        </p:spPr>
        <p:txBody>
          <a:bodyPr vert="horz" wrap="square" lIns="0" tIns="0" rIns="0" bIns="0" rtlCol="0">
            <a:spAutoFit/>
          </a:bodyPr>
          <a:lstStyle/>
          <a:p>
            <a:pPr marL="12700">
              <a:lnSpc>
                <a:spcPct val="100000"/>
              </a:lnSpc>
            </a:pPr>
            <a:r>
              <a:rPr sz="1100" spc="-20" dirty="0">
                <a:latin typeface="Calibri"/>
                <a:cs typeface="Calibri"/>
              </a:rPr>
              <a:t>Date</a:t>
            </a:r>
            <a:r>
              <a:rPr sz="1100" spc="-5" dirty="0">
                <a:latin typeface="Calibri"/>
                <a:cs typeface="Calibri"/>
              </a:rPr>
              <a:t>:</a:t>
            </a:r>
            <a:r>
              <a:rPr sz="1100" spc="-10" dirty="0">
                <a:latin typeface="Calibri"/>
                <a:cs typeface="Calibri"/>
              </a:rPr>
              <a:t> </a:t>
            </a:r>
            <a:r>
              <a:rPr sz="1100" spc="-15" dirty="0">
                <a:latin typeface="Calibri"/>
                <a:cs typeface="Calibri"/>
              </a:rPr>
              <a:t>11/7/1</a:t>
            </a:r>
            <a:r>
              <a:rPr sz="1100" spc="-10" dirty="0">
                <a:latin typeface="Calibri"/>
                <a:cs typeface="Calibri"/>
              </a:rPr>
              <a:t>5</a:t>
            </a:r>
            <a:r>
              <a:rPr sz="1100" spc="-15" dirty="0">
                <a:latin typeface="Calibri"/>
                <a:cs typeface="Calibri"/>
              </a:rPr>
              <a:t> </a:t>
            </a:r>
            <a:r>
              <a:rPr sz="1100" spc="-10" dirty="0">
                <a:latin typeface="Calibri"/>
                <a:cs typeface="Calibri"/>
              </a:rPr>
              <a:t>8:00PM</a:t>
            </a:r>
            <a:endParaRPr sz="1100" dirty="0">
              <a:latin typeface="Calibri"/>
              <a:cs typeface="Calibri"/>
            </a:endParaRPr>
          </a:p>
          <a:p>
            <a:pPr>
              <a:lnSpc>
                <a:spcPct val="100000"/>
              </a:lnSpc>
              <a:spcBef>
                <a:spcPts val="36"/>
              </a:spcBef>
            </a:pPr>
            <a:endParaRPr sz="850" dirty="0">
              <a:latin typeface="Times New Roman"/>
              <a:cs typeface="Times New Roman"/>
            </a:endParaRPr>
          </a:p>
          <a:p>
            <a:pPr marL="12700">
              <a:lnSpc>
                <a:spcPct val="100000"/>
              </a:lnSpc>
            </a:pPr>
            <a:r>
              <a:rPr sz="1100" b="1" spc="-5" dirty="0">
                <a:latin typeface="Calibri"/>
                <a:cs typeface="Calibri"/>
              </a:rPr>
              <a:t>This</a:t>
            </a:r>
            <a:r>
              <a:rPr sz="1100" b="1" spc="-15" dirty="0">
                <a:latin typeface="Calibri"/>
                <a:cs typeface="Calibri"/>
              </a:rPr>
              <a:t> </a:t>
            </a:r>
            <a:r>
              <a:rPr sz="1100" b="1" spc="-10" dirty="0">
                <a:latin typeface="Calibri"/>
                <a:cs typeface="Calibri"/>
              </a:rPr>
              <a:t>m</a:t>
            </a:r>
            <a:r>
              <a:rPr sz="1100" b="1" spc="-15" dirty="0">
                <a:latin typeface="Calibri"/>
                <a:cs typeface="Calibri"/>
              </a:rPr>
              <a:t>es</a:t>
            </a:r>
            <a:r>
              <a:rPr sz="1100" b="1" spc="-5" dirty="0">
                <a:latin typeface="Calibri"/>
                <a:cs typeface="Calibri"/>
              </a:rPr>
              <a:t>s</a:t>
            </a:r>
            <a:r>
              <a:rPr sz="1100" b="1" spc="-20" dirty="0">
                <a:latin typeface="Calibri"/>
                <a:cs typeface="Calibri"/>
              </a:rPr>
              <a:t>a</a:t>
            </a:r>
            <a:r>
              <a:rPr sz="1100" b="1" spc="-10" dirty="0">
                <a:latin typeface="Calibri"/>
                <a:cs typeface="Calibri"/>
              </a:rPr>
              <a:t>ge</a:t>
            </a:r>
            <a:r>
              <a:rPr sz="1100" b="1" spc="-25" dirty="0">
                <a:latin typeface="Calibri"/>
                <a:cs typeface="Calibri"/>
              </a:rPr>
              <a:t> </a:t>
            </a:r>
            <a:r>
              <a:rPr sz="1100" b="1" spc="-5" dirty="0">
                <a:latin typeface="Calibri"/>
                <a:cs typeface="Calibri"/>
              </a:rPr>
              <a:t>is</a:t>
            </a:r>
            <a:r>
              <a:rPr sz="1100" b="1" spc="-10" dirty="0">
                <a:latin typeface="Calibri"/>
                <a:cs typeface="Calibri"/>
              </a:rPr>
              <a:t> </a:t>
            </a:r>
            <a:r>
              <a:rPr sz="1100" b="1" spc="-5" dirty="0">
                <a:latin typeface="Calibri"/>
                <a:cs typeface="Calibri"/>
              </a:rPr>
              <a:t>to</a:t>
            </a:r>
            <a:r>
              <a:rPr sz="1100" b="1" spc="-10" dirty="0">
                <a:latin typeface="Calibri"/>
                <a:cs typeface="Calibri"/>
              </a:rPr>
              <a:t> inform</a:t>
            </a:r>
            <a:r>
              <a:rPr sz="1100" b="1" spc="-25" dirty="0">
                <a:latin typeface="Calibri"/>
                <a:cs typeface="Calibri"/>
              </a:rPr>
              <a:t> </a:t>
            </a:r>
            <a:r>
              <a:rPr sz="1100" b="1" spc="-20" dirty="0">
                <a:latin typeface="Calibri"/>
                <a:cs typeface="Calibri"/>
              </a:rPr>
              <a:t>yo</a:t>
            </a:r>
            <a:r>
              <a:rPr sz="1100" b="1" spc="-10" dirty="0">
                <a:latin typeface="Calibri"/>
                <a:cs typeface="Calibri"/>
              </a:rPr>
              <a:t>u</a:t>
            </a:r>
            <a:r>
              <a:rPr sz="1100" b="1" spc="-5" dirty="0">
                <a:latin typeface="Calibri"/>
                <a:cs typeface="Calibri"/>
              </a:rPr>
              <a:t> </a:t>
            </a:r>
            <a:r>
              <a:rPr sz="1100" b="1" spc="-20" dirty="0">
                <a:latin typeface="Calibri"/>
                <a:cs typeface="Calibri"/>
              </a:rPr>
              <a:t>o</a:t>
            </a:r>
            <a:r>
              <a:rPr sz="1100" b="1" spc="-5" dirty="0">
                <a:latin typeface="Calibri"/>
                <a:cs typeface="Calibri"/>
              </a:rPr>
              <a:t>f </a:t>
            </a:r>
            <a:r>
              <a:rPr sz="1100" b="1" spc="-10" dirty="0">
                <a:latin typeface="Calibri"/>
                <a:cs typeface="Calibri"/>
              </a:rPr>
              <a:t>a </a:t>
            </a:r>
            <a:r>
              <a:rPr sz="1100" b="1" spc="-5" dirty="0">
                <a:latin typeface="Calibri"/>
                <a:cs typeface="Calibri"/>
              </a:rPr>
              <a:t>c</a:t>
            </a:r>
            <a:r>
              <a:rPr sz="1100" b="1" spc="-20" dirty="0">
                <a:latin typeface="Calibri"/>
                <a:cs typeface="Calibri"/>
              </a:rPr>
              <a:t>h</a:t>
            </a:r>
            <a:r>
              <a:rPr sz="1100" b="1" spc="-10" dirty="0">
                <a:latin typeface="Calibri"/>
                <a:cs typeface="Calibri"/>
              </a:rPr>
              <a:t>an</a:t>
            </a:r>
            <a:r>
              <a:rPr sz="1100" b="1" spc="-15" dirty="0">
                <a:latin typeface="Calibri"/>
                <a:cs typeface="Calibri"/>
              </a:rPr>
              <a:t>g</a:t>
            </a:r>
            <a:r>
              <a:rPr sz="1100" b="1" spc="-10" dirty="0">
                <a:latin typeface="Calibri"/>
                <a:cs typeface="Calibri"/>
              </a:rPr>
              <a:t>e</a:t>
            </a:r>
            <a:r>
              <a:rPr sz="1100" b="1" spc="-25" dirty="0">
                <a:latin typeface="Calibri"/>
                <a:cs typeface="Calibri"/>
              </a:rPr>
              <a:t> </a:t>
            </a:r>
            <a:r>
              <a:rPr sz="1100" b="1" spc="-5" dirty="0">
                <a:latin typeface="Calibri"/>
                <a:cs typeface="Calibri"/>
              </a:rPr>
              <a:t>in </a:t>
            </a:r>
            <a:r>
              <a:rPr sz="1100" b="1" spc="-20" dirty="0">
                <a:latin typeface="Calibri"/>
                <a:cs typeface="Calibri"/>
              </a:rPr>
              <a:t>cond</a:t>
            </a:r>
            <a:r>
              <a:rPr sz="1100" b="1" spc="-5" dirty="0">
                <a:latin typeface="Calibri"/>
                <a:cs typeface="Calibri"/>
              </a:rPr>
              <a:t>i</a:t>
            </a:r>
            <a:r>
              <a:rPr sz="1100" b="1" spc="-15" dirty="0">
                <a:latin typeface="Calibri"/>
                <a:cs typeface="Calibri"/>
              </a:rPr>
              <a:t>t</a:t>
            </a:r>
            <a:r>
              <a:rPr sz="1100" b="1" spc="-5" dirty="0">
                <a:latin typeface="Calibri"/>
                <a:cs typeface="Calibri"/>
              </a:rPr>
              <a:t>i</a:t>
            </a:r>
            <a:r>
              <a:rPr sz="1100" b="1" spc="-15" dirty="0">
                <a:latin typeface="Calibri"/>
                <a:cs typeface="Calibri"/>
              </a:rPr>
              <a:t>on:</a:t>
            </a:r>
            <a:endParaRPr sz="1100" dirty="0">
              <a:latin typeface="Calibri"/>
              <a:cs typeface="Calibri"/>
            </a:endParaRPr>
          </a:p>
          <a:p>
            <a:pPr>
              <a:lnSpc>
                <a:spcPct val="100000"/>
              </a:lnSpc>
              <a:spcBef>
                <a:spcPts val="42"/>
              </a:spcBef>
            </a:pPr>
            <a:endParaRPr sz="850" dirty="0">
              <a:latin typeface="Times New Roman"/>
              <a:cs typeface="Times New Roman"/>
            </a:endParaRPr>
          </a:p>
          <a:p>
            <a:pPr marL="12700">
              <a:lnSpc>
                <a:spcPct val="100000"/>
              </a:lnSpc>
            </a:pPr>
            <a:r>
              <a:rPr sz="1100" b="1" spc="-10" dirty="0">
                <a:latin typeface="Calibri"/>
                <a:cs typeface="Calibri"/>
              </a:rPr>
              <a:t>Chie</a:t>
            </a:r>
            <a:r>
              <a:rPr sz="1100" b="1" spc="-5" dirty="0">
                <a:latin typeface="Calibri"/>
                <a:cs typeface="Calibri"/>
              </a:rPr>
              <a:t>f</a:t>
            </a:r>
            <a:r>
              <a:rPr sz="1100" b="1" spc="-10" dirty="0">
                <a:latin typeface="Calibri"/>
                <a:cs typeface="Calibri"/>
              </a:rPr>
              <a:t> </a:t>
            </a:r>
            <a:r>
              <a:rPr sz="1100" b="1" spc="-15" dirty="0">
                <a:latin typeface="Calibri"/>
                <a:cs typeface="Calibri"/>
              </a:rPr>
              <a:t>C</a:t>
            </a:r>
            <a:r>
              <a:rPr sz="1100" b="1" spc="-20" dirty="0">
                <a:latin typeface="Calibri"/>
                <a:cs typeface="Calibri"/>
              </a:rPr>
              <a:t>o</a:t>
            </a:r>
            <a:r>
              <a:rPr sz="1100" b="1" spc="-15" dirty="0">
                <a:latin typeface="Calibri"/>
                <a:cs typeface="Calibri"/>
              </a:rPr>
              <a:t>m</a:t>
            </a:r>
            <a:r>
              <a:rPr sz="1100" b="1" spc="-20" dirty="0">
                <a:latin typeface="Calibri"/>
                <a:cs typeface="Calibri"/>
              </a:rPr>
              <a:t>p</a:t>
            </a:r>
            <a:r>
              <a:rPr sz="1100" b="1" spc="-5" dirty="0">
                <a:latin typeface="Calibri"/>
                <a:cs typeface="Calibri"/>
              </a:rPr>
              <a:t>la</a:t>
            </a:r>
            <a:r>
              <a:rPr sz="1100" b="1" spc="-15" dirty="0">
                <a:latin typeface="Calibri"/>
                <a:cs typeface="Calibri"/>
              </a:rPr>
              <a:t>in</a:t>
            </a:r>
            <a:r>
              <a:rPr sz="1100" b="1" spc="-5" dirty="0">
                <a:latin typeface="Calibri"/>
                <a:cs typeface="Calibri"/>
              </a:rPr>
              <a:t>t:</a:t>
            </a:r>
            <a:r>
              <a:rPr sz="1100" b="1" spc="-15" dirty="0">
                <a:latin typeface="Calibri"/>
                <a:cs typeface="Calibri"/>
              </a:rPr>
              <a:t> </a:t>
            </a:r>
            <a:r>
              <a:rPr sz="1100" spc="-10" dirty="0">
                <a:latin typeface="Calibri"/>
                <a:cs typeface="Calibri"/>
              </a:rPr>
              <a:t>A</a:t>
            </a:r>
            <a:r>
              <a:rPr sz="1100" spc="-15" dirty="0">
                <a:latin typeface="Calibri"/>
                <a:cs typeface="Calibri"/>
              </a:rPr>
              <a:t>cut</a:t>
            </a:r>
            <a:r>
              <a:rPr sz="1100" spc="-10" dirty="0">
                <a:latin typeface="Calibri"/>
                <a:cs typeface="Calibri"/>
              </a:rPr>
              <a:t>e</a:t>
            </a:r>
            <a:r>
              <a:rPr sz="1100" spc="-20" dirty="0">
                <a:latin typeface="Calibri"/>
                <a:cs typeface="Calibri"/>
              </a:rPr>
              <a:t> </a:t>
            </a:r>
            <a:r>
              <a:rPr sz="1100" spc="-15" dirty="0">
                <a:latin typeface="Calibri"/>
                <a:cs typeface="Calibri"/>
              </a:rPr>
              <a:t>onse</a:t>
            </a:r>
            <a:r>
              <a:rPr sz="1100" spc="-5" dirty="0">
                <a:latin typeface="Calibri"/>
                <a:cs typeface="Calibri"/>
              </a:rPr>
              <a:t>t</a:t>
            </a:r>
            <a:r>
              <a:rPr sz="1100" spc="-20" dirty="0">
                <a:latin typeface="Calibri"/>
                <a:cs typeface="Calibri"/>
              </a:rPr>
              <a:t> </a:t>
            </a:r>
            <a:r>
              <a:rPr sz="1100" spc="-5" dirty="0">
                <a:latin typeface="Calibri"/>
                <a:cs typeface="Calibri"/>
              </a:rPr>
              <a:t>of </a:t>
            </a:r>
            <a:r>
              <a:rPr sz="1100" spc="-20" dirty="0">
                <a:latin typeface="Calibri"/>
                <a:cs typeface="Calibri"/>
              </a:rPr>
              <a:t>dy</a:t>
            </a:r>
            <a:r>
              <a:rPr sz="1100" spc="-5" dirty="0">
                <a:latin typeface="Calibri"/>
                <a:cs typeface="Calibri"/>
              </a:rPr>
              <a:t>s</a:t>
            </a:r>
            <a:r>
              <a:rPr sz="1100" spc="-15" dirty="0">
                <a:latin typeface="Calibri"/>
                <a:cs typeface="Calibri"/>
              </a:rPr>
              <a:t>uri</a:t>
            </a:r>
            <a:r>
              <a:rPr sz="1100" spc="-10" dirty="0">
                <a:latin typeface="Calibri"/>
                <a:cs typeface="Calibri"/>
              </a:rPr>
              <a:t>a</a:t>
            </a:r>
            <a:r>
              <a:rPr sz="1100" spc="-5" dirty="0">
                <a:latin typeface="Calibri"/>
                <a:cs typeface="Calibri"/>
              </a:rPr>
              <a:t> </a:t>
            </a:r>
            <a:r>
              <a:rPr sz="1100" spc="-20" dirty="0">
                <a:latin typeface="Calibri"/>
                <a:cs typeface="Calibri"/>
              </a:rPr>
              <a:t>an</a:t>
            </a:r>
            <a:r>
              <a:rPr sz="1100" spc="-10" dirty="0">
                <a:latin typeface="Calibri"/>
                <a:cs typeface="Calibri"/>
              </a:rPr>
              <a:t>d </a:t>
            </a:r>
            <a:r>
              <a:rPr sz="1100" spc="-15" dirty="0">
                <a:latin typeface="Calibri"/>
                <a:cs typeface="Calibri"/>
              </a:rPr>
              <a:t>fe</a:t>
            </a:r>
            <a:r>
              <a:rPr sz="1100" spc="-5" dirty="0">
                <a:latin typeface="Calibri"/>
                <a:cs typeface="Calibri"/>
              </a:rPr>
              <a:t>v</a:t>
            </a:r>
            <a:r>
              <a:rPr sz="1100" spc="-20" dirty="0">
                <a:latin typeface="Calibri"/>
                <a:cs typeface="Calibri"/>
              </a:rPr>
              <a:t>e</a:t>
            </a:r>
            <a:r>
              <a:rPr sz="1100" spc="-5" dirty="0">
                <a:latin typeface="Calibri"/>
                <a:cs typeface="Calibri"/>
              </a:rPr>
              <a:t>r</a:t>
            </a:r>
            <a:r>
              <a:rPr sz="1100" spc="-15" dirty="0">
                <a:latin typeface="Calibri"/>
                <a:cs typeface="Calibri"/>
              </a:rPr>
              <a:t> ove</a:t>
            </a:r>
            <a:r>
              <a:rPr sz="1100" spc="-5" dirty="0">
                <a:latin typeface="Calibri"/>
                <a:cs typeface="Calibri"/>
              </a:rPr>
              <a:t>r </a:t>
            </a:r>
            <a:r>
              <a:rPr sz="1100" spc="-10" dirty="0">
                <a:latin typeface="Calibri"/>
                <a:cs typeface="Calibri"/>
              </a:rPr>
              <a:t>the</a:t>
            </a:r>
            <a:r>
              <a:rPr sz="1100" dirty="0">
                <a:latin typeface="Calibri"/>
                <a:cs typeface="Calibri"/>
              </a:rPr>
              <a:t> </a:t>
            </a:r>
            <a:r>
              <a:rPr sz="1100" spc="-20" dirty="0">
                <a:latin typeface="Calibri"/>
                <a:cs typeface="Calibri"/>
              </a:rPr>
              <a:t>la</a:t>
            </a:r>
            <a:r>
              <a:rPr sz="1100" spc="-10" dirty="0">
                <a:latin typeface="Calibri"/>
                <a:cs typeface="Calibri"/>
              </a:rPr>
              <a:t>s</a:t>
            </a:r>
            <a:r>
              <a:rPr sz="1100" spc="-5" dirty="0">
                <a:latin typeface="Calibri"/>
                <a:cs typeface="Calibri"/>
              </a:rPr>
              <a:t>t</a:t>
            </a:r>
            <a:r>
              <a:rPr sz="1100" spc="-25" dirty="0">
                <a:latin typeface="Calibri"/>
                <a:cs typeface="Calibri"/>
              </a:rPr>
              <a:t> </a:t>
            </a:r>
            <a:r>
              <a:rPr sz="1100" spc="-15" dirty="0">
                <a:latin typeface="Calibri"/>
                <a:cs typeface="Calibri"/>
              </a:rPr>
              <a:t>tw</a:t>
            </a:r>
            <a:r>
              <a:rPr sz="1100" spc="-10" dirty="0">
                <a:latin typeface="Calibri"/>
                <a:cs typeface="Calibri"/>
              </a:rPr>
              <a:t>o</a:t>
            </a:r>
            <a:r>
              <a:rPr sz="1100" dirty="0">
                <a:latin typeface="Calibri"/>
                <a:cs typeface="Calibri"/>
              </a:rPr>
              <a:t> </a:t>
            </a:r>
            <a:r>
              <a:rPr sz="1100" spc="-15" dirty="0">
                <a:latin typeface="Calibri"/>
                <a:cs typeface="Calibri"/>
              </a:rPr>
              <a:t>hours.</a:t>
            </a:r>
            <a:endParaRPr sz="1100" dirty="0">
              <a:latin typeface="Calibri"/>
              <a:cs typeface="Calibri"/>
            </a:endParaRPr>
          </a:p>
          <a:p>
            <a:pPr>
              <a:lnSpc>
                <a:spcPct val="100000"/>
              </a:lnSpc>
              <a:spcBef>
                <a:spcPts val="18"/>
              </a:spcBef>
            </a:pPr>
            <a:endParaRPr sz="850" dirty="0">
              <a:latin typeface="Times New Roman"/>
              <a:cs typeface="Times New Roman"/>
            </a:endParaRPr>
          </a:p>
          <a:p>
            <a:pPr marL="12700" marR="278130" indent="-635">
              <a:lnSpc>
                <a:spcPct val="101800"/>
              </a:lnSpc>
            </a:pPr>
            <a:r>
              <a:rPr sz="1100" b="1" spc="-10" dirty="0">
                <a:latin typeface="Calibri"/>
                <a:cs typeface="Calibri"/>
              </a:rPr>
              <a:t>Si</a:t>
            </a:r>
            <a:r>
              <a:rPr sz="1100" b="1" spc="-15" dirty="0">
                <a:latin typeface="Calibri"/>
                <a:cs typeface="Calibri"/>
              </a:rPr>
              <a:t>tuat</a:t>
            </a:r>
            <a:r>
              <a:rPr sz="1100" b="1" spc="-10" dirty="0">
                <a:latin typeface="Calibri"/>
                <a:cs typeface="Calibri"/>
              </a:rPr>
              <a:t>ion</a:t>
            </a:r>
            <a:r>
              <a:rPr sz="1100" b="1" spc="-5" dirty="0">
                <a:latin typeface="Calibri"/>
                <a:cs typeface="Calibri"/>
              </a:rPr>
              <a:t>:</a:t>
            </a:r>
            <a:r>
              <a:rPr sz="1100" b="1" spc="-20" dirty="0">
                <a:latin typeface="Calibri"/>
                <a:cs typeface="Calibri"/>
              </a:rPr>
              <a:t> </a:t>
            </a:r>
            <a:r>
              <a:rPr sz="1100" spc="-15" dirty="0">
                <a:latin typeface="Calibri"/>
                <a:cs typeface="Calibri"/>
              </a:rPr>
              <a:t>J</a:t>
            </a:r>
            <a:r>
              <a:rPr sz="1100" spc="-5" dirty="0">
                <a:latin typeface="Calibri"/>
                <a:cs typeface="Calibri"/>
              </a:rPr>
              <a:t>i</a:t>
            </a:r>
            <a:r>
              <a:rPr sz="1100" spc="-15" dirty="0">
                <a:latin typeface="Calibri"/>
                <a:cs typeface="Calibri"/>
              </a:rPr>
              <a:t>m</a:t>
            </a:r>
            <a:r>
              <a:rPr sz="1100" spc="-20" dirty="0">
                <a:latin typeface="Calibri"/>
                <a:cs typeface="Calibri"/>
              </a:rPr>
              <a:t>m</a:t>
            </a:r>
            <a:r>
              <a:rPr sz="1100" spc="-5" dirty="0">
                <a:latin typeface="Calibri"/>
                <a:cs typeface="Calibri"/>
              </a:rPr>
              <a:t>y</a:t>
            </a:r>
            <a:r>
              <a:rPr sz="1100" dirty="0">
                <a:latin typeface="Calibri"/>
                <a:cs typeface="Calibri"/>
              </a:rPr>
              <a:t> </a:t>
            </a:r>
            <a:r>
              <a:rPr sz="1100" spc="-20" dirty="0">
                <a:latin typeface="Calibri"/>
                <a:cs typeface="Calibri"/>
              </a:rPr>
              <a:t>ha</a:t>
            </a:r>
            <a:r>
              <a:rPr sz="1100" spc="-5" dirty="0">
                <a:latin typeface="Calibri"/>
                <a:cs typeface="Calibri"/>
              </a:rPr>
              <a:t>s</a:t>
            </a:r>
            <a:r>
              <a:rPr sz="1100" spc="-20" dirty="0">
                <a:latin typeface="Calibri"/>
                <a:cs typeface="Calibri"/>
              </a:rPr>
              <a:t> </a:t>
            </a:r>
            <a:r>
              <a:rPr sz="1100" spc="-15" dirty="0">
                <a:latin typeface="Calibri"/>
                <a:cs typeface="Calibri"/>
              </a:rPr>
              <a:t>sudde</a:t>
            </a:r>
            <a:r>
              <a:rPr sz="1100" spc="-10" dirty="0">
                <a:latin typeface="Calibri"/>
                <a:cs typeface="Calibri"/>
              </a:rPr>
              <a:t>n</a:t>
            </a:r>
            <a:r>
              <a:rPr sz="1100" spc="-20" dirty="0">
                <a:latin typeface="Calibri"/>
                <a:cs typeface="Calibri"/>
              </a:rPr>
              <a:t> on</a:t>
            </a:r>
            <a:r>
              <a:rPr sz="1100" spc="-5" dirty="0">
                <a:latin typeface="Calibri"/>
                <a:cs typeface="Calibri"/>
              </a:rPr>
              <a:t>s</a:t>
            </a:r>
            <a:r>
              <a:rPr sz="1100" spc="-20" dirty="0">
                <a:latin typeface="Calibri"/>
                <a:cs typeface="Calibri"/>
              </a:rPr>
              <a:t>e</a:t>
            </a:r>
            <a:r>
              <a:rPr sz="1100" spc="-5" dirty="0">
                <a:latin typeface="Calibri"/>
                <a:cs typeface="Calibri"/>
              </a:rPr>
              <a:t>t</a:t>
            </a:r>
            <a:r>
              <a:rPr sz="1100" spc="-20" dirty="0">
                <a:latin typeface="Calibri"/>
                <a:cs typeface="Calibri"/>
              </a:rPr>
              <a:t> </a:t>
            </a:r>
            <a:r>
              <a:rPr sz="1100" spc="-5" dirty="0">
                <a:latin typeface="Calibri"/>
                <a:cs typeface="Calibri"/>
              </a:rPr>
              <a:t>of </a:t>
            </a:r>
            <a:r>
              <a:rPr sz="1100" spc="-10" dirty="0">
                <a:latin typeface="Calibri"/>
                <a:cs typeface="Calibri"/>
              </a:rPr>
              <a:t>ac</a:t>
            </a:r>
            <a:r>
              <a:rPr sz="1100" spc="-15" dirty="0">
                <a:latin typeface="Calibri"/>
                <a:cs typeface="Calibri"/>
              </a:rPr>
              <a:t>ut</a:t>
            </a:r>
            <a:r>
              <a:rPr sz="1100" spc="-10" dirty="0">
                <a:latin typeface="Calibri"/>
                <a:cs typeface="Calibri"/>
              </a:rPr>
              <a:t>e</a:t>
            </a:r>
            <a:r>
              <a:rPr sz="1100" dirty="0">
                <a:latin typeface="Calibri"/>
                <a:cs typeface="Calibri"/>
              </a:rPr>
              <a:t> </a:t>
            </a:r>
            <a:r>
              <a:rPr sz="1100" spc="-20" dirty="0">
                <a:latin typeface="Calibri"/>
                <a:cs typeface="Calibri"/>
              </a:rPr>
              <a:t>dy</a:t>
            </a:r>
            <a:r>
              <a:rPr sz="1100" spc="-5" dirty="0">
                <a:latin typeface="Calibri"/>
                <a:cs typeface="Calibri"/>
              </a:rPr>
              <a:t>s</a:t>
            </a:r>
            <a:r>
              <a:rPr sz="1100" spc="-15" dirty="0">
                <a:latin typeface="Calibri"/>
                <a:cs typeface="Calibri"/>
              </a:rPr>
              <a:t>uri</a:t>
            </a:r>
            <a:r>
              <a:rPr sz="1100" spc="-10" dirty="0">
                <a:latin typeface="Calibri"/>
                <a:cs typeface="Calibri"/>
              </a:rPr>
              <a:t>a</a:t>
            </a:r>
            <a:r>
              <a:rPr sz="1100" dirty="0">
                <a:latin typeface="Calibri"/>
                <a:cs typeface="Calibri"/>
              </a:rPr>
              <a:t> </a:t>
            </a:r>
            <a:r>
              <a:rPr sz="1100" spc="-15" dirty="0">
                <a:latin typeface="Calibri"/>
                <a:cs typeface="Calibri"/>
              </a:rPr>
              <a:t>a</a:t>
            </a:r>
            <a:r>
              <a:rPr sz="1100" spc="-25" dirty="0">
                <a:latin typeface="Calibri"/>
                <a:cs typeface="Calibri"/>
              </a:rPr>
              <a:t>n</a:t>
            </a:r>
            <a:r>
              <a:rPr sz="1100" spc="-10" dirty="0">
                <a:latin typeface="Calibri"/>
                <a:cs typeface="Calibri"/>
              </a:rPr>
              <a:t>d</a:t>
            </a:r>
            <a:r>
              <a:rPr sz="1100" spc="-15" dirty="0">
                <a:latin typeface="Calibri"/>
                <a:cs typeface="Calibri"/>
              </a:rPr>
              <a:t> </a:t>
            </a:r>
            <a:r>
              <a:rPr sz="1100" spc="-10" dirty="0">
                <a:latin typeface="Calibri"/>
                <a:cs typeface="Calibri"/>
              </a:rPr>
              <a:t>fre</a:t>
            </a:r>
            <a:r>
              <a:rPr sz="1100" spc="-20" dirty="0">
                <a:latin typeface="Calibri"/>
                <a:cs typeface="Calibri"/>
              </a:rPr>
              <a:t>q</a:t>
            </a:r>
            <a:r>
              <a:rPr sz="1100" spc="-15" dirty="0">
                <a:latin typeface="Calibri"/>
                <a:cs typeface="Calibri"/>
              </a:rPr>
              <a:t>uenc</a:t>
            </a:r>
            <a:r>
              <a:rPr sz="1100" spc="-10" dirty="0">
                <a:latin typeface="Calibri"/>
                <a:cs typeface="Calibri"/>
              </a:rPr>
              <a:t>y</a:t>
            </a:r>
            <a:r>
              <a:rPr sz="1100" spc="-5" dirty="0">
                <a:latin typeface="Calibri"/>
                <a:cs typeface="Calibri"/>
              </a:rPr>
              <a:t>.</a:t>
            </a:r>
            <a:r>
              <a:rPr sz="1100" spc="-10" dirty="0">
                <a:latin typeface="Calibri"/>
                <a:cs typeface="Calibri"/>
              </a:rPr>
              <a:t> </a:t>
            </a:r>
            <a:r>
              <a:rPr sz="1100" spc="-20" dirty="0">
                <a:latin typeface="Calibri"/>
                <a:cs typeface="Calibri"/>
              </a:rPr>
              <a:t>Gr</a:t>
            </a:r>
            <a:r>
              <a:rPr sz="1100" spc="-10" dirty="0">
                <a:latin typeface="Calibri"/>
                <a:cs typeface="Calibri"/>
              </a:rPr>
              <a:t>os</a:t>
            </a:r>
            <a:r>
              <a:rPr sz="1100" spc="-5" dirty="0">
                <a:latin typeface="Calibri"/>
                <a:cs typeface="Calibri"/>
              </a:rPr>
              <a:t>s</a:t>
            </a:r>
            <a:r>
              <a:rPr sz="1100" spc="-15" dirty="0">
                <a:latin typeface="Calibri"/>
                <a:cs typeface="Calibri"/>
              </a:rPr>
              <a:t> he</a:t>
            </a:r>
            <a:r>
              <a:rPr sz="1100" spc="-20" dirty="0">
                <a:latin typeface="Calibri"/>
                <a:cs typeface="Calibri"/>
              </a:rPr>
              <a:t>m</a:t>
            </a:r>
            <a:r>
              <a:rPr sz="1100" spc="-10" dirty="0">
                <a:latin typeface="Calibri"/>
                <a:cs typeface="Calibri"/>
              </a:rPr>
              <a:t>at</a:t>
            </a:r>
            <a:r>
              <a:rPr sz="1100" spc="-20" dirty="0">
                <a:latin typeface="Calibri"/>
                <a:cs typeface="Calibri"/>
              </a:rPr>
              <a:t>u</a:t>
            </a:r>
            <a:r>
              <a:rPr sz="1100" spc="-10" dirty="0">
                <a:latin typeface="Calibri"/>
                <a:cs typeface="Calibri"/>
              </a:rPr>
              <a:t>ria </a:t>
            </a:r>
            <a:r>
              <a:rPr sz="1100" spc="-15" dirty="0">
                <a:latin typeface="Calibri"/>
                <a:cs typeface="Calibri"/>
              </a:rPr>
              <a:t>i</a:t>
            </a:r>
            <a:r>
              <a:rPr sz="1100" spc="-5" dirty="0">
                <a:latin typeface="Calibri"/>
                <a:cs typeface="Calibri"/>
              </a:rPr>
              <a:t>s</a:t>
            </a:r>
            <a:r>
              <a:rPr sz="1100" dirty="0">
                <a:latin typeface="Calibri"/>
                <a:cs typeface="Calibri"/>
              </a:rPr>
              <a:t> </a:t>
            </a:r>
            <a:r>
              <a:rPr sz="1100" spc="-20" dirty="0">
                <a:latin typeface="Calibri"/>
                <a:cs typeface="Calibri"/>
              </a:rPr>
              <a:t>p</a:t>
            </a:r>
            <a:r>
              <a:rPr sz="1100" spc="-5" dirty="0">
                <a:latin typeface="Calibri"/>
                <a:cs typeface="Calibri"/>
              </a:rPr>
              <a:t>r</a:t>
            </a:r>
            <a:r>
              <a:rPr sz="1100" spc="-15" dirty="0">
                <a:latin typeface="Calibri"/>
                <a:cs typeface="Calibri"/>
              </a:rPr>
              <a:t>esen</a:t>
            </a:r>
            <a:r>
              <a:rPr sz="1100" spc="-5" dirty="0">
                <a:latin typeface="Calibri"/>
                <a:cs typeface="Calibri"/>
              </a:rPr>
              <a:t>t </a:t>
            </a:r>
            <a:r>
              <a:rPr sz="1100" spc="-10" dirty="0">
                <a:latin typeface="Calibri"/>
                <a:cs typeface="Calibri"/>
              </a:rPr>
              <a:t>with</a:t>
            </a:r>
            <a:r>
              <a:rPr sz="1100" dirty="0">
                <a:latin typeface="Calibri"/>
                <a:cs typeface="Calibri"/>
              </a:rPr>
              <a:t>  </a:t>
            </a:r>
            <a:r>
              <a:rPr sz="1100" spc="-5" dirty="0">
                <a:latin typeface="Calibri"/>
                <a:cs typeface="Calibri"/>
              </a:rPr>
              <a:t>s</a:t>
            </a:r>
            <a:r>
              <a:rPr sz="1100" spc="-20" dirty="0">
                <a:latin typeface="Calibri"/>
                <a:cs typeface="Calibri"/>
              </a:rPr>
              <a:t>m</a:t>
            </a:r>
            <a:r>
              <a:rPr sz="1100" spc="-15" dirty="0">
                <a:latin typeface="Calibri"/>
                <a:cs typeface="Calibri"/>
              </a:rPr>
              <a:t>a</a:t>
            </a:r>
            <a:r>
              <a:rPr sz="1100" spc="-10" dirty="0">
                <a:latin typeface="Calibri"/>
                <a:cs typeface="Calibri"/>
              </a:rPr>
              <a:t>l</a:t>
            </a:r>
            <a:r>
              <a:rPr sz="1100" dirty="0">
                <a:latin typeface="Calibri"/>
                <a:cs typeface="Calibri"/>
              </a:rPr>
              <a:t>l</a:t>
            </a:r>
            <a:r>
              <a:rPr sz="1100" spc="-5" dirty="0">
                <a:latin typeface="Calibri"/>
                <a:cs typeface="Calibri"/>
              </a:rPr>
              <a:t> </a:t>
            </a:r>
            <a:r>
              <a:rPr sz="1100" spc="-10" dirty="0">
                <a:latin typeface="Calibri"/>
                <a:cs typeface="Calibri"/>
              </a:rPr>
              <a:t>clots</a:t>
            </a:r>
            <a:r>
              <a:rPr sz="1100" spc="-5" dirty="0">
                <a:latin typeface="Calibri"/>
                <a:cs typeface="Calibri"/>
              </a:rPr>
              <a:t>.</a:t>
            </a:r>
            <a:r>
              <a:rPr sz="1100" spc="-25" dirty="0">
                <a:latin typeface="Calibri"/>
                <a:cs typeface="Calibri"/>
              </a:rPr>
              <a:t> </a:t>
            </a:r>
            <a:r>
              <a:rPr sz="1100" spc="-15" dirty="0">
                <a:latin typeface="Calibri"/>
                <a:cs typeface="Calibri"/>
              </a:rPr>
              <a:t>T</a:t>
            </a:r>
            <a:r>
              <a:rPr sz="1100" spc="-20" dirty="0">
                <a:latin typeface="Calibri"/>
                <a:cs typeface="Calibri"/>
              </a:rPr>
              <a:t>h</a:t>
            </a:r>
            <a:r>
              <a:rPr sz="1100" spc="-10" dirty="0">
                <a:latin typeface="Calibri"/>
                <a:cs typeface="Calibri"/>
              </a:rPr>
              <a:t>ere</a:t>
            </a:r>
            <a:r>
              <a:rPr sz="1100" spc="-5" dirty="0">
                <a:latin typeface="Calibri"/>
                <a:cs typeface="Calibri"/>
              </a:rPr>
              <a:t> </a:t>
            </a:r>
            <a:r>
              <a:rPr sz="1100" spc="-15" dirty="0">
                <a:latin typeface="Calibri"/>
                <a:cs typeface="Calibri"/>
              </a:rPr>
              <a:t>i</a:t>
            </a:r>
            <a:r>
              <a:rPr sz="1100" spc="-5" dirty="0">
                <a:latin typeface="Calibri"/>
                <a:cs typeface="Calibri"/>
              </a:rPr>
              <a:t>s</a:t>
            </a:r>
            <a:r>
              <a:rPr sz="1100" spc="5" dirty="0">
                <a:latin typeface="Calibri"/>
                <a:cs typeface="Calibri"/>
              </a:rPr>
              <a:t> </a:t>
            </a:r>
            <a:r>
              <a:rPr sz="1100" spc="-25" dirty="0">
                <a:latin typeface="Calibri"/>
                <a:cs typeface="Calibri"/>
              </a:rPr>
              <a:t>n</a:t>
            </a:r>
            <a:r>
              <a:rPr sz="1100" spc="-10" dirty="0">
                <a:latin typeface="Calibri"/>
                <a:cs typeface="Calibri"/>
              </a:rPr>
              <a:t>o</a:t>
            </a:r>
            <a:r>
              <a:rPr sz="1100" spc="-5" dirty="0">
                <a:latin typeface="Calibri"/>
                <a:cs typeface="Calibri"/>
              </a:rPr>
              <a:t> </a:t>
            </a:r>
            <a:r>
              <a:rPr sz="1100" spc="-15" dirty="0">
                <a:latin typeface="Calibri"/>
                <a:cs typeface="Calibri"/>
              </a:rPr>
              <a:t>s</a:t>
            </a:r>
            <a:r>
              <a:rPr sz="1100" spc="-25" dirty="0">
                <a:latin typeface="Calibri"/>
                <a:cs typeface="Calibri"/>
              </a:rPr>
              <a:t>u</a:t>
            </a:r>
            <a:r>
              <a:rPr sz="1100" spc="-20" dirty="0">
                <a:latin typeface="Calibri"/>
                <a:cs typeface="Calibri"/>
              </a:rPr>
              <a:t>prapu</a:t>
            </a:r>
            <a:r>
              <a:rPr sz="1100" spc="-25" dirty="0">
                <a:latin typeface="Calibri"/>
                <a:cs typeface="Calibri"/>
              </a:rPr>
              <a:t>b</a:t>
            </a:r>
            <a:r>
              <a:rPr sz="1100" spc="-15" dirty="0">
                <a:latin typeface="Calibri"/>
                <a:cs typeface="Calibri"/>
              </a:rPr>
              <a:t>i</a:t>
            </a:r>
            <a:r>
              <a:rPr sz="1100" spc="-5" dirty="0">
                <a:latin typeface="Calibri"/>
                <a:cs typeface="Calibri"/>
              </a:rPr>
              <a:t>c</a:t>
            </a:r>
            <a:r>
              <a:rPr sz="1100" spc="-20" dirty="0">
                <a:latin typeface="Calibri"/>
                <a:cs typeface="Calibri"/>
              </a:rPr>
              <a:t> </a:t>
            </a:r>
            <a:r>
              <a:rPr sz="1100" spc="-5" dirty="0">
                <a:latin typeface="Calibri"/>
                <a:cs typeface="Calibri"/>
              </a:rPr>
              <a:t>or </a:t>
            </a:r>
            <a:r>
              <a:rPr sz="1100" spc="-15" dirty="0">
                <a:latin typeface="Calibri"/>
                <a:cs typeface="Calibri"/>
              </a:rPr>
              <a:t>costove</a:t>
            </a:r>
            <a:r>
              <a:rPr sz="1100" spc="-5" dirty="0">
                <a:latin typeface="Calibri"/>
                <a:cs typeface="Calibri"/>
              </a:rPr>
              <a:t>r</a:t>
            </a:r>
            <a:r>
              <a:rPr sz="1100" spc="-15" dirty="0">
                <a:latin typeface="Calibri"/>
                <a:cs typeface="Calibri"/>
              </a:rPr>
              <a:t>t</a:t>
            </a:r>
            <a:r>
              <a:rPr sz="1100" spc="-10" dirty="0">
                <a:latin typeface="Calibri"/>
                <a:cs typeface="Calibri"/>
              </a:rPr>
              <a:t>e</a:t>
            </a:r>
            <a:r>
              <a:rPr sz="1100" spc="-20" dirty="0">
                <a:latin typeface="Calibri"/>
                <a:cs typeface="Calibri"/>
              </a:rPr>
              <a:t>b</a:t>
            </a:r>
            <a:r>
              <a:rPr sz="1100" spc="-5" dirty="0">
                <a:latin typeface="Calibri"/>
                <a:cs typeface="Calibri"/>
              </a:rPr>
              <a:t>r</a:t>
            </a:r>
            <a:r>
              <a:rPr sz="1100" spc="-20" dirty="0">
                <a:latin typeface="Calibri"/>
                <a:cs typeface="Calibri"/>
              </a:rPr>
              <a:t>a</a:t>
            </a:r>
            <a:r>
              <a:rPr sz="1100" spc="-5" dirty="0">
                <a:latin typeface="Calibri"/>
                <a:cs typeface="Calibri"/>
              </a:rPr>
              <a:t>l</a:t>
            </a:r>
            <a:r>
              <a:rPr sz="1100" spc="-10" dirty="0">
                <a:latin typeface="Calibri"/>
                <a:cs typeface="Calibri"/>
              </a:rPr>
              <a:t> tenderness.</a:t>
            </a:r>
            <a:endParaRPr sz="1100" dirty="0">
              <a:latin typeface="Calibri"/>
              <a:cs typeface="Calibri"/>
            </a:endParaRPr>
          </a:p>
          <a:p>
            <a:pPr marL="15240" marR="1031240" indent="-635">
              <a:lnSpc>
                <a:spcPct val="102699"/>
              </a:lnSpc>
              <a:spcBef>
                <a:spcPts val="985"/>
              </a:spcBef>
            </a:pPr>
            <a:r>
              <a:rPr sz="1100" b="1" spc="-15" dirty="0">
                <a:latin typeface="Calibri"/>
                <a:cs typeface="Calibri"/>
              </a:rPr>
              <a:t>Vita</a:t>
            </a:r>
            <a:r>
              <a:rPr sz="1100" b="1" spc="-5" dirty="0">
                <a:latin typeface="Calibri"/>
                <a:cs typeface="Calibri"/>
              </a:rPr>
              <a:t>l</a:t>
            </a:r>
            <a:r>
              <a:rPr sz="1100" b="1" spc="-15" dirty="0">
                <a:latin typeface="Calibri"/>
                <a:cs typeface="Calibri"/>
              </a:rPr>
              <a:t>s</a:t>
            </a:r>
            <a:r>
              <a:rPr sz="1100" b="1" spc="-5" dirty="0">
                <a:latin typeface="Calibri"/>
                <a:cs typeface="Calibri"/>
              </a:rPr>
              <a:t>:</a:t>
            </a:r>
            <a:r>
              <a:rPr sz="1100" b="1" spc="-15" dirty="0">
                <a:latin typeface="Calibri"/>
                <a:cs typeface="Calibri"/>
              </a:rPr>
              <a:t> </a:t>
            </a:r>
            <a:r>
              <a:rPr sz="1100" spc="-15" dirty="0">
                <a:latin typeface="Calibri"/>
                <a:cs typeface="Calibri"/>
              </a:rPr>
              <a:t>Tem</a:t>
            </a:r>
            <a:r>
              <a:rPr sz="1100" spc="-20" dirty="0">
                <a:latin typeface="Calibri"/>
                <a:cs typeface="Calibri"/>
              </a:rPr>
              <a:t>p</a:t>
            </a:r>
            <a:r>
              <a:rPr sz="1100" spc="-10" dirty="0">
                <a:latin typeface="Calibri"/>
                <a:cs typeface="Calibri"/>
              </a:rPr>
              <a:t>era</a:t>
            </a:r>
            <a:r>
              <a:rPr sz="1100" spc="-15" dirty="0">
                <a:latin typeface="Calibri"/>
                <a:cs typeface="Calibri"/>
              </a:rPr>
              <a:t>tu</a:t>
            </a:r>
            <a:r>
              <a:rPr sz="1100" spc="-5" dirty="0">
                <a:latin typeface="Calibri"/>
                <a:cs typeface="Calibri"/>
              </a:rPr>
              <a:t>re</a:t>
            </a:r>
            <a:r>
              <a:rPr sz="1100" dirty="0">
                <a:latin typeface="Calibri"/>
                <a:cs typeface="Calibri"/>
              </a:rPr>
              <a:t> </a:t>
            </a:r>
            <a:r>
              <a:rPr sz="1100" spc="-10" dirty="0">
                <a:latin typeface="Calibri"/>
                <a:cs typeface="Calibri"/>
              </a:rPr>
              <a:t>102.3 (oral</a:t>
            </a:r>
            <a:r>
              <a:rPr sz="1100" spc="-5" dirty="0">
                <a:latin typeface="Calibri"/>
                <a:cs typeface="Calibri"/>
              </a:rPr>
              <a:t>)</a:t>
            </a:r>
            <a:r>
              <a:rPr sz="1100" spc="-15" dirty="0">
                <a:latin typeface="Calibri"/>
                <a:cs typeface="Calibri"/>
              </a:rPr>
              <a:t> </a:t>
            </a:r>
            <a:r>
              <a:rPr sz="1100" spc="-10" dirty="0">
                <a:latin typeface="Calibri"/>
                <a:cs typeface="Calibri"/>
              </a:rPr>
              <a:t>Pul</a:t>
            </a:r>
            <a:r>
              <a:rPr sz="1100" spc="-5" dirty="0">
                <a:latin typeface="Calibri"/>
                <a:cs typeface="Calibri"/>
              </a:rPr>
              <a:t>se</a:t>
            </a:r>
            <a:r>
              <a:rPr sz="1100" spc="-20" dirty="0">
                <a:latin typeface="Calibri"/>
                <a:cs typeface="Calibri"/>
              </a:rPr>
              <a:t> </a:t>
            </a:r>
            <a:r>
              <a:rPr sz="1100" spc="-15" dirty="0">
                <a:latin typeface="Calibri"/>
                <a:cs typeface="Calibri"/>
              </a:rPr>
              <a:t>1</a:t>
            </a:r>
            <a:r>
              <a:rPr sz="1100" spc="-10" dirty="0">
                <a:latin typeface="Calibri"/>
                <a:cs typeface="Calibri"/>
              </a:rPr>
              <a:t>04</a:t>
            </a:r>
            <a:r>
              <a:rPr sz="1100" spc="-5" dirty="0">
                <a:latin typeface="Calibri"/>
                <a:cs typeface="Calibri"/>
              </a:rPr>
              <a:t> </a:t>
            </a:r>
            <a:r>
              <a:rPr sz="1100" spc="-10" dirty="0">
                <a:latin typeface="Calibri"/>
                <a:cs typeface="Calibri"/>
              </a:rPr>
              <a:t>apica</a:t>
            </a:r>
            <a:r>
              <a:rPr sz="1100" spc="-5" dirty="0">
                <a:latin typeface="Calibri"/>
                <a:cs typeface="Calibri"/>
              </a:rPr>
              <a:t>l</a:t>
            </a:r>
            <a:r>
              <a:rPr sz="1100" spc="-20" dirty="0">
                <a:latin typeface="Calibri"/>
                <a:cs typeface="Calibri"/>
              </a:rPr>
              <a:t> </a:t>
            </a:r>
            <a:r>
              <a:rPr sz="1100" spc="-15" dirty="0">
                <a:latin typeface="Calibri"/>
                <a:cs typeface="Calibri"/>
              </a:rPr>
              <a:t>an</a:t>
            </a:r>
            <a:r>
              <a:rPr sz="1100" spc="-10" dirty="0">
                <a:latin typeface="Calibri"/>
                <a:cs typeface="Calibri"/>
              </a:rPr>
              <a:t>d irregular</a:t>
            </a:r>
            <a:r>
              <a:rPr sz="1100" spc="-5" dirty="0">
                <a:latin typeface="Calibri"/>
                <a:cs typeface="Calibri"/>
              </a:rPr>
              <a:t>,</a:t>
            </a:r>
            <a:r>
              <a:rPr sz="1100" dirty="0">
                <a:latin typeface="Calibri"/>
                <a:cs typeface="Calibri"/>
              </a:rPr>
              <a:t> </a:t>
            </a:r>
            <a:r>
              <a:rPr sz="1100" spc="-20" dirty="0">
                <a:latin typeface="Calibri"/>
                <a:cs typeface="Calibri"/>
              </a:rPr>
              <a:t>Re</a:t>
            </a:r>
            <a:r>
              <a:rPr sz="1100" spc="-5" dirty="0">
                <a:latin typeface="Calibri"/>
                <a:cs typeface="Calibri"/>
              </a:rPr>
              <a:t>s</a:t>
            </a:r>
            <a:r>
              <a:rPr sz="1100" spc="-15" dirty="0">
                <a:latin typeface="Calibri"/>
                <a:cs typeface="Calibri"/>
              </a:rPr>
              <a:t>pira</a:t>
            </a:r>
            <a:r>
              <a:rPr sz="1100" spc="-10" dirty="0">
                <a:latin typeface="Calibri"/>
                <a:cs typeface="Calibri"/>
              </a:rPr>
              <a:t>t</a:t>
            </a:r>
            <a:r>
              <a:rPr sz="1100" spc="-15" dirty="0">
                <a:latin typeface="Calibri"/>
                <a:cs typeface="Calibri"/>
              </a:rPr>
              <a:t>ion</a:t>
            </a:r>
            <a:r>
              <a:rPr sz="1100" spc="-5" dirty="0">
                <a:latin typeface="Calibri"/>
                <a:cs typeface="Calibri"/>
              </a:rPr>
              <a:t>s</a:t>
            </a:r>
            <a:r>
              <a:rPr sz="1100" spc="-25" dirty="0">
                <a:latin typeface="Calibri"/>
                <a:cs typeface="Calibri"/>
              </a:rPr>
              <a:t> </a:t>
            </a:r>
            <a:r>
              <a:rPr sz="1100" spc="-15" dirty="0">
                <a:latin typeface="Calibri"/>
                <a:cs typeface="Calibri"/>
              </a:rPr>
              <a:t>3</a:t>
            </a:r>
            <a:r>
              <a:rPr sz="1100" spc="-10" dirty="0">
                <a:latin typeface="Calibri"/>
                <a:cs typeface="Calibri"/>
              </a:rPr>
              <a:t>0 a</a:t>
            </a:r>
            <a:r>
              <a:rPr sz="1100" spc="-20" dirty="0">
                <a:latin typeface="Calibri"/>
                <a:cs typeface="Calibri"/>
              </a:rPr>
              <a:t>n</a:t>
            </a:r>
            <a:r>
              <a:rPr sz="1100" spc="-10" dirty="0">
                <a:latin typeface="Calibri"/>
                <a:cs typeface="Calibri"/>
              </a:rPr>
              <a:t>d</a:t>
            </a:r>
            <a:r>
              <a:rPr sz="1100" spc="114" dirty="0">
                <a:latin typeface="Calibri"/>
                <a:cs typeface="Calibri"/>
              </a:rPr>
              <a:t> </a:t>
            </a:r>
            <a:r>
              <a:rPr sz="1100" spc="-5" dirty="0">
                <a:latin typeface="Calibri"/>
                <a:cs typeface="Calibri"/>
              </a:rPr>
              <a:t>s</a:t>
            </a:r>
            <a:r>
              <a:rPr sz="1100" spc="-20" dirty="0">
                <a:latin typeface="Calibri"/>
                <a:cs typeface="Calibri"/>
              </a:rPr>
              <a:t>h</a:t>
            </a:r>
            <a:r>
              <a:rPr sz="1100" spc="-15" dirty="0">
                <a:latin typeface="Calibri"/>
                <a:cs typeface="Calibri"/>
              </a:rPr>
              <a:t>a</a:t>
            </a:r>
            <a:r>
              <a:rPr sz="1100" spc="-10" dirty="0">
                <a:latin typeface="Calibri"/>
                <a:cs typeface="Calibri"/>
              </a:rPr>
              <a:t>ll</a:t>
            </a:r>
            <a:r>
              <a:rPr sz="1100" spc="-15" dirty="0">
                <a:latin typeface="Calibri"/>
                <a:cs typeface="Calibri"/>
              </a:rPr>
              <a:t>ow</a:t>
            </a:r>
            <a:r>
              <a:rPr sz="1100" spc="-5" dirty="0">
                <a:latin typeface="Calibri"/>
                <a:cs typeface="Calibri"/>
              </a:rPr>
              <a:t>, </a:t>
            </a:r>
            <a:r>
              <a:rPr sz="1100" spc="-10" dirty="0">
                <a:latin typeface="Calibri"/>
                <a:cs typeface="Calibri"/>
              </a:rPr>
              <a:t>B/P </a:t>
            </a:r>
            <a:r>
              <a:rPr sz="1100" spc="-5" dirty="0">
                <a:latin typeface="Calibri"/>
                <a:cs typeface="Calibri"/>
              </a:rPr>
              <a:t>150/80.</a:t>
            </a:r>
            <a:r>
              <a:rPr sz="1100" spc="-25" dirty="0">
                <a:latin typeface="Calibri"/>
                <a:cs typeface="Calibri"/>
              </a:rPr>
              <a:t> </a:t>
            </a:r>
            <a:r>
              <a:rPr sz="1100" spc="-5" dirty="0">
                <a:latin typeface="Calibri"/>
                <a:cs typeface="Calibri"/>
              </a:rPr>
              <a:t>O</a:t>
            </a:r>
            <a:r>
              <a:rPr sz="1100" spc="-10" dirty="0">
                <a:latin typeface="Calibri"/>
                <a:cs typeface="Calibri"/>
              </a:rPr>
              <a:t>2 </a:t>
            </a:r>
            <a:r>
              <a:rPr sz="1100" spc="-5" dirty="0">
                <a:latin typeface="Calibri"/>
                <a:cs typeface="Calibri"/>
              </a:rPr>
              <a:t>Sat</a:t>
            </a:r>
            <a:r>
              <a:rPr sz="1100" spc="-10" dirty="0">
                <a:latin typeface="Calibri"/>
                <a:cs typeface="Calibri"/>
              </a:rPr>
              <a:t> on </a:t>
            </a:r>
            <a:r>
              <a:rPr sz="1100" spc="-5" dirty="0">
                <a:latin typeface="Calibri"/>
                <a:cs typeface="Calibri"/>
              </a:rPr>
              <a:t>roo</a:t>
            </a:r>
            <a:r>
              <a:rPr sz="1100" spc="-10" dirty="0">
                <a:latin typeface="Calibri"/>
                <a:cs typeface="Calibri"/>
              </a:rPr>
              <a:t>m</a:t>
            </a:r>
            <a:r>
              <a:rPr sz="1100" dirty="0">
                <a:latin typeface="Calibri"/>
                <a:cs typeface="Calibri"/>
              </a:rPr>
              <a:t> </a:t>
            </a:r>
            <a:r>
              <a:rPr sz="1100" spc="-5" dirty="0">
                <a:latin typeface="Calibri"/>
                <a:cs typeface="Calibri"/>
              </a:rPr>
              <a:t>air </a:t>
            </a:r>
            <a:r>
              <a:rPr sz="1100" spc="-10" dirty="0">
                <a:latin typeface="Calibri"/>
                <a:cs typeface="Calibri"/>
              </a:rPr>
              <a:t>i</a:t>
            </a:r>
            <a:r>
              <a:rPr sz="1100" spc="-5" dirty="0">
                <a:latin typeface="Calibri"/>
                <a:cs typeface="Calibri"/>
              </a:rPr>
              <a:t>s</a:t>
            </a:r>
            <a:r>
              <a:rPr sz="1100" dirty="0">
                <a:latin typeface="Calibri"/>
                <a:cs typeface="Calibri"/>
              </a:rPr>
              <a:t> </a:t>
            </a:r>
            <a:r>
              <a:rPr sz="1100" spc="-10" dirty="0">
                <a:latin typeface="Calibri"/>
                <a:cs typeface="Calibri"/>
              </a:rPr>
              <a:t>86%.</a:t>
            </a:r>
            <a:endParaRPr sz="1100" dirty="0">
              <a:latin typeface="Calibri"/>
              <a:cs typeface="Calibri"/>
            </a:endParaRPr>
          </a:p>
          <a:p>
            <a:pPr>
              <a:lnSpc>
                <a:spcPct val="100000"/>
              </a:lnSpc>
              <a:spcBef>
                <a:spcPts val="36"/>
              </a:spcBef>
            </a:pPr>
            <a:endParaRPr sz="850" dirty="0">
              <a:latin typeface="Times New Roman"/>
              <a:cs typeface="Times New Roman"/>
            </a:endParaRPr>
          </a:p>
          <a:p>
            <a:pPr marL="13335">
              <a:lnSpc>
                <a:spcPct val="100000"/>
              </a:lnSpc>
            </a:pPr>
            <a:r>
              <a:rPr sz="1100" b="1" spc="-15" dirty="0">
                <a:latin typeface="Calibri"/>
                <a:cs typeface="Calibri"/>
              </a:rPr>
              <a:t>Fin</a:t>
            </a:r>
            <a:r>
              <a:rPr sz="1100" b="1" spc="-10" dirty="0">
                <a:latin typeface="Calibri"/>
                <a:cs typeface="Calibri"/>
              </a:rPr>
              <a:t>g</a:t>
            </a:r>
            <a:r>
              <a:rPr sz="1100" b="1" spc="-15" dirty="0">
                <a:latin typeface="Calibri"/>
                <a:cs typeface="Calibri"/>
              </a:rPr>
              <a:t>er</a:t>
            </a:r>
            <a:r>
              <a:rPr sz="1100" b="1" spc="-5" dirty="0">
                <a:latin typeface="Calibri"/>
                <a:cs typeface="Calibri"/>
              </a:rPr>
              <a:t>‐</a:t>
            </a:r>
            <a:r>
              <a:rPr sz="1100" b="1" spc="-15" dirty="0">
                <a:latin typeface="Calibri"/>
                <a:cs typeface="Calibri"/>
              </a:rPr>
              <a:t>stic</a:t>
            </a:r>
            <a:r>
              <a:rPr sz="1100" b="1" spc="-10" dirty="0">
                <a:latin typeface="Calibri"/>
                <a:cs typeface="Calibri"/>
              </a:rPr>
              <a:t>k</a:t>
            </a:r>
            <a:r>
              <a:rPr sz="1100" b="1" spc="-20" dirty="0">
                <a:latin typeface="Calibri"/>
                <a:cs typeface="Calibri"/>
              </a:rPr>
              <a:t> </a:t>
            </a:r>
            <a:r>
              <a:rPr sz="1100" b="1" spc="-10" dirty="0">
                <a:latin typeface="Calibri"/>
                <a:cs typeface="Calibri"/>
              </a:rPr>
              <a:t>B</a:t>
            </a:r>
            <a:r>
              <a:rPr sz="1100" b="1" spc="-15" dirty="0">
                <a:latin typeface="Calibri"/>
                <a:cs typeface="Calibri"/>
              </a:rPr>
              <a:t>l</a:t>
            </a:r>
            <a:r>
              <a:rPr sz="1100" b="1" spc="-10" dirty="0">
                <a:latin typeface="Calibri"/>
                <a:cs typeface="Calibri"/>
              </a:rPr>
              <a:t>o</a:t>
            </a:r>
            <a:r>
              <a:rPr sz="1100" b="1" spc="-20" dirty="0">
                <a:latin typeface="Calibri"/>
                <a:cs typeface="Calibri"/>
              </a:rPr>
              <a:t>o</a:t>
            </a:r>
            <a:r>
              <a:rPr sz="1100" b="1" spc="-10" dirty="0">
                <a:latin typeface="Calibri"/>
                <a:cs typeface="Calibri"/>
              </a:rPr>
              <a:t>d</a:t>
            </a:r>
            <a:r>
              <a:rPr sz="1100" b="1" spc="-15" dirty="0">
                <a:latin typeface="Calibri"/>
                <a:cs typeface="Calibri"/>
              </a:rPr>
              <a:t> Sugar</a:t>
            </a:r>
            <a:r>
              <a:rPr sz="1100" b="1" spc="-5" dirty="0">
                <a:latin typeface="Calibri"/>
                <a:cs typeface="Calibri"/>
              </a:rPr>
              <a:t>:</a:t>
            </a:r>
            <a:r>
              <a:rPr sz="1100" b="1" dirty="0">
                <a:latin typeface="Calibri"/>
                <a:cs typeface="Calibri"/>
              </a:rPr>
              <a:t> </a:t>
            </a:r>
            <a:r>
              <a:rPr sz="1100" b="1" spc="-20" dirty="0">
                <a:latin typeface="Calibri"/>
                <a:cs typeface="Calibri"/>
              </a:rPr>
              <a:t> </a:t>
            </a:r>
            <a:r>
              <a:rPr sz="1100" spc="-15" dirty="0">
                <a:latin typeface="Calibri"/>
                <a:cs typeface="Calibri"/>
              </a:rPr>
              <a:t>166</a:t>
            </a:r>
            <a:endParaRPr sz="1100" dirty="0">
              <a:latin typeface="Calibri"/>
              <a:cs typeface="Calibri"/>
            </a:endParaRPr>
          </a:p>
          <a:p>
            <a:pPr>
              <a:lnSpc>
                <a:spcPct val="100000"/>
              </a:lnSpc>
              <a:spcBef>
                <a:spcPts val="42"/>
              </a:spcBef>
            </a:pPr>
            <a:endParaRPr sz="850" dirty="0">
              <a:latin typeface="Times New Roman"/>
              <a:cs typeface="Times New Roman"/>
            </a:endParaRPr>
          </a:p>
          <a:p>
            <a:pPr marL="13335">
              <a:lnSpc>
                <a:spcPct val="100000"/>
              </a:lnSpc>
            </a:pPr>
            <a:r>
              <a:rPr sz="1100" b="1" spc="-15" dirty="0">
                <a:latin typeface="Calibri"/>
                <a:cs typeface="Calibri"/>
              </a:rPr>
              <a:t>Background:</a:t>
            </a:r>
            <a:endParaRPr sz="1100" dirty="0">
              <a:latin typeface="Calibri"/>
              <a:cs typeface="Calibri"/>
            </a:endParaRPr>
          </a:p>
          <a:p>
            <a:pPr marL="12700" marR="3048000">
              <a:lnSpc>
                <a:spcPct val="177300"/>
              </a:lnSpc>
            </a:pPr>
            <a:r>
              <a:rPr sz="1100" b="1" spc="-20" dirty="0">
                <a:latin typeface="Calibri"/>
                <a:cs typeface="Calibri"/>
              </a:rPr>
              <a:t>D</a:t>
            </a:r>
            <a:r>
              <a:rPr sz="1100" b="1" spc="-5" dirty="0">
                <a:latin typeface="Calibri"/>
                <a:cs typeface="Calibri"/>
              </a:rPr>
              <a:t>i</a:t>
            </a:r>
            <a:r>
              <a:rPr sz="1100" b="1" spc="-20" dirty="0">
                <a:latin typeface="Calibri"/>
                <a:cs typeface="Calibri"/>
              </a:rPr>
              <a:t>a</a:t>
            </a:r>
            <a:r>
              <a:rPr sz="1100" b="1" spc="-15" dirty="0">
                <a:latin typeface="Calibri"/>
                <a:cs typeface="Calibri"/>
              </a:rPr>
              <a:t>g</a:t>
            </a:r>
            <a:r>
              <a:rPr sz="1100" b="1" spc="-10" dirty="0">
                <a:latin typeface="Calibri"/>
                <a:cs typeface="Calibri"/>
              </a:rPr>
              <a:t>n</a:t>
            </a:r>
            <a:r>
              <a:rPr sz="1100" b="1" spc="-20" dirty="0">
                <a:latin typeface="Calibri"/>
                <a:cs typeface="Calibri"/>
              </a:rPr>
              <a:t>o</a:t>
            </a:r>
            <a:r>
              <a:rPr sz="1100" b="1" spc="-10" dirty="0">
                <a:latin typeface="Calibri"/>
                <a:cs typeface="Calibri"/>
              </a:rPr>
              <a:t>s</a:t>
            </a:r>
            <a:r>
              <a:rPr sz="1100" b="1" spc="-20" dirty="0">
                <a:latin typeface="Calibri"/>
                <a:cs typeface="Calibri"/>
              </a:rPr>
              <a:t>e</a:t>
            </a:r>
            <a:r>
              <a:rPr sz="1100" b="1" spc="-10" dirty="0">
                <a:latin typeface="Calibri"/>
                <a:cs typeface="Calibri"/>
              </a:rPr>
              <a:t>s</a:t>
            </a:r>
            <a:r>
              <a:rPr sz="1100" b="1" spc="-5" dirty="0">
                <a:latin typeface="Calibri"/>
                <a:cs typeface="Calibri"/>
              </a:rPr>
              <a:t>:</a:t>
            </a:r>
            <a:r>
              <a:rPr sz="1100" b="1" spc="-25" dirty="0">
                <a:latin typeface="Calibri"/>
                <a:cs typeface="Calibri"/>
              </a:rPr>
              <a:t> </a:t>
            </a:r>
            <a:r>
              <a:rPr sz="1100" spc="-10" dirty="0">
                <a:latin typeface="Calibri"/>
                <a:cs typeface="Calibri"/>
              </a:rPr>
              <a:t>D</a:t>
            </a:r>
            <a:r>
              <a:rPr sz="1100" spc="-25" dirty="0">
                <a:latin typeface="Calibri"/>
                <a:cs typeface="Calibri"/>
              </a:rPr>
              <a:t>e</a:t>
            </a:r>
            <a:r>
              <a:rPr sz="1100" spc="-20" dirty="0">
                <a:latin typeface="Calibri"/>
                <a:cs typeface="Calibri"/>
              </a:rPr>
              <a:t>m</a:t>
            </a:r>
            <a:r>
              <a:rPr sz="1100" spc="-10" dirty="0">
                <a:latin typeface="Calibri"/>
                <a:cs typeface="Calibri"/>
              </a:rPr>
              <a:t>e</a:t>
            </a:r>
            <a:r>
              <a:rPr sz="1100" spc="-20" dirty="0">
                <a:latin typeface="Calibri"/>
                <a:cs typeface="Calibri"/>
              </a:rPr>
              <a:t>n</a:t>
            </a:r>
            <a:r>
              <a:rPr sz="1100" spc="-10" dirty="0">
                <a:latin typeface="Calibri"/>
                <a:cs typeface="Calibri"/>
              </a:rPr>
              <a:t>ti</a:t>
            </a:r>
            <a:r>
              <a:rPr sz="1100" spc="-15" dirty="0">
                <a:latin typeface="Calibri"/>
                <a:cs typeface="Calibri"/>
              </a:rPr>
              <a:t>a</a:t>
            </a:r>
            <a:r>
              <a:rPr sz="1100" spc="-5" dirty="0">
                <a:latin typeface="Calibri"/>
                <a:cs typeface="Calibri"/>
              </a:rPr>
              <a:t>, </a:t>
            </a:r>
            <a:r>
              <a:rPr sz="1100" spc="-20" dirty="0">
                <a:latin typeface="Calibri"/>
                <a:cs typeface="Calibri"/>
              </a:rPr>
              <a:t>CO</a:t>
            </a:r>
            <a:r>
              <a:rPr sz="1100" spc="-10" dirty="0">
                <a:latin typeface="Calibri"/>
                <a:cs typeface="Calibri"/>
              </a:rPr>
              <a:t>P</a:t>
            </a:r>
            <a:r>
              <a:rPr sz="1100" spc="-15" dirty="0">
                <a:latin typeface="Calibri"/>
                <a:cs typeface="Calibri"/>
              </a:rPr>
              <a:t>D</a:t>
            </a:r>
            <a:r>
              <a:rPr sz="1100" spc="-5" dirty="0">
                <a:latin typeface="Calibri"/>
                <a:cs typeface="Calibri"/>
              </a:rPr>
              <a:t>,</a:t>
            </a:r>
            <a:r>
              <a:rPr sz="1100" spc="-15" dirty="0">
                <a:latin typeface="Calibri"/>
                <a:cs typeface="Calibri"/>
              </a:rPr>
              <a:t> t</a:t>
            </a:r>
            <a:r>
              <a:rPr sz="1100" spc="-5" dirty="0">
                <a:latin typeface="Calibri"/>
                <a:cs typeface="Calibri"/>
              </a:rPr>
              <a:t>y</a:t>
            </a:r>
            <a:r>
              <a:rPr sz="1100" spc="-20" dirty="0">
                <a:latin typeface="Calibri"/>
                <a:cs typeface="Calibri"/>
              </a:rPr>
              <a:t>p</a:t>
            </a:r>
            <a:r>
              <a:rPr sz="1100" spc="-10" dirty="0">
                <a:latin typeface="Calibri"/>
                <a:cs typeface="Calibri"/>
              </a:rPr>
              <a:t>e</a:t>
            </a:r>
            <a:r>
              <a:rPr sz="1100" spc="-15" dirty="0">
                <a:latin typeface="Calibri"/>
                <a:cs typeface="Calibri"/>
              </a:rPr>
              <a:t> </a:t>
            </a:r>
            <a:r>
              <a:rPr sz="1100" spc="-10" dirty="0">
                <a:latin typeface="Calibri"/>
                <a:cs typeface="Calibri"/>
              </a:rPr>
              <a:t>2 D</a:t>
            </a:r>
            <a:r>
              <a:rPr sz="1100" spc="-20" dirty="0">
                <a:latin typeface="Calibri"/>
                <a:cs typeface="Calibri"/>
              </a:rPr>
              <a:t>M</a:t>
            </a:r>
            <a:r>
              <a:rPr sz="1100" spc="-5" dirty="0">
                <a:latin typeface="Calibri"/>
                <a:cs typeface="Calibri"/>
              </a:rPr>
              <a:t>,</a:t>
            </a:r>
            <a:r>
              <a:rPr sz="1100" spc="-15" dirty="0">
                <a:latin typeface="Calibri"/>
                <a:cs typeface="Calibri"/>
              </a:rPr>
              <a:t> </a:t>
            </a:r>
            <a:r>
              <a:rPr sz="1100" spc="-20" dirty="0">
                <a:latin typeface="Calibri"/>
                <a:cs typeface="Calibri"/>
              </a:rPr>
              <a:t>CHF</a:t>
            </a:r>
            <a:r>
              <a:rPr sz="1100" spc="-5" dirty="0">
                <a:latin typeface="Calibri"/>
                <a:cs typeface="Calibri"/>
              </a:rPr>
              <a:t>,</a:t>
            </a:r>
            <a:r>
              <a:rPr sz="1100" dirty="0">
                <a:latin typeface="Calibri"/>
                <a:cs typeface="Calibri"/>
              </a:rPr>
              <a:t> </a:t>
            </a:r>
            <a:r>
              <a:rPr sz="1100" spc="-15" dirty="0">
                <a:latin typeface="Calibri"/>
                <a:cs typeface="Calibri"/>
              </a:rPr>
              <a:t>H</a:t>
            </a:r>
            <a:r>
              <a:rPr sz="1100" spc="-5" dirty="0">
                <a:latin typeface="Calibri"/>
                <a:cs typeface="Calibri"/>
              </a:rPr>
              <a:t>x </a:t>
            </a:r>
            <a:r>
              <a:rPr sz="1100" spc="-15" dirty="0">
                <a:latin typeface="Calibri"/>
                <a:cs typeface="Calibri"/>
              </a:rPr>
              <a:t>CV</a:t>
            </a:r>
            <a:r>
              <a:rPr sz="1100" spc="-10" dirty="0">
                <a:latin typeface="Calibri"/>
                <a:cs typeface="Calibri"/>
              </a:rPr>
              <a:t>A</a:t>
            </a:r>
            <a:r>
              <a:rPr sz="1100" dirty="0">
                <a:latin typeface="Calibri"/>
                <a:cs typeface="Calibri"/>
              </a:rPr>
              <a:t> </a:t>
            </a:r>
            <a:r>
              <a:rPr sz="1100" spc="-10" dirty="0">
                <a:latin typeface="Calibri"/>
                <a:cs typeface="Calibri"/>
              </a:rPr>
              <a:t>with</a:t>
            </a:r>
            <a:r>
              <a:rPr sz="1100" spc="-25" dirty="0">
                <a:latin typeface="Calibri"/>
                <a:cs typeface="Calibri"/>
              </a:rPr>
              <a:t> </a:t>
            </a:r>
            <a:r>
              <a:rPr sz="1100" spc="-15" dirty="0">
                <a:latin typeface="Calibri"/>
                <a:cs typeface="Calibri"/>
              </a:rPr>
              <a:t>le</a:t>
            </a:r>
            <a:r>
              <a:rPr sz="1100" spc="-5" dirty="0">
                <a:latin typeface="Calibri"/>
                <a:cs typeface="Calibri"/>
              </a:rPr>
              <a:t>ft</a:t>
            </a:r>
            <a:r>
              <a:rPr sz="1100" dirty="0">
                <a:latin typeface="Calibri"/>
                <a:cs typeface="Calibri"/>
              </a:rPr>
              <a:t> </a:t>
            </a:r>
            <a:r>
              <a:rPr sz="1100" spc="-20" dirty="0">
                <a:latin typeface="Calibri"/>
                <a:cs typeface="Calibri"/>
              </a:rPr>
              <a:t>h</a:t>
            </a:r>
            <a:r>
              <a:rPr sz="1100" spc="-10" dirty="0">
                <a:latin typeface="Calibri"/>
                <a:cs typeface="Calibri"/>
              </a:rPr>
              <a:t>e</a:t>
            </a:r>
            <a:r>
              <a:rPr sz="1100" spc="-15" dirty="0">
                <a:latin typeface="Calibri"/>
                <a:cs typeface="Calibri"/>
              </a:rPr>
              <a:t>mipl</a:t>
            </a:r>
            <a:r>
              <a:rPr sz="1100" spc="-10" dirty="0">
                <a:latin typeface="Calibri"/>
                <a:cs typeface="Calibri"/>
              </a:rPr>
              <a:t>e</a:t>
            </a:r>
            <a:r>
              <a:rPr sz="1100" spc="-15" dirty="0">
                <a:latin typeface="Calibri"/>
                <a:cs typeface="Calibri"/>
              </a:rPr>
              <a:t>gia</a:t>
            </a:r>
            <a:r>
              <a:rPr sz="1100" spc="-5" dirty="0">
                <a:latin typeface="Calibri"/>
                <a:cs typeface="Calibri"/>
              </a:rPr>
              <a:t>, </a:t>
            </a:r>
            <a:r>
              <a:rPr sz="1100" spc="-20" dirty="0">
                <a:latin typeface="Calibri"/>
                <a:cs typeface="Calibri"/>
              </a:rPr>
              <a:t>M</a:t>
            </a:r>
            <a:r>
              <a:rPr sz="1100" spc="-15" dirty="0">
                <a:latin typeface="Calibri"/>
                <a:cs typeface="Calibri"/>
              </a:rPr>
              <a:t>RS</a:t>
            </a:r>
            <a:r>
              <a:rPr sz="1100" spc="-10" dirty="0">
                <a:latin typeface="Calibri"/>
                <a:cs typeface="Calibri"/>
              </a:rPr>
              <a:t>A </a:t>
            </a:r>
            <a:r>
              <a:rPr sz="1100" spc="-15" dirty="0">
                <a:latin typeface="Calibri"/>
                <a:cs typeface="Calibri"/>
              </a:rPr>
              <a:t>car</a:t>
            </a:r>
            <a:r>
              <a:rPr sz="1100" spc="-5" dirty="0">
                <a:latin typeface="Calibri"/>
                <a:cs typeface="Calibri"/>
              </a:rPr>
              <a:t>r</a:t>
            </a:r>
            <a:r>
              <a:rPr sz="1100" spc="-15" dirty="0">
                <a:latin typeface="Calibri"/>
                <a:cs typeface="Calibri"/>
              </a:rPr>
              <a:t>ier </a:t>
            </a:r>
            <a:r>
              <a:rPr sz="1100" b="1" spc="-20" dirty="0">
                <a:latin typeface="Calibri"/>
                <a:cs typeface="Calibri"/>
              </a:rPr>
              <a:t>Recen</a:t>
            </a:r>
            <a:r>
              <a:rPr sz="1100" b="1" spc="-5" dirty="0">
                <a:latin typeface="Calibri"/>
                <a:cs typeface="Calibri"/>
              </a:rPr>
              <a:t>t</a:t>
            </a:r>
            <a:r>
              <a:rPr sz="1100" b="1" dirty="0">
                <a:latin typeface="Calibri"/>
                <a:cs typeface="Calibri"/>
              </a:rPr>
              <a:t> </a:t>
            </a:r>
            <a:r>
              <a:rPr sz="1100" b="1" spc="-20" dirty="0">
                <a:latin typeface="Calibri"/>
                <a:cs typeface="Calibri"/>
              </a:rPr>
              <a:t>a</a:t>
            </a:r>
            <a:r>
              <a:rPr sz="1100" b="1" spc="-15" dirty="0">
                <a:latin typeface="Calibri"/>
                <a:cs typeface="Calibri"/>
              </a:rPr>
              <a:t>nt</a:t>
            </a:r>
            <a:r>
              <a:rPr sz="1100" b="1" spc="-5" dirty="0">
                <a:latin typeface="Calibri"/>
                <a:cs typeface="Calibri"/>
              </a:rPr>
              <a:t>i</a:t>
            </a:r>
            <a:r>
              <a:rPr sz="1100" b="1" spc="-20" dirty="0">
                <a:latin typeface="Calibri"/>
                <a:cs typeface="Calibri"/>
              </a:rPr>
              <a:t>b</a:t>
            </a:r>
            <a:r>
              <a:rPr sz="1100" b="1" spc="-5" dirty="0">
                <a:latin typeface="Calibri"/>
                <a:cs typeface="Calibri"/>
              </a:rPr>
              <a:t>i</a:t>
            </a:r>
            <a:r>
              <a:rPr sz="1100" b="1" spc="-15" dirty="0">
                <a:latin typeface="Calibri"/>
                <a:cs typeface="Calibri"/>
              </a:rPr>
              <a:t>otic</a:t>
            </a:r>
            <a:r>
              <a:rPr sz="1100" b="1" spc="-10" dirty="0">
                <a:latin typeface="Calibri"/>
                <a:cs typeface="Calibri"/>
              </a:rPr>
              <a:t>s</a:t>
            </a:r>
            <a:r>
              <a:rPr sz="1100" b="1" spc="-5" dirty="0">
                <a:latin typeface="Calibri"/>
                <a:cs typeface="Calibri"/>
              </a:rPr>
              <a:t>:</a:t>
            </a:r>
            <a:r>
              <a:rPr sz="1100" b="1" spc="-20" dirty="0">
                <a:latin typeface="Calibri"/>
                <a:cs typeface="Calibri"/>
              </a:rPr>
              <a:t> </a:t>
            </a:r>
            <a:r>
              <a:rPr sz="1100" spc="-20" dirty="0">
                <a:latin typeface="Calibri"/>
                <a:cs typeface="Calibri"/>
              </a:rPr>
              <a:t>Ha</a:t>
            </a:r>
            <a:r>
              <a:rPr sz="1100" spc="-10" dirty="0">
                <a:latin typeface="Calibri"/>
                <a:cs typeface="Calibri"/>
              </a:rPr>
              <a:t>d </a:t>
            </a:r>
            <a:r>
              <a:rPr sz="1100" spc="-20" dirty="0">
                <a:latin typeface="Calibri"/>
                <a:cs typeface="Calibri"/>
              </a:rPr>
              <a:t>T</a:t>
            </a:r>
            <a:r>
              <a:rPr sz="1100" spc="-5" dirty="0">
                <a:latin typeface="Calibri"/>
                <a:cs typeface="Calibri"/>
              </a:rPr>
              <a:t>r</a:t>
            </a:r>
            <a:r>
              <a:rPr sz="1100" spc="-10" dirty="0">
                <a:latin typeface="Calibri"/>
                <a:cs typeface="Calibri"/>
              </a:rPr>
              <a:t>i</a:t>
            </a:r>
            <a:r>
              <a:rPr sz="1100" spc="-20" dirty="0">
                <a:latin typeface="Calibri"/>
                <a:cs typeface="Calibri"/>
              </a:rPr>
              <a:t>m</a:t>
            </a:r>
            <a:r>
              <a:rPr sz="1100" spc="-10" dirty="0">
                <a:latin typeface="Calibri"/>
                <a:cs typeface="Calibri"/>
              </a:rPr>
              <a:t>e</a:t>
            </a:r>
            <a:r>
              <a:rPr sz="1100" spc="-15" dirty="0">
                <a:latin typeface="Calibri"/>
                <a:cs typeface="Calibri"/>
              </a:rPr>
              <a:t>th</a:t>
            </a:r>
            <a:r>
              <a:rPr sz="1100" spc="-10" dirty="0">
                <a:latin typeface="Calibri"/>
                <a:cs typeface="Calibri"/>
              </a:rPr>
              <a:t>/S</a:t>
            </a:r>
            <a:r>
              <a:rPr sz="1100" spc="-20" dirty="0">
                <a:latin typeface="Calibri"/>
                <a:cs typeface="Calibri"/>
              </a:rPr>
              <a:t>u</a:t>
            </a:r>
            <a:r>
              <a:rPr sz="1100" spc="-10" dirty="0">
                <a:latin typeface="Calibri"/>
                <a:cs typeface="Calibri"/>
              </a:rPr>
              <a:t>l</a:t>
            </a:r>
            <a:r>
              <a:rPr sz="1100" spc="-15" dirty="0">
                <a:latin typeface="Calibri"/>
                <a:cs typeface="Calibri"/>
              </a:rPr>
              <a:t>f</a:t>
            </a:r>
            <a:r>
              <a:rPr sz="1100" spc="-10" dirty="0">
                <a:latin typeface="Calibri"/>
                <a:cs typeface="Calibri"/>
              </a:rPr>
              <a:t>a</a:t>
            </a:r>
            <a:r>
              <a:rPr sz="1100" spc="-5" dirty="0">
                <a:latin typeface="Calibri"/>
                <a:cs typeface="Calibri"/>
              </a:rPr>
              <a:t> </a:t>
            </a:r>
            <a:r>
              <a:rPr sz="1100" spc="-10" dirty="0">
                <a:latin typeface="Calibri"/>
                <a:cs typeface="Calibri"/>
              </a:rPr>
              <a:t>10</a:t>
            </a:r>
            <a:r>
              <a:rPr sz="1100" spc="-5" dirty="0">
                <a:latin typeface="Calibri"/>
                <a:cs typeface="Calibri"/>
              </a:rPr>
              <a:t> </a:t>
            </a:r>
            <a:r>
              <a:rPr sz="1100" spc="-20" dirty="0">
                <a:latin typeface="Calibri"/>
                <a:cs typeface="Calibri"/>
              </a:rPr>
              <a:t>day</a:t>
            </a:r>
            <a:r>
              <a:rPr sz="1100" spc="-5" dirty="0">
                <a:latin typeface="Calibri"/>
                <a:cs typeface="Calibri"/>
              </a:rPr>
              <a:t>s</a:t>
            </a:r>
            <a:r>
              <a:rPr sz="1100" spc="-15" dirty="0">
                <a:latin typeface="Calibri"/>
                <a:cs typeface="Calibri"/>
              </a:rPr>
              <a:t> </a:t>
            </a:r>
            <a:r>
              <a:rPr sz="1100" spc="-10" dirty="0">
                <a:latin typeface="Calibri"/>
                <a:cs typeface="Calibri"/>
              </a:rPr>
              <a:t>fo</a:t>
            </a:r>
            <a:r>
              <a:rPr sz="1100" spc="-5" dirty="0">
                <a:latin typeface="Calibri"/>
                <a:cs typeface="Calibri"/>
              </a:rPr>
              <a:t>r</a:t>
            </a:r>
            <a:r>
              <a:rPr sz="1100" spc="-15" dirty="0">
                <a:latin typeface="Calibri"/>
                <a:cs typeface="Calibri"/>
              </a:rPr>
              <a:t> L</a:t>
            </a:r>
            <a:r>
              <a:rPr sz="1100" spc="-10" dirty="0">
                <a:latin typeface="Calibri"/>
                <a:cs typeface="Calibri"/>
              </a:rPr>
              <a:t>o</a:t>
            </a:r>
            <a:r>
              <a:rPr sz="1100" spc="-20" dirty="0">
                <a:latin typeface="Calibri"/>
                <a:cs typeface="Calibri"/>
              </a:rPr>
              <a:t>we</a:t>
            </a:r>
            <a:r>
              <a:rPr sz="1100" spc="-5" dirty="0">
                <a:latin typeface="Calibri"/>
                <a:cs typeface="Calibri"/>
              </a:rPr>
              <a:t>r</a:t>
            </a:r>
            <a:r>
              <a:rPr sz="1100" spc="5" dirty="0">
                <a:latin typeface="Calibri"/>
                <a:cs typeface="Calibri"/>
              </a:rPr>
              <a:t> </a:t>
            </a:r>
            <a:r>
              <a:rPr sz="1100" spc="-20" dirty="0">
                <a:latin typeface="Calibri"/>
                <a:cs typeface="Calibri"/>
              </a:rPr>
              <a:t>Res</a:t>
            </a:r>
            <a:r>
              <a:rPr sz="1100" spc="-10" dirty="0">
                <a:latin typeface="Calibri"/>
                <a:cs typeface="Calibri"/>
              </a:rPr>
              <a:t>p</a:t>
            </a:r>
            <a:r>
              <a:rPr sz="1100" spc="-15" dirty="0">
                <a:latin typeface="Calibri"/>
                <a:cs typeface="Calibri"/>
              </a:rPr>
              <a:t> </a:t>
            </a:r>
            <a:r>
              <a:rPr sz="1100" spc="-5" dirty="0">
                <a:latin typeface="Calibri"/>
                <a:cs typeface="Calibri"/>
              </a:rPr>
              <a:t>I</a:t>
            </a:r>
            <a:r>
              <a:rPr sz="1100" spc="-20" dirty="0">
                <a:latin typeface="Calibri"/>
                <a:cs typeface="Calibri"/>
              </a:rPr>
              <a:t>n</a:t>
            </a:r>
            <a:r>
              <a:rPr sz="1100" spc="-5" dirty="0">
                <a:latin typeface="Calibri"/>
                <a:cs typeface="Calibri"/>
              </a:rPr>
              <a:t>fx</a:t>
            </a:r>
            <a:r>
              <a:rPr sz="1100" dirty="0">
                <a:latin typeface="Calibri"/>
                <a:cs typeface="Calibri"/>
              </a:rPr>
              <a:t> </a:t>
            </a:r>
            <a:r>
              <a:rPr sz="1100" spc="-25" dirty="0">
                <a:latin typeface="Calibri"/>
                <a:cs typeface="Calibri"/>
              </a:rPr>
              <a:t>9/1</a:t>
            </a:r>
            <a:r>
              <a:rPr sz="1100" spc="-20" dirty="0">
                <a:latin typeface="Calibri"/>
                <a:cs typeface="Calibri"/>
              </a:rPr>
              <a:t>2‐9/</a:t>
            </a:r>
            <a:r>
              <a:rPr sz="1100" spc="-15" dirty="0">
                <a:latin typeface="Calibri"/>
                <a:cs typeface="Calibri"/>
              </a:rPr>
              <a:t>2</a:t>
            </a:r>
            <a:r>
              <a:rPr sz="1100" spc="-10" dirty="0">
                <a:latin typeface="Calibri"/>
                <a:cs typeface="Calibri"/>
              </a:rPr>
              <a:t>2</a:t>
            </a:r>
            <a:endParaRPr sz="1100" dirty="0">
              <a:latin typeface="Calibri"/>
              <a:cs typeface="Calibri"/>
            </a:endParaRPr>
          </a:p>
          <a:p>
            <a:pPr>
              <a:lnSpc>
                <a:spcPct val="100000"/>
              </a:lnSpc>
              <a:spcBef>
                <a:spcPts val="54"/>
              </a:spcBef>
            </a:pPr>
            <a:endParaRPr sz="850" dirty="0">
              <a:latin typeface="Times New Roman"/>
              <a:cs typeface="Times New Roman"/>
            </a:endParaRPr>
          </a:p>
          <a:p>
            <a:pPr marL="12700">
              <a:lnSpc>
                <a:spcPct val="100000"/>
              </a:lnSpc>
            </a:pPr>
            <a:r>
              <a:rPr sz="1100" b="1" spc="-15" dirty="0">
                <a:latin typeface="Calibri"/>
                <a:cs typeface="Calibri"/>
              </a:rPr>
              <a:t>Allergie</a:t>
            </a:r>
            <a:r>
              <a:rPr sz="1100" b="1" spc="-10" dirty="0">
                <a:latin typeface="Calibri"/>
                <a:cs typeface="Calibri"/>
              </a:rPr>
              <a:t>s</a:t>
            </a:r>
            <a:r>
              <a:rPr sz="1100" b="1" spc="-5" dirty="0">
                <a:latin typeface="Calibri"/>
                <a:cs typeface="Calibri"/>
              </a:rPr>
              <a:t>:</a:t>
            </a:r>
            <a:r>
              <a:rPr sz="1100" b="1" spc="-15" dirty="0">
                <a:latin typeface="Calibri"/>
                <a:cs typeface="Calibri"/>
              </a:rPr>
              <a:t> </a:t>
            </a:r>
            <a:r>
              <a:rPr sz="1100" spc="-10" dirty="0">
                <a:latin typeface="Calibri"/>
                <a:cs typeface="Calibri"/>
              </a:rPr>
              <a:t>Ciprofloxin</a:t>
            </a:r>
            <a:endParaRPr sz="1100" dirty="0">
              <a:latin typeface="Calibri"/>
              <a:cs typeface="Calibri"/>
            </a:endParaRPr>
          </a:p>
          <a:p>
            <a:pPr marL="12700" marR="5358765">
              <a:lnSpc>
                <a:spcPct val="176900"/>
              </a:lnSpc>
              <a:spcBef>
                <a:spcPts val="5"/>
              </a:spcBef>
            </a:pPr>
            <a:r>
              <a:rPr sz="1100" b="1" spc="-20" dirty="0">
                <a:latin typeface="Calibri"/>
                <a:cs typeface="Calibri"/>
              </a:rPr>
              <a:t>A</a:t>
            </a:r>
            <a:r>
              <a:rPr sz="1100" b="1" spc="-15" dirty="0">
                <a:latin typeface="Calibri"/>
                <a:cs typeface="Calibri"/>
              </a:rPr>
              <a:t>ntico</a:t>
            </a:r>
            <a:r>
              <a:rPr sz="1100" b="1" spc="-20" dirty="0">
                <a:latin typeface="Calibri"/>
                <a:cs typeface="Calibri"/>
              </a:rPr>
              <a:t>a</a:t>
            </a:r>
            <a:r>
              <a:rPr sz="1100" b="1" spc="-10" dirty="0">
                <a:latin typeface="Calibri"/>
                <a:cs typeface="Calibri"/>
              </a:rPr>
              <a:t>g</a:t>
            </a:r>
            <a:r>
              <a:rPr sz="1100" b="1" spc="-15" dirty="0">
                <a:latin typeface="Calibri"/>
                <a:cs typeface="Calibri"/>
              </a:rPr>
              <a:t>ulants</a:t>
            </a:r>
            <a:r>
              <a:rPr sz="1100" b="1" spc="-5" dirty="0">
                <a:latin typeface="Calibri"/>
                <a:cs typeface="Calibri"/>
              </a:rPr>
              <a:t>,</a:t>
            </a:r>
            <a:r>
              <a:rPr sz="1100" b="1" spc="-15" dirty="0">
                <a:latin typeface="Calibri"/>
                <a:cs typeface="Calibri"/>
              </a:rPr>
              <a:t> </a:t>
            </a:r>
            <a:r>
              <a:rPr sz="1100" b="1" spc="-20" dirty="0">
                <a:latin typeface="Calibri"/>
                <a:cs typeface="Calibri"/>
              </a:rPr>
              <a:t>H</a:t>
            </a:r>
            <a:r>
              <a:rPr sz="1100" b="1" spc="-15" dirty="0">
                <a:latin typeface="Calibri"/>
                <a:cs typeface="Calibri"/>
              </a:rPr>
              <a:t>y</a:t>
            </a:r>
            <a:r>
              <a:rPr sz="1100" b="1" spc="-20" dirty="0">
                <a:latin typeface="Calibri"/>
                <a:cs typeface="Calibri"/>
              </a:rPr>
              <a:t>po</a:t>
            </a:r>
            <a:r>
              <a:rPr sz="1100" b="1" spc="-10" dirty="0">
                <a:latin typeface="Calibri"/>
                <a:cs typeface="Calibri"/>
              </a:rPr>
              <a:t>g</a:t>
            </a:r>
            <a:r>
              <a:rPr sz="1100" b="1" spc="-15" dirty="0">
                <a:latin typeface="Calibri"/>
                <a:cs typeface="Calibri"/>
              </a:rPr>
              <a:t>lyce</a:t>
            </a:r>
            <a:r>
              <a:rPr sz="1100" b="1" spc="-20" dirty="0">
                <a:latin typeface="Calibri"/>
                <a:cs typeface="Calibri"/>
              </a:rPr>
              <a:t>mics</a:t>
            </a:r>
            <a:r>
              <a:rPr sz="1100" b="1" spc="-5" dirty="0">
                <a:latin typeface="Calibri"/>
                <a:cs typeface="Calibri"/>
              </a:rPr>
              <a:t>,</a:t>
            </a:r>
            <a:r>
              <a:rPr sz="1100" b="1" spc="-10" dirty="0">
                <a:latin typeface="Calibri"/>
                <a:cs typeface="Calibri"/>
              </a:rPr>
              <a:t> </a:t>
            </a:r>
            <a:r>
              <a:rPr sz="1100" b="1" spc="-15" dirty="0">
                <a:latin typeface="Calibri"/>
                <a:cs typeface="Calibri"/>
              </a:rPr>
              <a:t>Di</a:t>
            </a:r>
            <a:r>
              <a:rPr sz="1100" b="1" spc="-10" dirty="0">
                <a:latin typeface="Calibri"/>
                <a:cs typeface="Calibri"/>
              </a:rPr>
              <a:t>g</a:t>
            </a:r>
            <a:r>
              <a:rPr sz="1100" b="1" spc="-20" dirty="0">
                <a:latin typeface="Calibri"/>
                <a:cs typeface="Calibri"/>
              </a:rPr>
              <a:t>ox</a:t>
            </a:r>
            <a:r>
              <a:rPr sz="1100" b="1" spc="-5" dirty="0">
                <a:latin typeface="Calibri"/>
                <a:cs typeface="Calibri"/>
              </a:rPr>
              <a:t>i</a:t>
            </a:r>
            <a:r>
              <a:rPr sz="1100" b="1" spc="-15" dirty="0">
                <a:latin typeface="Calibri"/>
                <a:cs typeface="Calibri"/>
              </a:rPr>
              <a:t>n</a:t>
            </a:r>
            <a:r>
              <a:rPr sz="1100" b="1" spc="-5" dirty="0">
                <a:latin typeface="Calibri"/>
                <a:cs typeface="Calibri"/>
              </a:rPr>
              <a:t>:</a:t>
            </a:r>
            <a:r>
              <a:rPr sz="1100" b="1" spc="-15" dirty="0">
                <a:latin typeface="Calibri"/>
                <a:cs typeface="Calibri"/>
              </a:rPr>
              <a:t> </a:t>
            </a:r>
            <a:r>
              <a:rPr sz="1100" spc="-15" dirty="0">
                <a:latin typeface="Calibri"/>
                <a:cs typeface="Calibri"/>
              </a:rPr>
              <a:t>Non</a:t>
            </a:r>
            <a:r>
              <a:rPr sz="1100" spc="-10" dirty="0">
                <a:latin typeface="Calibri"/>
                <a:cs typeface="Calibri"/>
              </a:rPr>
              <a:t>e</a:t>
            </a:r>
            <a:r>
              <a:rPr sz="1100" spc="-5" dirty="0">
                <a:latin typeface="Calibri"/>
                <a:cs typeface="Calibri"/>
              </a:rPr>
              <a:t> </a:t>
            </a:r>
            <a:r>
              <a:rPr sz="1100" b="1" spc="-15" dirty="0">
                <a:latin typeface="Calibri"/>
                <a:cs typeface="Calibri"/>
              </a:rPr>
              <a:t>Cod</a:t>
            </a:r>
            <a:r>
              <a:rPr sz="1100" b="1" spc="-10" dirty="0">
                <a:latin typeface="Calibri"/>
                <a:cs typeface="Calibri"/>
              </a:rPr>
              <a:t>e</a:t>
            </a:r>
            <a:r>
              <a:rPr sz="1100" b="1" spc="-15" dirty="0">
                <a:latin typeface="Calibri"/>
                <a:cs typeface="Calibri"/>
              </a:rPr>
              <a:t> </a:t>
            </a:r>
            <a:r>
              <a:rPr sz="1100" b="1" spc="-10" dirty="0">
                <a:latin typeface="Calibri"/>
                <a:cs typeface="Calibri"/>
              </a:rPr>
              <a:t>Status</a:t>
            </a:r>
            <a:r>
              <a:rPr sz="1100" b="1" spc="-5" dirty="0">
                <a:latin typeface="Calibri"/>
                <a:cs typeface="Calibri"/>
              </a:rPr>
              <a:t>:</a:t>
            </a:r>
            <a:r>
              <a:rPr sz="1100" b="1" spc="-10" dirty="0">
                <a:latin typeface="Calibri"/>
                <a:cs typeface="Calibri"/>
              </a:rPr>
              <a:t> </a:t>
            </a:r>
            <a:r>
              <a:rPr sz="1100" spc="-10" dirty="0">
                <a:latin typeface="Calibri"/>
                <a:cs typeface="Calibri"/>
              </a:rPr>
              <a:t>DNR</a:t>
            </a:r>
            <a:endParaRPr sz="1100" dirty="0">
              <a:latin typeface="Calibri"/>
              <a:cs typeface="Calibri"/>
            </a:endParaRPr>
          </a:p>
          <a:p>
            <a:pPr marL="12700" marR="5080">
              <a:lnSpc>
                <a:spcPct val="101800"/>
              </a:lnSpc>
              <a:spcBef>
                <a:spcPts val="985"/>
              </a:spcBef>
            </a:pPr>
            <a:r>
              <a:rPr sz="1100" b="1" spc="-15" dirty="0">
                <a:latin typeface="Calibri"/>
                <a:cs typeface="Calibri"/>
              </a:rPr>
              <a:t>Residen</a:t>
            </a:r>
            <a:r>
              <a:rPr sz="1100" b="1" spc="-5" dirty="0">
                <a:latin typeface="Calibri"/>
                <a:cs typeface="Calibri"/>
              </a:rPr>
              <a:t>t</a:t>
            </a:r>
            <a:r>
              <a:rPr sz="1100" b="1" spc="-15" dirty="0">
                <a:latin typeface="Calibri"/>
                <a:cs typeface="Calibri"/>
              </a:rPr>
              <a:t> </a:t>
            </a:r>
            <a:r>
              <a:rPr sz="1100" b="1" spc="-20" dirty="0">
                <a:latin typeface="Calibri"/>
                <a:cs typeface="Calibri"/>
              </a:rPr>
              <a:t>e</a:t>
            </a:r>
            <a:r>
              <a:rPr sz="1100" b="1" spc="-10" dirty="0">
                <a:latin typeface="Calibri"/>
                <a:cs typeface="Calibri"/>
              </a:rPr>
              <a:t>v</a:t>
            </a:r>
            <a:r>
              <a:rPr sz="1100" b="1" spc="-20" dirty="0">
                <a:latin typeface="Calibri"/>
                <a:cs typeface="Calibri"/>
              </a:rPr>
              <a:t>a</a:t>
            </a:r>
            <a:r>
              <a:rPr sz="1100" b="1" spc="-5" dirty="0">
                <a:latin typeface="Calibri"/>
                <a:cs typeface="Calibri"/>
              </a:rPr>
              <a:t>l</a:t>
            </a:r>
            <a:r>
              <a:rPr sz="1100" b="1" spc="-15" dirty="0">
                <a:latin typeface="Calibri"/>
                <a:cs typeface="Calibri"/>
              </a:rPr>
              <a:t>uat</a:t>
            </a:r>
            <a:r>
              <a:rPr sz="1100" b="1" spc="-5" dirty="0">
                <a:latin typeface="Calibri"/>
                <a:cs typeface="Calibri"/>
              </a:rPr>
              <a:t>i</a:t>
            </a:r>
            <a:r>
              <a:rPr sz="1100" b="1" spc="-20" dirty="0">
                <a:latin typeface="Calibri"/>
                <a:cs typeface="Calibri"/>
              </a:rPr>
              <a:t>o</a:t>
            </a:r>
            <a:r>
              <a:rPr sz="1100" b="1" spc="-15" dirty="0">
                <a:latin typeface="Calibri"/>
                <a:cs typeface="Calibri"/>
              </a:rPr>
              <a:t>n</a:t>
            </a:r>
            <a:r>
              <a:rPr sz="1100" spc="-5" dirty="0">
                <a:latin typeface="Calibri"/>
                <a:cs typeface="Calibri"/>
              </a:rPr>
              <a:t>: </a:t>
            </a:r>
            <a:r>
              <a:rPr sz="1100" spc="-20" dirty="0">
                <a:latin typeface="Calibri"/>
                <a:cs typeface="Calibri"/>
              </a:rPr>
              <a:t>H</a:t>
            </a:r>
            <a:r>
              <a:rPr sz="1100" spc="-10" dirty="0">
                <a:latin typeface="Calibri"/>
                <a:cs typeface="Calibri"/>
              </a:rPr>
              <a:t>e</a:t>
            </a:r>
            <a:r>
              <a:rPr sz="1100" spc="-5" dirty="0">
                <a:latin typeface="Calibri"/>
                <a:cs typeface="Calibri"/>
              </a:rPr>
              <a:t> </a:t>
            </a:r>
            <a:r>
              <a:rPr sz="1100" spc="-25" dirty="0">
                <a:latin typeface="Calibri"/>
                <a:cs typeface="Calibri"/>
              </a:rPr>
              <a:t>h</a:t>
            </a:r>
            <a:r>
              <a:rPr sz="1100" spc="-15" dirty="0">
                <a:latin typeface="Calibri"/>
                <a:cs typeface="Calibri"/>
              </a:rPr>
              <a:t>a</a:t>
            </a:r>
            <a:r>
              <a:rPr sz="1100" spc="-5" dirty="0">
                <a:latin typeface="Calibri"/>
                <a:cs typeface="Calibri"/>
              </a:rPr>
              <a:t>s</a:t>
            </a:r>
            <a:r>
              <a:rPr sz="1100" spc="-15" dirty="0">
                <a:latin typeface="Calibri"/>
                <a:cs typeface="Calibri"/>
              </a:rPr>
              <a:t> </a:t>
            </a:r>
            <a:r>
              <a:rPr sz="1100" spc="-20" dirty="0">
                <a:latin typeface="Calibri"/>
                <a:cs typeface="Calibri"/>
              </a:rPr>
              <a:t>m</a:t>
            </a:r>
            <a:r>
              <a:rPr sz="1100" spc="-10" dirty="0">
                <a:latin typeface="Calibri"/>
                <a:cs typeface="Calibri"/>
              </a:rPr>
              <a:t>i</a:t>
            </a:r>
            <a:r>
              <a:rPr sz="1100" spc="-15" dirty="0">
                <a:latin typeface="Calibri"/>
                <a:cs typeface="Calibri"/>
              </a:rPr>
              <a:t>ldl</a:t>
            </a:r>
            <a:r>
              <a:rPr sz="1100" spc="-5" dirty="0">
                <a:latin typeface="Calibri"/>
                <a:cs typeface="Calibri"/>
              </a:rPr>
              <a:t>y </a:t>
            </a:r>
            <a:r>
              <a:rPr sz="1100" spc="-10" dirty="0">
                <a:latin typeface="Calibri"/>
                <a:cs typeface="Calibri"/>
              </a:rPr>
              <a:t>i</a:t>
            </a:r>
            <a:r>
              <a:rPr sz="1100" spc="-20" dirty="0">
                <a:latin typeface="Calibri"/>
                <a:cs typeface="Calibri"/>
              </a:rPr>
              <a:t>n</a:t>
            </a:r>
            <a:r>
              <a:rPr sz="1100" spc="-10" dirty="0">
                <a:latin typeface="Calibri"/>
                <a:cs typeface="Calibri"/>
              </a:rPr>
              <a:t>creas</a:t>
            </a:r>
            <a:r>
              <a:rPr sz="1100" spc="-20" dirty="0">
                <a:latin typeface="Calibri"/>
                <a:cs typeface="Calibri"/>
              </a:rPr>
              <a:t>e</a:t>
            </a:r>
            <a:r>
              <a:rPr sz="1100" spc="-10" dirty="0">
                <a:latin typeface="Calibri"/>
                <a:cs typeface="Calibri"/>
              </a:rPr>
              <a:t>d</a:t>
            </a:r>
            <a:r>
              <a:rPr sz="1100" spc="-15" dirty="0">
                <a:latin typeface="Calibri"/>
                <a:cs typeface="Calibri"/>
              </a:rPr>
              <a:t> </a:t>
            </a:r>
            <a:r>
              <a:rPr sz="1100" spc="-20" dirty="0">
                <a:latin typeface="Calibri"/>
                <a:cs typeface="Calibri"/>
              </a:rPr>
              <a:t>con</a:t>
            </a:r>
            <a:r>
              <a:rPr sz="1100" spc="-10" dirty="0">
                <a:latin typeface="Calibri"/>
                <a:cs typeface="Calibri"/>
              </a:rPr>
              <a:t>f</a:t>
            </a:r>
            <a:r>
              <a:rPr sz="1100" spc="-15" dirty="0">
                <a:latin typeface="Calibri"/>
                <a:cs typeface="Calibri"/>
              </a:rPr>
              <a:t>usi</a:t>
            </a:r>
            <a:r>
              <a:rPr sz="1100" spc="-10" dirty="0">
                <a:latin typeface="Calibri"/>
                <a:cs typeface="Calibri"/>
              </a:rPr>
              <a:t>on</a:t>
            </a:r>
            <a:r>
              <a:rPr sz="1100" spc="-15" dirty="0">
                <a:latin typeface="Calibri"/>
                <a:cs typeface="Calibri"/>
              </a:rPr>
              <a:t> </a:t>
            </a:r>
            <a:r>
              <a:rPr sz="1100" spc="-10" dirty="0">
                <a:latin typeface="Calibri"/>
                <a:cs typeface="Calibri"/>
              </a:rPr>
              <a:t>since</a:t>
            </a:r>
            <a:r>
              <a:rPr sz="1100" spc="-15" dirty="0">
                <a:latin typeface="Calibri"/>
                <a:cs typeface="Calibri"/>
              </a:rPr>
              <a:t> </a:t>
            </a:r>
            <a:r>
              <a:rPr sz="1100" spc="-20" dirty="0">
                <a:latin typeface="Calibri"/>
                <a:cs typeface="Calibri"/>
              </a:rPr>
              <a:t>m</a:t>
            </a:r>
            <a:r>
              <a:rPr sz="1100" spc="-10" dirty="0">
                <a:latin typeface="Calibri"/>
                <a:cs typeface="Calibri"/>
              </a:rPr>
              <a:t>i</a:t>
            </a:r>
            <a:r>
              <a:rPr sz="1100" spc="-20" dirty="0">
                <a:latin typeface="Calibri"/>
                <a:cs typeface="Calibri"/>
              </a:rPr>
              <a:t>d</a:t>
            </a:r>
            <a:r>
              <a:rPr sz="1100" spc="-15" dirty="0">
                <a:latin typeface="Calibri"/>
                <a:cs typeface="Calibri"/>
              </a:rPr>
              <a:t>‐</a:t>
            </a:r>
            <a:r>
              <a:rPr sz="1100" spc="-10" dirty="0">
                <a:latin typeface="Calibri"/>
                <a:cs typeface="Calibri"/>
              </a:rPr>
              <a:t>afternoon</a:t>
            </a:r>
            <a:r>
              <a:rPr sz="1100" spc="-25" dirty="0">
                <a:latin typeface="Calibri"/>
                <a:cs typeface="Calibri"/>
              </a:rPr>
              <a:t> </a:t>
            </a:r>
            <a:r>
              <a:rPr sz="1100" spc="-15" dirty="0">
                <a:latin typeface="Calibri"/>
                <a:cs typeface="Calibri"/>
              </a:rPr>
              <a:t>t</a:t>
            </a:r>
            <a:r>
              <a:rPr sz="1100" spc="-10" dirty="0">
                <a:latin typeface="Calibri"/>
                <a:cs typeface="Calibri"/>
              </a:rPr>
              <a:t>o</a:t>
            </a:r>
            <a:r>
              <a:rPr sz="1100" spc="-15" dirty="0">
                <a:latin typeface="Calibri"/>
                <a:cs typeface="Calibri"/>
              </a:rPr>
              <a:t>day</a:t>
            </a:r>
            <a:r>
              <a:rPr sz="1100" spc="-5" dirty="0">
                <a:latin typeface="Calibri"/>
                <a:cs typeface="Calibri"/>
              </a:rPr>
              <a:t>.</a:t>
            </a:r>
            <a:r>
              <a:rPr sz="1100" spc="-10" dirty="0">
                <a:latin typeface="Calibri"/>
                <a:cs typeface="Calibri"/>
              </a:rPr>
              <a:t> </a:t>
            </a:r>
            <a:r>
              <a:rPr sz="1100" spc="-15" dirty="0">
                <a:latin typeface="Calibri"/>
                <a:cs typeface="Calibri"/>
              </a:rPr>
              <a:t>H</a:t>
            </a:r>
            <a:r>
              <a:rPr sz="1100" spc="-10" dirty="0">
                <a:latin typeface="Calibri"/>
                <a:cs typeface="Calibri"/>
              </a:rPr>
              <a:t>e</a:t>
            </a:r>
            <a:r>
              <a:rPr sz="1100" dirty="0">
                <a:latin typeface="Calibri"/>
                <a:cs typeface="Calibri"/>
              </a:rPr>
              <a:t> </a:t>
            </a:r>
            <a:r>
              <a:rPr sz="1100" spc="-20" dirty="0">
                <a:latin typeface="Calibri"/>
                <a:cs typeface="Calibri"/>
              </a:rPr>
              <a:t>ha</a:t>
            </a:r>
            <a:r>
              <a:rPr sz="1100" spc="-5" dirty="0">
                <a:latin typeface="Calibri"/>
                <a:cs typeface="Calibri"/>
              </a:rPr>
              <a:t>s</a:t>
            </a:r>
            <a:r>
              <a:rPr sz="1100" spc="-10" dirty="0">
                <a:latin typeface="Calibri"/>
                <a:cs typeface="Calibri"/>
              </a:rPr>
              <a:t> </a:t>
            </a:r>
            <a:r>
              <a:rPr sz="1100" spc="-20" dirty="0">
                <a:latin typeface="Calibri"/>
                <a:cs typeface="Calibri"/>
              </a:rPr>
              <a:t>h</a:t>
            </a:r>
            <a:r>
              <a:rPr sz="1100" spc="-10" dirty="0">
                <a:latin typeface="Calibri"/>
                <a:cs typeface="Calibri"/>
              </a:rPr>
              <a:t>ad</a:t>
            </a:r>
            <a:r>
              <a:rPr sz="1100" spc="-15" dirty="0">
                <a:latin typeface="Calibri"/>
                <a:cs typeface="Calibri"/>
              </a:rPr>
              <a:t> </a:t>
            </a:r>
            <a:r>
              <a:rPr sz="1100" spc="-10" dirty="0">
                <a:latin typeface="Calibri"/>
                <a:cs typeface="Calibri"/>
              </a:rPr>
              <a:t>a</a:t>
            </a:r>
            <a:r>
              <a:rPr sz="1100" dirty="0">
                <a:latin typeface="Calibri"/>
                <a:cs typeface="Calibri"/>
              </a:rPr>
              <a:t> </a:t>
            </a:r>
            <a:r>
              <a:rPr sz="1100" spc="5" dirty="0">
                <a:latin typeface="Calibri"/>
                <a:cs typeface="Calibri"/>
              </a:rPr>
              <a:t> </a:t>
            </a:r>
            <a:r>
              <a:rPr sz="1100" spc="-5" dirty="0">
                <a:latin typeface="Calibri"/>
                <a:cs typeface="Calibri"/>
              </a:rPr>
              <a:t>fun</a:t>
            </a:r>
            <a:r>
              <a:rPr sz="1100" spc="-15" dirty="0">
                <a:latin typeface="Calibri"/>
                <a:cs typeface="Calibri"/>
              </a:rPr>
              <a:t>ct</a:t>
            </a:r>
            <a:r>
              <a:rPr sz="1100" spc="-10" dirty="0">
                <a:latin typeface="Calibri"/>
                <a:cs typeface="Calibri"/>
              </a:rPr>
              <a:t>io</a:t>
            </a:r>
            <a:r>
              <a:rPr sz="1100" spc="-20" dirty="0">
                <a:latin typeface="Calibri"/>
                <a:cs typeface="Calibri"/>
              </a:rPr>
              <a:t>n</a:t>
            </a:r>
            <a:r>
              <a:rPr sz="1100" spc="-5" dirty="0">
                <a:latin typeface="Calibri"/>
                <a:cs typeface="Calibri"/>
              </a:rPr>
              <a:t>al</a:t>
            </a:r>
            <a:r>
              <a:rPr sz="1100" spc="-10" dirty="0">
                <a:latin typeface="Calibri"/>
                <a:cs typeface="Calibri"/>
              </a:rPr>
              <a:t> </a:t>
            </a:r>
            <a:r>
              <a:rPr sz="1100" spc="-15" dirty="0">
                <a:latin typeface="Calibri"/>
                <a:cs typeface="Calibri"/>
              </a:rPr>
              <a:t>dec</a:t>
            </a:r>
            <a:r>
              <a:rPr sz="1100" spc="-5" dirty="0">
                <a:latin typeface="Calibri"/>
                <a:cs typeface="Calibri"/>
              </a:rPr>
              <a:t>l</a:t>
            </a:r>
            <a:r>
              <a:rPr sz="1100" spc="-10" dirty="0">
                <a:latin typeface="Calibri"/>
                <a:cs typeface="Calibri"/>
              </a:rPr>
              <a:t>ine</a:t>
            </a:r>
            <a:r>
              <a:rPr sz="1100" spc="-5" dirty="0">
                <a:latin typeface="Calibri"/>
                <a:cs typeface="Calibri"/>
              </a:rPr>
              <a:t> </a:t>
            </a:r>
            <a:r>
              <a:rPr sz="1100" spc="-10" dirty="0">
                <a:latin typeface="Calibri"/>
                <a:cs typeface="Calibri"/>
              </a:rPr>
              <a:t>re</a:t>
            </a:r>
            <a:r>
              <a:rPr sz="1100" spc="-15" dirty="0">
                <a:latin typeface="Calibri"/>
                <a:cs typeface="Calibri"/>
              </a:rPr>
              <a:t>quirin</a:t>
            </a:r>
            <a:r>
              <a:rPr sz="1100" spc="-10" dirty="0">
                <a:latin typeface="Calibri"/>
                <a:cs typeface="Calibri"/>
              </a:rPr>
              <a:t>g an</a:t>
            </a:r>
            <a:r>
              <a:rPr sz="1100" spc="-15" dirty="0">
                <a:latin typeface="Calibri"/>
                <a:cs typeface="Calibri"/>
              </a:rPr>
              <a:t> </a:t>
            </a:r>
            <a:r>
              <a:rPr sz="1100" spc="-10" dirty="0">
                <a:latin typeface="Calibri"/>
                <a:cs typeface="Calibri"/>
              </a:rPr>
              <a:t>in</a:t>
            </a:r>
            <a:r>
              <a:rPr sz="1100" spc="-15" dirty="0">
                <a:latin typeface="Calibri"/>
                <a:cs typeface="Calibri"/>
              </a:rPr>
              <a:t>c</a:t>
            </a:r>
            <a:r>
              <a:rPr sz="1100" spc="-10" dirty="0">
                <a:latin typeface="Calibri"/>
                <a:cs typeface="Calibri"/>
              </a:rPr>
              <a:t>rease</a:t>
            </a:r>
            <a:r>
              <a:rPr sz="1100" spc="-25" dirty="0">
                <a:latin typeface="Calibri"/>
                <a:cs typeface="Calibri"/>
              </a:rPr>
              <a:t> </a:t>
            </a:r>
            <a:r>
              <a:rPr sz="1100" spc="-10" dirty="0">
                <a:latin typeface="Calibri"/>
                <a:cs typeface="Calibri"/>
              </a:rPr>
              <a:t>in </a:t>
            </a:r>
            <a:r>
              <a:rPr sz="1100" spc="-15" dirty="0">
                <a:latin typeface="Calibri"/>
                <a:cs typeface="Calibri"/>
              </a:rPr>
              <a:t>staf</a:t>
            </a:r>
            <a:r>
              <a:rPr sz="1100" spc="-5" dirty="0">
                <a:latin typeface="Calibri"/>
                <a:cs typeface="Calibri"/>
              </a:rPr>
              <a:t>f</a:t>
            </a:r>
            <a:r>
              <a:rPr sz="1100" spc="-20" dirty="0">
                <a:latin typeface="Calibri"/>
                <a:cs typeface="Calibri"/>
              </a:rPr>
              <a:t> </a:t>
            </a:r>
            <a:r>
              <a:rPr sz="1100" spc="-10" dirty="0">
                <a:latin typeface="Calibri"/>
                <a:cs typeface="Calibri"/>
              </a:rPr>
              <a:t>assis</a:t>
            </a:r>
            <a:r>
              <a:rPr sz="1100" spc="-5" dirty="0">
                <a:latin typeface="Calibri"/>
                <a:cs typeface="Calibri"/>
              </a:rPr>
              <a:t>t</a:t>
            </a:r>
            <a:r>
              <a:rPr sz="1100" spc="-30" dirty="0">
                <a:latin typeface="Calibri"/>
                <a:cs typeface="Calibri"/>
              </a:rPr>
              <a:t> </a:t>
            </a:r>
            <a:r>
              <a:rPr sz="1100" spc="-10" dirty="0">
                <a:latin typeface="Calibri"/>
                <a:cs typeface="Calibri"/>
              </a:rPr>
              <a:t>wi</a:t>
            </a:r>
            <a:r>
              <a:rPr sz="1100" spc="-15" dirty="0">
                <a:latin typeface="Calibri"/>
                <a:cs typeface="Calibri"/>
              </a:rPr>
              <a:t>t</a:t>
            </a:r>
            <a:r>
              <a:rPr sz="1100" spc="-10" dirty="0">
                <a:latin typeface="Calibri"/>
                <a:cs typeface="Calibri"/>
              </a:rPr>
              <a:t>h </a:t>
            </a:r>
            <a:r>
              <a:rPr sz="1100" spc="-15" dirty="0">
                <a:latin typeface="Calibri"/>
                <a:cs typeface="Calibri"/>
              </a:rPr>
              <a:t>be</a:t>
            </a:r>
            <a:r>
              <a:rPr sz="1100" spc="-10" dirty="0">
                <a:latin typeface="Calibri"/>
                <a:cs typeface="Calibri"/>
              </a:rPr>
              <a:t>d</a:t>
            </a:r>
            <a:r>
              <a:rPr sz="1100" spc="-15" dirty="0">
                <a:latin typeface="Calibri"/>
                <a:cs typeface="Calibri"/>
              </a:rPr>
              <a:t> </a:t>
            </a:r>
            <a:r>
              <a:rPr sz="1100" spc="-20" dirty="0">
                <a:latin typeface="Calibri"/>
                <a:cs typeface="Calibri"/>
              </a:rPr>
              <a:t>m</a:t>
            </a:r>
            <a:r>
              <a:rPr sz="1100" spc="-15" dirty="0">
                <a:latin typeface="Calibri"/>
                <a:cs typeface="Calibri"/>
              </a:rPr>
              <a:t>o</a:t>
            </a:r>
            <a:r>
              <a:rPr sz="1100" spc="-20" dirty="0">
                <a:latin typeface="Calibri"/>
                <a:cs typeface="Calibri"/>
              </a:rPr>
              <a:t>b</a:t>
            </a:r>
            <a:r>
              <a:rPr sz="1100" spc="-10" dirty="0">
                <a:latin typeface="Calibri"/>
                <a:cs typeface="Calibri"/>
              </a:rPr>
              <a:t>ili</a:t>
            </a:r>
            <a:r>
              <a:rPr sz="1100" spc="-15" dirty="0">
                <a:latin typeface="Calibri"/>
                <a:cs typeface="Calibri"/>
              </a:rPr>
              <a:t>t</a:t>
            </a:r>
            <a:r>
              <a:rPr sz="1100" spc="-10" dirty="0">
                <a:latin typeface="Calibri"/>
                <a:cs typeface="Calibri"/>
              </a:rPr>
              <a:t>y</a:t>
            </a:r>
            <a:r>
              <a:rPr sz="1100" spc="-5" dirty="0">
                <a:latin typeface="Calibri"/>
                <a:cs typeface="Calibri"/>
              </a:rPr>
              <a:t>,</a:t>
            </a:r>
            <a:r>
              <a:rPr sz="1100" spc="-10" dirty="0">
                <a:latin typeface="Calibri"/>
                <a:cs typeface="Calibri"/>
              </a:rPr>
              <a:t> transfers</a:t>
            </a:r>
            <a:r>
              <a:rPr sz="1100" spc="-5" dirty="0">
                <a:latin typeface="Calibri"/>
                <a:cs typeface="Calibri"/>
              </a:rPr>
              <a:t>, </a:t>
            </a:r>
            <a:r>
              <a:rPr sz="1100" spc="-20" dirty="0">
                <a:latin typeface="Calibri"/>
                <a:cs typeface="Calibri"/>
              </a:rPr>
              <a:t>an</a:t>
            </a:r>
            <a:r>
              <a:rPr sz="1100" spc="-10" dirty="0">
                <a:latin typeface="Calibri"/>
                <a:cs typeface="Calibri"/>
              </a:rPr>
              <a:t>d </a:t>
            </a:r>
            <a:r>
              <a:rPr sz="1100" spc="-15" dirty="0">
                <a:latin typeface="Calibri"/>
                <a:cs typeface="Calibri"/>
              </a:rPr>
              <a:t>othe</a:t>
            </a:r>
            <a:r>
              <a:rPr sz="1100" spc="-5" dirty="0">
                <a:latin typeface="Calibri"/>
                <a:cs typeface="Calibri"/>
              </a:rPr>
              <a:t>r</a:t>
            </a:r>
            <a:r>
              <a:rPr sz="1100" dirty="0">
                <a:latin typeface="Calibri"/>
                <a:cs typeface="Calibri"/>
              </a:rPr>
              <a:t> </a:t>
            </a:r>
            <a:r>
              <a:rPr sz="1100" spc="-15" dirty="0">
                <a:latin typeface="Calibri"/>
                <a:cs typeface="Calibri"/>
              </a:rPr>
              <a:t>A</a:t>
            </a:r>
            <a:r>
              <a:rPr sz="1100" spc="-10" dirty="0">
                <a:latin typeface="Calibri"/>
                <a:cs typeface="Calibri"/>
              </a:rPr>
              <a:t>D</a:t>
            </a:r>
            <a:r>
              <a:rPr sz="1100" spc="-15" dirty="0">
                <a:latin typeface="Calibri"/>
                <a:cs typeface="Calibri"/>
              </a:rPr>
              <a:t>L's</a:t>
            </a:r>
            <a:r>
              <a:rPr sz="1100" spc="-5" dirty="0">
                <a:latin typeface="Calibri"/>
                <a:cs typeface="Calibri"/>
              </a:rPr>
              <a:t>. </a:t>
            </a:r>
            <a:r>
              <a:rPr sz="1100" spc="-15" dirty="0">
                <a:latin typeface="Calibri"/>
                <a:cs typeface="Calibri"/>
              </a:rPr>
              <a:t>Hi</a:t>
            </a:r>
            <a:r>
              <a:rPr sz="1100" spc="-5" dirty="0">
                <a:latin typeface="Calibri"/>
                <a:cs typeface="Calibri"/>
              </a:rPr>
              <a:t>s</a:t>
            </a:r>
            <a:r>
              <a:rPr sz="1100" dirty="0">
                <a:latin typeface="Calibri"/>
                <a:cs typeface="Calibri"/>
              </a:rPr>
              <a:t> </a:t>
            </a:r>
            <a:r>
              <a:rPr sz="1100" spc="20" dirty="0">
                <a:latin typeface="Calibri"/>
                <a:cs typeface="Calibri"/>
              </a:rPr>
              <a:t> </a:t>
            </a:r>
            <a:r>
              <a:rPr sz="1100" spc="-15" dirty="0">
                <a:latin typeface="Calibri"/>
                <a:cs typeface="Calibri"/>
              </a:rPr>
              <a:t>appetit</a:t>
            </a:r>
            <a:r>
              <a:rPr sz="1100" spc="-10" dirty="0">
                <a:latin typeface="Calibri"/>
                <a:cs typeface="Calibri"/>
              </a:rPr>
              <a:t>e</a:t>
            </a:r>
            <a:r>
              <a:rPr sz="1100" spc="5" dirty="0">
                <a:latin typeface="Calibri"/>
                <a:cs typeface="Calibri"/>
              </a:rPr>
              <a:t> </a:t>
            </a:r>
            <a:r>
              <a:rPr sz="1100" spc="-15" dirty="0">
                <a:latin typeface="Calibri"/>
                <a:cs typeface="Calibri"/>
              </a:rPr>
              <a:t>i</a:t>
            </a:r>
            <a:r>
              <a:rPr sz="1100" spc="-5" dirty="0">
                <a:latin typeface="Calibri"/>
                <a:cs typeface="Calibri"/>
              </a:rPr>
              <a:t>s</a:t>
            </a:r>
            <a:r>
              <a:rPr sz="1100" spc="-15" dirty="0">
                <a:latin typeface="Calibri"/>
                <a:cs typeface="Calibri"/>
              </a:rPr>
              <a:t> </a:t>
            </a:r>
            <a:r>
              <a:rPr sz="1100" spc="-20" dirty="0">
                <a:latin typeface="Calibri"/>
                <a:cs typeface="Calibri"/>
              </a:rPr>
              <a:t>d</a:t>
            </a:r>
            <a:r>
              <a:rPr sz="1100" spc="-10" dirty="0">
                <a:latin typeface="Calibri"/>
                <a:cs typeface="Calibri"/>
              </a:rPr>
              <a:t>i</a:t>
            </a:r>
            <a:r>
              <a:rPr sz="1100" spc="-20" dirty="0">
                <a:latin typeface="Calibri"/>
                <a:cs typeface="Calibri"/>
              </a:rPr>
              <a:t>mi</a:t>
            </a:r>
            <a:r>
              <a:rPr sz="1100" spc="-15" dirty="0">
                <a:latin typeface="Calibri"/>
                <a:cs typeface="Calibri"/>
              </a:rPr>
              <a:t>nish</a:t>
            </a:r>
            <a:r>
              <a:rPr sz="1100" spc="-20" dirty="0">
                <a:latin typeface="Calibri"/>
                <a:cs typeface="Calibri"/>
              </a:rPr>
              <a:t>e</a:t>
            </a:r>
            <a:r>
              <a:rPr sz="1100" spc="-10" dirty="0">
                <a:latin typeface="Calibri"/>
                <a:cs typeface="Calibri"/>
              </a:rPr>
              <a:t>d</a:t>
            </a:r>
            <a:r>
              <a:rPr sz="1100" spc="-20" dirty="0">
                <a:latin typeface="Calibri"/>
                <a:cs typeface="Calibri"/>
              </a:rPr>
              <a:t> </a:t>
            </a:r>
            <a:r>
              <a:rPr sz="1100" spc="-15" dirty="0">
                <a:latin typeface="Calibri"/>
                <a:cs typeface="Calibri"/>
              </a:rPr>
              <a:t>an</a:t>
            </a:r>
            <a:r>
              <a:rPr sz="1100" spc="-10" dirty="0">
                <a:latin typeface="Calibri"/>
                <a:cs typeface="Calibri"/>
              </a:rPr>
              <a:t>d</a:t>
            </a:r>
            <a:r>
              <a:rPr sz="1100" spc="-25" dirty="0">
                <a:latin typeface="Calibri"/>
                <a:cs typeface="Calibri"/>
              </a:rPr>
              <a:t> </a:t>
            </a:r>
            <a:r>
              <a:rPr sz="1100" spc="-10" dirty="0">
                <a:latin typeface="Calibri"/>
                <a:cs typeface="Calibri"/>
              </a:rPr>
              <a:t>ora</a:t>
            </a:r>
            <a:r>
              <a:rPr sz="1100" spc="-5" dirty="0">
                <a:latin typeface="Calibri"/>
                <a:cs typeface="Calibri"/>
              </a:rPr>
              <a:t>l</a:t>
            </a:r>
            <a:r>
              <a:rPr sz="1100" spc="-10" dirty="0">
                <a:latin typeface="Calibri"/>
                <a:cs typeface="Calibri"/>
              </a:rPr>
              <a:t> </a:t>
            </a:r>
            <a:r>
              <a:rPr sz="1100" spc="-5" dirty="0">
                <a:latin typeface="Calibri"/>
                <a:cs typeface="Calibri"/>
              </a:rPr>
              <a:t>fl</a:t>
            </a:r>
            <a:r>
              <a:rPr sz="1100" spc="-20" dirty="0">
                <a:latin typeface="Calibri"/>
                <a:cs typeface="Calibri"/>
              </a:rPr>
              <a:t>u</a:t>
            </a:r>
            <a:r>
              <a:rPr sz="1100" spc="-10" dirty="0">
                <a:latin typeface="Calibri"/>
                <a:cs typeface="Calibri"/>
              </a:rPr>
              <a:t>id i</a:t>
            </a:r>
            <a:r>
              <a:rPr sz="1100" spc="-15" dirty="0">
                <a:latin typeface="Calibri"/>
                <a:cs typeface="Calibri"/>
              </a:rPr>
              <a:t>nt</a:t>
            </a:r>
            <a:r>
              <a:rPr sz="1100" spc="-10" dirty="0">
                <a:latin typeface="Calibri"/>
                <a:cs typeface="Calibri"/>
              </a:rPr>
              <a:t>a</a:t>
            </a:r>
            <a:r>
              <a:rPr sz="1100" spc="-15" dirty="0">
                <a:latin typeface="Calibri"/>
                <a:cs typeface="Calibri"/>
              </a:rPr>
              <a:t>k</a:t>
            </a:r>
            <a:r>
              <a:rPr sz="1100" spc="-10" dirty="0">
                <a:latin typeface="Calibri"/>
                <a:cs typeface="Calibri"/>
              </a:rPr>
              <a:t>e</a:t>
            </a:r>
            <a:r>
              <a:rPr sz="1100" spc="-5" dirty="0">
                <a:latin typeface="Calibri"/>
                <a:cs typeface="Calibri"/>
              </a:rPr>
              <a:t> </a:t>
            </a:r>
            <a:r>
              <a:rPr sz="1100" spc="-10" dirty="0">
                <a:latin typeface="Calibri"/>
                <a:cs typeface="Calibri"/>
              </a:rPr>
              <a:t>in </a:t>
            </a:r>
            <a:r>
              <a:rPr sz="1100" spc="-20" dirty="0">
                <a:latin typeface="Calibri"/>
                <a:cs typeface="Calibri"/>
              </a:rPr>
              <a:t>th</a:t>
            </a:r>
            <a:r>
              <a:rPr sz="1100" spc="-10" dirty="0">
                <a:latin typeface="Calibri"/>
                <a:cs typeface="Calibri"/>
              </a:rPr>
              <a:t>e</a:t>
            </a:r>
            <a:r>
              <a:rPr sz="1100" spc="-5" dirty="0">
                <a:latin typeface="Calibri"/>
                <a:cs typeface="Calibri"/>
              </a:rPr>
              <a:t> </a:t>
            </a:r>
            <a:r>
              <a:rPr sz="1100" spc="-10" dirty="0">
                <a:latin typeface="Calibri"/>
                <a:cs typeface="Calibri"/>
              </a:rPr>
              <a:t>las</a:t>
            </a:r>
            <a:r>
              <a:rPr sz="1100" spc="-5" dirty="0">
                <a:latin typeface="Calibri"/>
                <a:cs typeface="Calibri"/>
              </a:rPr>
              <a:t>t</a:t>
            </a:r>
            <a:r>
              <a:rPr sz="1100" spc="-30" dirty="0">
                <a:latin typeface="Calibri"/>
                <a:cs typeface="Calibri"/>
              </a:rPr>
              <a:t> </a:t>
            </a:r>
            <a:r>
              <a:rPr sz="1100" spc="-20" dirty="0">
                <a:latin typeface="Calibri"/>
                <a:cs typeface="Calibri"/>
              </a:rPr>
              <a:t>1</a:t>
            </a:r>
            <a:r>
              <a:rPr sz="1100" spc="-10" dirty="0">
                <a:latin typeface="Calibri"/>
                <a:cs typeface="Calibri"/>
              </a:rPr>
              <a:t>6</a:t>
            </a:r>
            <a:r>
              <a:rPr sz="1100" spc="-20" dirty="0">
                <a:latin typeface="Calibri"/>
                <a:cs typeface="Calibri"/>
              </a:rPr>
              <a:t>h</a:t>
            </a:r>
            <a:r>
              <a:rPr sz="1100" spc="-5" dirty="0">
                <a:latin typeface="Calibri"/>
                <a:cs typeface="Calibri"/>
              </a:rPr>
              <a:t>r </a:t>
            </a:r>
            <a:r>
              <a:rPr sz="1100" spc="-15" dirty="0">
                <a:latin typeface="Calibri"/>
                <a:cs typeface="Calibri"/>
              </a:rPr>
              <a:t>i</a:t>
            </a:r>
            <a:r>
              <a:rPr sz="1100" spc="-5" dirty="0">
                <a:latin typeface="Calibri"/>
                <a:cs typeface="Calibri"/>
              </a:rPr>
              <a:t>s</a:t>
            </a:r>
            <a:r>
              <a:rPr sz="1100" spc="-15" dirty="0">
                <a:latin typeface="Calibri"/>
                <a:cs typeface="Calibri"/>
              </a:rPr>
              <a:t> 60</a:t>
            </a:r>
            <a:r>
              <a:rPr sz="1100" spc="-10" dirty="0">
                <a:latin typeface="Calibri"/>
                <a:cs typeface="Calibri"/>
              </a:rPr>
              <a:t>0 </a:t>
            </a:r>
            <a:r>
              <a:rPr sz="1100" spc="-15" dirty="0">
                <a:latin typeface="Calibri"/>
                <a:cs typeface="Calibri"/>
              </a:rPr>
              <a:t>CCs</a:t>
            </a:r>
            <a:r>
              <a:rPr sz="1100" spc="-5" dirty="0">
                <a:latin typeface="Calibri"/>
                <a:cs typeface="Calibri"/>
              </a:rPr>
              <a:t>.</a:t>
            </a:r>
            <a:r>
              <a:rPr sz="1100" spc="-10" dirty="0">
                <a:latin typeface="Calibri"/>
                <a:cs typeface="Calibri"/>
              </a:rPr>
              <a:t> L</a:t>
            </a:r>
            <a:r>
              <a:rPr sz="1100" spc="-20" dirty="0">
                <a:latin typeface="Calibri"/>
                <a:cs typeface="Calibri"/>
              </a:rPr>
              <a:t>u</a:t>
            </a:r>
            <a:r>
              <a:rPr sz="1100" spc="-15" dirty="0">
                <a:latin typeface="Calibri"/>
                <a:cs typeface="Calibri"/>
              </a:rPr>
              <a:t>n</a:t>
            </a:r>
            <a:r>
              <a:rPr sz="1100" spc="-20" dirty="0">
                <a:latin typeface="Calibri"/>
                <a:cs typeface="Calibri"/>
              </a:rPr>
              <a:t>g</a:t>
            </a:r>
            <a:r>
              <a:rPr sz="1100" spc="-5" dirty="0">
                <a:latin typeface="Calibri"/>
                <a:cs typeface="Calibri"/>
              </a:rPr>
              <a:t>s </a:t>
            </a:r>
            <a:r>
              <a:rPr sz="1100" spc="-15" dirty="0">
                <a:latin typeface="Calibri"/>
                <a:cs typeface="Calibri"/>
              </a:rPr>
              <a:t>are clea</a:t>
            </a:r>
            <a:r>
              <a:rPr sz="1100" spc="-5" dirty="0">
                <a:latin typeface="Calibri"/>
                <a:cs typeface="Calibri"/>
              </a:rPr>
              <a:t>r.</a:t>
            </a:r>
            <a:r>
              <a:rPr sz="1100" spc="-15" dirty="0">
                <a:latin typeface="Calibri"/>
                <a:cs typeface="Calibri"/>
              </a:rPr>
              <a:t> Bowe</a:t>
            </a:r>
            <a:r>
              <a:rPr sz="1100" spc="-5" dirty="0">
                <a:latin typeface="Calibri"/>
                <a:cs typeface="Calibri"/>
              </a:rPr>
              <a:t>l</a:t>
            </a:r>
            <a:r>
              <a:rPr sz="1100" spc="-20" dirty="0">
                <a:latin typeface="Calibri"/>
                <a:cs typeface="Calibri"/>
              </a:rPr>
              <a:t> </a:t>
            </a:r>
            <a:r>
              <a:rPr sz="1100" spc="-15" dirty="0">
                <a:latin typeface="Calibri"/>
                <a:cs typeface="Calibri"/>
              </a:rPr>
              <a:t>so</a:t>
            </a:r>
            <a:r>
              <a:rPr sz="1100" spc="-20" dirty="0">
                <a:latin typeface="Calibri"/>
                <a:cs typeface="Calibri"/>
              </a:rPr>
              <a:t>und</a:t>
            </a:r>
            <a:r>
              <a:rPr sz="1100" spc="-5" dirty="0">
                <a:latin typeface="Calibri"/>
                <a:cs typeface="Calibri"/>
              </a:rPr>
              <a:t>s</a:t>
            </a:r>
            <a:r>
              <a:rPr sz="1100" dirty="0">
                <a:latin typeface="Calibri"/>
                <a:cs typeface="Calibri"/>
              </a:rPr>
              <a:t> </a:t>
            </a:r>
            <a:r>
              <a:rPr sz="1100" spc="-10" dirty="0">
                <a:latin typeface="Calibri"/>
                <a:cs typeface="Calibri"/>
              </a:rPr>
              <a:t>are</a:t>
            </a:r>
            <a:r>
              <a:rPr sz="1100" dirty="0">
                <a:latin typeface="Calibri"/>
                <a:cs typeface="Calibri"/>
              </a:rPr>
              <a:t> </a:t>
            </a:r>
            <a:r>
              <a:rPr sz="1100" spc="120" dirty="0">
                <a:latin typeface="Calibri"/>
                <a:cs typeface="Calibri"/>
              </a:rPr>
              <a:t> </a:t>
            </a:r>
            <a:r>
              <a:rPr sz="1100" spc="-20" dirty="0">
                <a:latin typeface="Calibri"/>
                <a:cs typeface="Calibri"/>
              </a:rPr>
              <a:t>p</a:t>
            </a:r>
            <a:r>
              <a:rPr sz="1100" spc="-5" dirty="0">
                <a:latin typeface="Calibri"/>
                <a:cs typeface="Calibri"/>
              </a:rPr>
              <a:t>r</a:t>
            </a:r>
            <a:r>
              <a:rPr sz="1100" spc="-15" dirty="0">
                <a:latin typeface="Calibri"/>
                <a:cs typeface="Calibri"/>
              </a:rPr>
              <a:t>esen</a:t>
            </a:r>
            <a:r>
              <a:rPr sz="1100" spc="-5" dirty="0">
                <a:latin typeface="Calibri"/>
                <a:cs typeface="Calibri"/>
              </a:rPr>
              <a:t>t </a:t>
            </a:r>
            <a:r>
              <a:rPr sz="1100" spc="-10" dirty="0">
                <a:latin typeface="Calibri"/>
                <a:cs typeface="Calibri"/>
              </a:rPr>
              <a:t>in</a:t>
            </a:r>
            <a:r>
              <a:rPr sz="1100" spc="-15" dirty="0">
                <a:latin typeface="Calibri"/>
                <a:cs typeface="Calibri"/>
              </a:rPr>
              <a:t> </a:t>
            </a:r>
            <a:r>
              <a:rPr sz="1100" spc="-10" dirty="0">
                <a:latin typeface="Calibri"/>
                <a:cs typeface="Calibri"/>
              </a:rPr>
              <a:t>a</a:t>
            </a:r>
            <a:r>
              <a:rPr sz="1100" spc="-15" dirty="0">
                <a:latin typeface="Calibri"/>
                <a:cs typeface="Calibri"/>
              </a:rPr>
              <a:t>l</a:t>
            </a:r>
            <a:r>
              <a:rPr sz="1100" dirty="0">
                <a:latin typeface="Calibri"/>
                <a:cs typeface="Calibri"/>
              </a:rPr>
              <a:t>l</a:t>
            </a:r>
            <a:r>
              <a:rPr sz="1100" spc="-25" dirty="0">
                <a:latin typeface="Calibri"/>
                <a:cs typeface="Calibri"/>
              </a:rPr>
              <a:t> </a:t>
            </a:r>
            <a:r>
              <a:rPr sz="1100" spc="-10" dirty="0">
                <a:latin typeface="Calibri"/>
                <a:cs typeface="Calibri"/>
              </a:rPr>
              <a:t>4</a:t>
            </a:r>
            <a:r>
              <a:rPr sz="1100" spc="10" dirty="0">
                <a:latin typeface="Calibri"/>
                <a:cs typeface="Calibri"/>
              </a:rPr>
              <a:t> </a:t>
            </a:r>
            <a:r>
              <a:rPr sz="1100" spc="-20" dirty="0">
                <a:latin typeface="Calibri"/>
                <a:cs typeface="Calibri"/>
              </a:rPr>
              <a:t>qua</a:t>
            </a:r>
            <a:r>
              <a:rPr sz="1100" spc="-15" dirty="0">
                <a:latin typeface="Calibri"/>
                <a:cs typeface="Calibri"/>
              </a:rPr>
              <a:t>drants</a:t>
            </a:r>
            <a:r>
              <a:rPr sz="1100" spc="-5" dirty="0">
                <a:latin typeface="Calibri"/>
                <a:cs typeface="Calibri"/>
              </a:rPr>
              <a:t>.</a:t>
            </a:r>
            <a:r>
              <a:rPr sz="1100" spc="-25" dirty="0">
                <a:latin typeface="Calibri"/>
                <a:cs typeface="Calibri"/>
              </a:rPr>
              <a:t> </a:t>
            </a:r>
            <a:r>
              <a:rPr sz="1100" spc="-10" dirty="0">
                <a:latin typeface="Calibri"/>
                <a:cs typeface="Calibri"/>
              </a:rPr>
              <a:t>A</a:t>
            </a:r>
            <a:r>
              <a:rPr sz="1100" spc="-20" dirty="0">
                <a:latin typeface="Calibri"/>
                <a:cs typeface="Calibri"/>
              </a:rPr>
              <a:t>bdo</a:t>
            </a:r>
            <a:r>
              <a:rPr sz="1100" spc="-15" dirty="0">
                <a:latin typeface="Calibri"/>
                <a:cs typeface="Calibri"/>
              </a:rPr>
              <a:t>m</a:t>
            </a:r>
            <a:r>
              <a:rPr sz="1100" spc="-20" dirty="0">
                <a:latin typeface="Calibri"/>
                <a:cs typeface="Calibri"/>
              </a:rPr>
              <a:t>e</a:t>
            </a:r>
            <a:r>
              <a:rPr sz="1100" spc="-10" dirty="0">
                <a:latin typeface="Calibri"/>
                <a:cs typeface="Calibri"/>
              </a:rPr>
              <a:t>n</a:t>
            </a:r>
            <a:r>
              <a:rPr sz="1100" spc="-25" dirty="0">
                <a:latin typeface="Calibri"/>
                <a:cs typeface="Calibri"/>
              </a:rPr>
              <a:t> </a:t>
            </a:r>
            <a:r>
              <a:rPr sz="1100" spc="-15" dirty="0">
                <a:latin typeface="Calibri"/>
                <a:cs typeface="Calibri"/>
              </a:rPr>
              <a:t>i</a:t>
            </a:r>
            <a:r>
              <a:rPr sz="1100" spc="-5" dirty="0">
                <a:latin typeface="Calibri"/>
                <a:cs typeface="Calibri"/>
              </a:rPr>
              <a:t>s </a:t>
            </a:r>
            <a:r>
              <a:rPr sz="1100" spc="-20" dirty="0">
                <a:latin typeface="Calibri"/>
                <a:cs typeface="Calibri"/>
              </a:rPr>
              <a:t>n</a:t>
            </a:r>
            <a:r>
              <a:rPr sz="1100" spc="-10" dirty="0">
                <a:latin typeface="Calibri"/>
                <a:cs typeface="Calibri"/>
              </a:rPr>
              <a:t>o</a:t>
            </a:r>
            <a:r>
              <a:rPr sz="1100" spc="-20" dirty="0">
                <a:latin typeface="Calibri"/>
                <a:cs typeface="Calibri"/>
              </a:rPr>
              <a:t>n</a:t>
            </a:r>
            <a:r>
              <a:rPr sz="1100" spc="-15" dirty="0">
                <a:latin typeface="Calibri"/>
                <a:cs typeface="Calibri"/>
              </a:rPr>
              <a:t>‐tende</a:t>
            </a:r>
            <a:r>
              <a:rPr sz="1100" spc="-5" dirty="0">
                <a:latin typeface="Calibri"/>
                <a:cs typeface="Calibri"/>
              </a:rPr>
              <a:t>r</a:t>
            </a:r>
            <a:r>
              <a:rPr sz="1100" spc="-15" dirty="0">
                <a:latin typeface="Calibri"/>
                <a:cs typeface="Calibri"/>
              </a:rPr>
              <a:t> </a:t>
            </a:r>
            <a:r>
              <a:rPr sz="1100" spc="-10" dirty="0">
                <a:latin typeface="Calibri"/>
                <a:cs typeface="Calibri"/>
              </a:rPr>
              <a:t>with </a:t>
            </a:r>
            <a:r>
              <a:rPr sz="1100" spc="-20" dirty="0">
                <a:latin typeface="Calibri"/>
                <a:cs typeface="Calibri"/>
              </a:rPr>
              <a:t>n</a:t>
            </a:r>
            <a:r>
              <a:rPr sz="1100" spc="-10" dirty="0">
                <a:latin typeface="Calibri"/>
                <a:cs typeface="Calibri"/>
              </a:rPr>
              <a:t>o</a:t>
            </a:r>
            <a:r>
              <a:rPr sz="1100" spc="-5" dirty="0">
                <a:latin typeface="Calibri"/>
                <a:cs typeface="Calibri"/>
              </a:rPr>
              <a:t> </a:t>
            </a:r>
            <a:r>
              <a:rPr sz="1100" spc="-10" dirty="0">
                <a:latin typeface="Calibri"/>
                <a:cs typeface="Calibri"/>
              </a:rPr>
              <a:t>vomiting</a:t>
            </a:r>
            <a:r>
              <a:rPr sz="1100" spc="-20" dirty="0">
                <a:latin typeface="Calibri"/>
                <a:cs typeface="Calibri"/>
              </a:rPr>
              <a:t> </a:t>
            </a:r>
            <a:r>
              <a:rPr sz="1100" spc="-5" dirty="0">
                <a:latin typeface="Calibri"/>
                <a:cs typeface="Calibri"/>
              </a:rPr>
              <a:t>or </a:t>
            </a:r>
            <a:r>
              <a:rPr sz="1100" spc="-15" dirty="0">
                <a:latin typeface="Calibri"/>
                <a:cs typeface="Calibri"/>
              </a:rPr>
              <a:t>diarrhea</a:t>
            </a:r>
            <a:r>
              <a:rPr sz="1100" spc="-5" dirty="0">
                <a:latin typeface="Calibri"/>
                <a:cs typeface="Calibri"/>
              </a:rPr>
              <a:t>.</a:t>
            </a:r>
            <a:r>
              <a:rPr sz="1100" spc="5" dirty="0">
                <a:latin typeface="Calibri"/>
                <a:cs typeface="Calibri"/>
              </a:rPr>
              <a:t> </a:t>
            </a:r>
            <a:r>
              <a:rPr sz="1100" spc="-20" dirty="0">
                <a:latin typeface="Calibri"/>
                <a:cs typeface="Calibri"/>
              </a:rPr>
              <a:t>H</a:t>
            </a:r>
            <a:r>
              <a:rPr sz="1100" spc="-10" dirty="0">
                <a:latin typeface="Calibri"/>
                <a:cs typeface="Calibri"/>
              </a:rPr>
              <a:t>e</a:t>
            </a:r>
            <a:r>
              <a:rPr sz="1100" dirty="0">
                <a:latin typeface="Calibri"/>
                <a:cs typeface="Calibri"/>
              </a:rPr>
              <a:t> </a:t>
            </a:r>
            <a:r>
              <a:rPr sz="1100" spc="-20" dirty="0">
                <a:latin typeface="Calibri"/>
                <a:cs typeface="Calibri"/>
              </a:rPr>
              <a:t>ha</a:t>
            </a:r>
            <a:r>
              <a:rPr sz="1100" spc="-5" dirty="0">
                <a:latin typeface="Calibri"/>
                <a:cs typeface="Calibri"/>
              </a:rPr>
              <a:t>s</a:t>
            </a:r>
            <a:r>
              <a:rPr sz="1100" spc="-10" dirty="0">
                <a:latin typeface="Calibri"/>
                <a:cs typeface="Calibri"/>
              </a:rPr>
              <a:t> </a:t>
            </a:r>
            <a:r>
              <a:rPr sz="1100" spc="-20" dirty="0">
                <a:latin typeface="Calibri"/>
                <a:cs typeface="Calibri"/>
              </a:rPr>
              <a:t>m</a:t>
            </a:r>
            <a:r>
              <a:rPr sz="1100" spc="-15" dirty="0">
                <a:latin typeface="Calibri"/>
                <a:cs typeface="Calibri"/>
              </a:rPr>
              <a:t>uc</a:t>
            </a:r>
            <a:r>
              <a:rPr sz="1100" spc="-10" dirty="0">
                <a:latin typeface="Calibri"/>
                <a:cs typeface="Calibri"/>
              </a:rPr>
              <a:t>o</a:t>
            </a:r>
            <a:r>
              <a:rPr sz="1100" spc="-20" dirty="0">
                <a:latin typeface="Calibri"/>
                <a:cs typeface="Calibri"/>
              </a:rPr>
              <a:t>u</a:t>
            </a:r>
            <a:r>
              <a:rPr sz="1100" spc="-5" dirty="0">
                <a:latin typeface="Calibri"/>
                <a:cs typeface="Calibri"/>
              </a:rPr>
              <a:t>s</a:t>
            </a:r>
            <a:r>
              <a:rPr sz="1100" spc="-10" dirty="0">
                <a:latin typeface="Calibri"/>
                <a:cs typeface="Calibri"/>
              </a:rPr>
              <a:t> shreds</a:t>
            </a:r>
            <a:r>
              <a:rPr sz="1100" spc="-5" dirty="0">
                <a:latin typeface="Calibri"/>
                <a:cs typeface="Calibri"/>
              </a:rPr>
              <a:t>,</a:t>
            </a:r>
            <a:r>
              <a:rPr sz="1100" dirty="0">
                <a:latin typeface="Calibri"/>
                <a:cs typeface="Calibri"/>
              </a:rPr>
              <a:t> </a:t>
            </a:r>
            <a:r>
              <a:rPr sz="1100" spc="85" dirty="0">
                <a:latin typeface="Calibri"/>
                <a:cs typeface="Calibri"/>
              </a:rPr>
              <a:t> </a:t>
            </a:r>
            <a:r>
              <a:rPr sz="1100" spc="-20" dirty="0">
                <a:latin typeface="Calibri"/>
                <a:cs typeface="Calibri"/>
              </a:rPr>
              <a:t>u</a:t>
            </a:r>
            <a:r>
              <a:rPr sz="1100" spc="-5" dirty="0">
                <a:latin typeface="Calibri"/>
                <a:cs typeface="Calibri"/>
              </a:rPr>
              <a:t>r</a:t>
            </a:r>
            <a:r>
              <a:rPr sz="1100" spc="-15" dirty="0">
                <a:latin typeface="Calibri"/>
                <a:cs typeface="Calibri"/>
              </a:rPr>
              <a:t>in</a:t>
            </a:r>
            <a:r>
              <a:rPr sz="1100" spc="-10" dirty="0">
                <a:latin typeface="Calibri"/>
                <a:cs typeface="Calibri"/>
              </a:rPr>
              <a:t>e</a:t>
            </a:r>
            <a:r>
              <a:rPr sz="1100" dirty="0">
                <a:latin typeface="Calibri"/>
                <a:cs typeface="Calibri"/>
              </a:rPr>
              <a:t> </a:t>
            </a:r>
            <a:r>
              <a:rPr sz="1100" spc="-15" dirty="0">
                <a:latin typeface="Calibri"/>
                <a:cs typeface="Calibri"/>
              </a:rPr>
              <a:t>i</a:t>
            </a:r>
            <a:r>
              <a:rPr sz="1100" spc="-5" dirty="0">
                <a:latin typeface="Calibri"/>
                <a:cs typeface="Calibri"/>
              </a:rPr>
              <a:t>s</a:t>
            </a:r>
            <a:r>
              <a:rPr sz="1100" spc="-10" dirty="0">
                <a:latin typeface="Calibri"/>
                <a:cs typeface="Calibri"/>
              </a:rPr>
              <a:t> </a:t>
            </a:r>
            <a:r>
              <a:rPr sz="1100" spc="-20" dirty="0">
                <a:latin typeface="Calibri"/>
                <a:cs typeface="Calibri"/>
              </a:rPr>
              <a:t>da</a:t>
            </a:r>
            <a:r>
              <a:rPr sz="1100" spc="-5" dirty="0">
                <a:latin typeface="Calibri"/>
                <a:cs typeface="Calibri"/>
              </a:rPr>
              <a:t>rk </a:t>
            </a:r>
            <a:r>
              <a:rPr sz="1100" spc="-15" dirty="0">
                <a:latin typeface="Calibri"/>
                <a:cs typeface="Calibri"/>
              </a:rPr>
              <a:t>colored.</a:t>
            </a:r>
            <a:endParaRPr sz="1100" dirty="0">
              <a:latin typeface="Calibri"/>
              <a:cs typeface="Calibri"/>
            </a:endParaRPr>
          </a:p>
          <a:p>
            <a:pPr>
              <a:lnSpc>
                <a:spcPct val="100000"/>
              </a:lnSpc>
              <a:spcBef>
                <a:spcPts val="24"/>
              </a:spcBef>
            </a:pPr>
            <a:endParaRPr sz="850" dirty="0">
              <a:latin typeface="Times New Roman"/>
              <a:cs typeface="Times New Roman"/>
            </a:endParaRPr>
          </a:p>
          <a:p>
            <a:pPr marL="18415" indent="-5715">
              <a:lnSpc>
                <a:spcPct val="100000"/>
              </a:lnSpc>
            </a:pPr>
            <a:r>
              <a:rPr sz="1100" b="1" spc="-15" dirty="0">
                <a:latin typeface="Calibri"/>
                <a:cs typeface="Calibri"/>
              </a:rPr>
              <a:t>Appearance</a:t>
            </a:r>
            <a:r>
              <a:rPr sz="1100" b="1" spc="-5" dirty="0">
                <a:latin typeface="Calibri"/>
                <a:cs typeface="Calibri"/>
              </a:rPr>
              <a:t>: </a:t>
            </a:r>
            <a:r>
              <a:rPr sz="1100" spc="-15" dirty="0">
                <a:latin typeface="Calibri"/>
                <a:cs typeface="Calibri"/>
              </a:rPr>
              <a:t>Thi</a:t>
            </a:r>
            <a:r>
              <a:rPr sz="1100" spc="-5" dirty="0">
                <a:latin typeface="Calibri"/>
                <a:cs typeface="Calibri"/>
              </a:rPr>
              <a:t>s </a:t>
            </a:r>
            <a:r>
              <a:rPr sz="1100" spc="-10" dirty="0">
                <a:latin typeface="Calibri"/>
                <a:cs typeface="Calibri"/>
              </a:rPr>
              <a:t>residen</a:t>
            </a:r>
            <a:r>
              <a:rPr sz="1100" spc="-5" dirty="0">
                <a:latin typeface="Calibri"/>
                <a:cs typeface="Calibri"/>
              </a:rPr>
              <a:t>t </a:t>
            </a:r>
            <a:r>
              <a:rPr sz="1100" spc="-20" dirty="0">
                <a:latin typeface="Calibri"/>
                <a:cs typeface="Calibri"/>
              </a:rPr>
              <a:t>i</a:t>
            </a:r>
            <a:r>
              <a:rPr sz="1100" spc="-5" dirty="0">
                <a:latin typeface="Calibri"/>
                <a:cs typeface="Calibri"/>
              </a:rPr>
              <a:t>s</a:t>
            </a:r>
            <a:r>
              <a:rPr sz="1100" spc="-15" dirty="0">
                <a:latin typeface="Calibri"/>
                <a:cs typeface="Calibri"/>
              </a:rPr>
              <a:t> </a:t>
            </a:r>
            <a:r>
              <a:rPr sz="1100" spc="-10" dirty="0">
                <a:latin typeface="Calibri"/>
                <a:cs typeface="Calibri"/>
              </a:rPr>
              <a:t>e</a:t>
            </a:r>
            <a:r>
              <a:rPr sz="1100" spc="-15" dirty="0">
                <a:latin typeface="Calibri"/>
                <a:cs typeface="Calibri"/>
              </a:rPr>
              <a:t>xh</a:t>
            </a:r>
            <a:r>
              <a:rPr sz="1100" spc="-10" dirty="0">
                <a:latin typeface="Calibri"/>
                <a:cs typeface="Calibri"/>
              </a:rPr>
              <a:t>i</a:t>
            </a:r>
            <a:r>
              <a:rPr sz="1100" spc="-20" dirty="0">
                <a:latin typeface="Calibri"/>
                <a:cs typeface="Calibri"/>
              </a:rPr>
              <a:t>b</a:t>
            </a:r>
            <a:r>
              <a:rPr sz="1100" spc="-10" dirty="0">
                <a:latin typeface="Calibri"/>
                <a:cs typeface="Calibri"/>
              </a:rPr>
              <a:t>i</a:t>
            </a:r>
            <a:r>
              <a:rPr sz="1100" spc="-15" dirty="0">
                <a:latin typeface="Calibri"/>
                <a:cs typeface="Calibri"/>
              </a:rPr>
              <a:t>t</a:t>
            </a:r>
            <a:r>
              <a:rPr sz="1100" spc="-10" dirty="0">
                <a:latin typeface="Calibri"/>
                <a:cs typeface="Calibri"/>
              </a:rPr>
              <a:t>i</a:t>
            </a:r>
            <a:r>
              <a:rPr sz="1100" spc="-20" dirty="0">
                <a:latin typeface="Calibri"/>
                <a:cs typeface="Calibri"/>
              </a:rPr>
              <a:t>n</a:t>
            </a:r>
            <a:r>
              <a:rPr sz="1100" spc="-10" dirty="0">
                <a:latin typeface="Calibri"/>
                <a:cs typeface="Calibri"/>
              </a:rPr>
              <a:t>g lo</a:t>
            </a:r>
            <a:r>
              <a:rPr sz="1100" spc="-15" dirty="0">
                <a:latin typeface="Calibri"/>
                <a:cs typeface="Calibri"/>
              </a:rPr>
              <a:t>ca</a:t>
            </a:r>
            <a:r>
              <a:rPr sz="1100" spc="-10" dirty="0">
                <a:latin typeface="Calibri"/>
                <a:cs typeface="Calibri"/>
              </a:rPr>
              <a:t>l</a:t>
            </a:r>
            <a:r>
              <a:rPr sz="1100" spc="-5" dirty="0">
                <a:latin typeface="Calibri"/>
                <a:cs typeface="Calibri"/>
              </a:rPr>
              <a:t>i</a:t>
            </a:r>
            <a:r>
              <a:rPr sz="1100" spc="-15" dirty="0">
                <a:latin typeface="Calibri"/>
                <a:cs typeface="Calibri"/>
              </a:rPr>
              <a:t>z</a:t>
            </a:r>
            <a:r>
              <a:rPr sz="1100" spc="-10" dirty="0">
                <a:latin typeface="Calibri"/>
                <a:cs typeface="Calibri"/>
              </a:rPr>
              <a:t>i</a:t>
            </a:r>
            <a:r>
              <a:rPr sz="1100" spc="-15" dirty="0">
                <a:latin typeface="Calibri"/>
                <a:cs typeface="Calibri"/>
              </a:rPr>
              <a:t>n</a:t>
            </a:r>
            <a:r>
              <a:rPr sz="1100" spc="-10" dirty="0">
                <a:latin typeface="Calibri"/>
                <a:cs typeface="Calibri"/>
              </a:rPr>
              <a:t>g </a:t>
            </a:r>
            <a:r>
              <a:rPr sz="1100" spc="-20" dirty="0">
                <a:latin typeface="Calibri"/>
                <a:cs typeface="Calibri"/>
              </a:rPr>
              <a:t>u</a:t>
            </a:r>
            <a:r>
              <a:rPr sz="1100" spc="-10" dirty="0">
                <a:latin typeface="Calibri"/>
                <a:cs typeface="Calibri"/>
              </a:rPr>
              <a:t>rinar</a:t>
            </a:r>
            <a:r>
              <a:rPr sz="1100" spc="-5" dirty="0">
                <a:latin typeface="Calibri"/>
                <a:cs typeface="Calibri"/>
              </a:rPr>
              <a:t>y</a:t>
            </a:r>
            <a:r>
              <a:rPr sz="1100" dirty="0">
                <a:latin typeface="Calibri"/>
                <a:cs typeface="Calibri"/>
              </a:rPr>
              <a:t> </a:t>
            </a:r>
            <a:r>
              <a:rPr sz="1100" spc="-15" dirty="0">
                <a:latin typeface="Calibri"/>
                <a:cs typeface="Calibri"/>
              </a:rPr>
              <a:t>tr</a:t>
            </a:r>
            <a:r>
              <a:rPr sz="1100" spc="-10" dirty="0">
                <a:latin typeface="Calibri"/>
                <a:cs typeface="Calibri"/>
              </a:rPr>
              <a:t>a</a:t>
            </a:r>
            <a:r>
              <a:rPr sz="1100" spc="-15" dirty="0">
                <a:latin typeface="Calibri"/>
                <a:cs typeface="Calibri"/>
              </a:rPr>
              <a:t>c</a:t>
            </a:r>
            <a:r>
              <a:rPr sz="1100" spc="-5" dirty="0">
                <a:latin typeface="Calibri"/>
                <a:cs typeface="Calibri"/>
              </a:rPr>
              <a:t>t</a:t>
            </a:r>
            <a:r>
              <a:rPr sz="1100" dirty="0">
                <a:latin typeface="Calibri"/>
                <a:cs typeface="Calibri"/>
              </a:rPr>
              <a:t> </a:t>
            </a:r>
            <a:r>
              <a:rPr sz="1100" spc="-10" dirty="0">
                <a:latin typeface="Calibri"/>
                <a:cs typeface="Calibri"/>
              </a:rPr>
              <a:t>sign</a:t>
            </a:r>
            <a:r>
              <a:rPr sz="1100" spc="-5" dirty="0">
                <a:latin typeface="Calibri"/>
                <a:cs typeface="Calibri"/>
              </a:rPr>
              <a:t>s</a:t>
            </a:r>
            <a:r>
              <a:rPr sz="1100" spc="-10" dirty="0">
                <a:latin typeface="Calibri"/>
                <a:cs typeface="Calibri"/>
              </a:rPr>
              <a:t> </a:t>
            </a:r>
            <a:r>
              <a:rPr sz="1100" spc="-20" dirty="0">
                <a:latin typeface="Calibri"/>
                <a:cs typeface="Calibri"/>
              </a:rPr>
              <a:t>an</a:t>
            </a:r>
            <a:r>
              <a:rPr sz="1100" spc="-10" dirty="0">
                <a:latin typeface="Calibri"/>
                <a:cs typeface="Calibri"/>
              </a:rPr>
              <a:t>d </a:t>
            </a:r>
            <a:r>
              <a:rPr sz="1100" spc="-25" dirty="0">
                <a:latin typeface="Calibri"/>
                <a:cs typeface="Calibri"/>
              </a:rPr>
              <a:t>sympt</a:t>
            </a:r>
            <a:r>
              <a:rPr sz="1100" spc="-15" dirty="0">
                <a:latin typeface="Calibri"/>
                <a:cs typeface="Calibri"/>
              </a:rPr>
              <a:t>o</a:t>
            </a:r>
            <a:r>
              <a:rPr sz="1100" spc="-25" dirty="0">
                <a:latin typeface="Calibri"/>
                <a:cs typeface="Calibri"/>
              </a:rPr>
              <a:t>m</a:t>
            </a:r>
            <a:r>
              <a:rPr sz="1100" spc="-5" dirty="0">
                <a:latin typeface="Calibri"/>
                <a:cs typeface="Calibri"/>
              </a:rPr>
              <a:t>s</a:t>
            </a:r>
            <a:r>
              <a:rPr sz="1100" spc="-10" dirty="0">
                <a:latin typeface="Calibri"/>
                <a:cs typeface="Calibri"/>
              </a:rPr>
              <a:t> </a:t>
            </a:r>
            <a:r>
              <a:rPr sz="1100" spc="-15" dirty="0">
                <a:latin typeface="Calibri"/>
                <a:cs typeface="Calibri"/>
              </a:rPr>
              <a:t>wi</a:t>
            </a:r>
            <a:r>
              <a:rPr sz="1100" spc="-10" dirty="0">
                <a:latin typeface="Calibri"/>
                <a:cs typeface="Calibri"/>
              </a:rPr>
              <a:t>th </a:t>
            </a:r>
            <a:r>
              <a:rPr sz="1100" spc="-20" dirty="0">
                <a:latin typeface="Calibri"/>
                <a:cs typeface="Calibri"/>
              </a:rPr>
              <a:t>hyp</a:t>
            </a:r>
            <a:r>
              <a:rPr sz="1100" spc="-10" dirty="0">
                <a:latin typeface="Calibri"/>
                <a:cs typeface="Calibri"/>
              </a:rPr>
              <a:t>o</a:t>
            </a:r>
            <a:r>
              <a:rPr sz="1100" spc="-15" dirty="0">
                <a:latin typeface="Calibri"/>
                <a:cs typeface="Calibri"/>
              </a:rPr>
              <a:t>xi</a:t>
            </a:r>
            <a:r>
              <a:rPr sz="1100" spc="-10" dirty="0">
                <a:latin typeface="Calibri"/>
                <a:cs typeface="Calibri"/>
              </a:rPr>
              <a:t>a</a:t>
            </a:r>
            <a:r>
              <a:rPr sz="1100" spc="-20" dirty="0">
                <a:latin typeface="Calibri"/>
                <a:cs typeface="Calibri"/>
              </a:rPr>
              <a:t> </a:t>
            </a:r>
            <a:r>
              <a:rPr sz="1100" spc="-15" dirty="0">
                <a:latin typeface="Calibri"/>
                <a:cs typeface="Calibri"/>
              </a:rPr>
              <a:t>an</a:t>
            </a:r>
            <a:r>
              <a:rPr sz="1100" spc="-10" dirty="0">
                <a:latin typeface="Calibri"/>
                <a:cs typeface="Calibri"/>
              </a:rPr>
              <a:t>d</a:t>
            </a:r>
            <a:r>
              <a:rPr sz="1100" dirty="0">
                <a:latin typeface="Calibri"/>
                <a:cs typeface="Calibri"/>
              </a:rPr>
              <a:t> </a:t>
            </a:r>
            <a:r>
              <a:rPr sz="1100" spc="10" dirty="0">
                <a:latin typeface="Calibri"/>
                <a:cs typeface="Calibri"/>
              </a:rPr>
              <a:t> </a:t>
            </a:r>
            <a:r>
              <a:rPr sz="1100" spc="-15" dirty="0">
                <a:latin typeface="Calibri"/>
                <a:cs typeface="Calibri"/>
              </a:rPr>
              <a:t>warnin</a:t>
            </a:r>
            <a:r>
              <a:rPr sz="1100" spc="-10" dirty="0">
                <a:latin typeface="Calibri"/>
                <a:cs typeface="Calibri"/>
              </a:rPr>
              <a:t>g sign</a:t>
            </a:r>
            <a:r>
              <a:rPr sz="1100" spc="-5" dirty="0">
                <a:latin typeface="Calibri"/>
                <a:cs typeface="Calibri"/>
              </a:rPr>
              <a:t>s</a:t>
            </a:r>
            <a:r>
              <a:rPr sz="1100" spc="-10" dirty="0">
                <a:latin typeface="Calibri"/>
                <a:cs typeface="Calibri"/>
              </a:rPr>
              <a:t> </a:t>
            </a:r>
            <a:r>
              <a:rPr sz="1100" spc="-5" dirty="0">
                <a:latin typeface="Calibri"/>
                <a:cs typeface="Calibri"/>
              </a:rPr>
              <a:t>of</a:t>
            </a:r>
            <a:r>
              <a:rPr sz="1100" spc="-15" dirty="0">
                <a:latin typeface="Calibri"/>
                <a:cs typeface="Calibri"/>
              </a:rPr>
              <a:t> </a:t>
            </a:r>
            <a:r>
              <a:rPr sz="1100" spc="-10" dirty="0">
                <a:latin typeface="Calibri"/>
                <a:cs typeface="Calibri"/>
              </a:rPr>
              <a:t>fever</a:t>
            </a:r>
            <a:r>
              <a:rPr sz="1100" spc="-5" dirty="0">
                <a:latin typeface="Calibri"/>
                <a:cs typeface="Calibri"/>
              </a:rPr>
              <a:t>,</a:t>
            </a:r>
            <a:r>
              <a:rPr sz="1100" spc="-10" dirty="0">
                <a:latin typeface="Calibri"/>
                <a:cs typeface="Calibri"/>
              </a:rPr>
              <a:t> tachycardia</a:t>
            </a:r>
            <a:r>
              <a:rPr sz="1100" spc="-10" dirty="0" smtClean="0">
                <a:latin typeface="Calibri"/>
                <a:cs typeface="Calibri"/>
              </a:rPr>
              <a:t>.</a:t>
            </a:r>
            <a:endParaRPr sz="1100" dirty="0">
              <a:latin typeface="Calibri"/>
              <a:cs typeface="Calibri"/>
            </a:endParaRPr>
          </a:p>
        </p:txBody>
      </p:sp>
      <p:sp>
        <p:nvSpPr>
          <p:cNvPr id="7" name="Rectangle 6"/>
          <p:cNvSpPr/>
          <p:nvPr/>
        </p:nvSpPr>
        <p:spPr>
          <a:xfrm>
            <a:off x="3920173" y="1128434"/>
            <a:ext cx="1619836" cy="395566"/>
          </a:xfrm>
          <a:prstGeom prst="rect">
            <a:avLst/>
          </a:prstGeom>
        </p:spPr>
        <p:style>
          <a:lnRef idx="2">
            <a:schemeClr val="dk1"/>
          </a:lnRef>
          <a:fillRef idx="1">
            <a:schemeClr val="lt1"/>
          </a:fillRef>
          <a:effectRef idx="0">
            <a:schemeClr val="dk1"/>
          </a:effectRef>
          <a:fontRef idx="minor">
            <a:schemeClr val="dk1"/>
          </a:fontRef>
        </p:style>
        <p:txBody>
          <a:bodyPr rtlCol="0" anchor="ctr"/>
          <a:lstStyle/>
          <a:p>
            <a:pPr algn="ctr"/>
            <a:r>
              <a:rPr lang="en-US" sz="1200" b="1" dirty="0" smtClean="0"/>
              <a:t>PHONE CONTACT NECESSARY</a:t>
            </a:r>
            <a:endParaRPr lang="en-US" sz="1200" b="1" dirty="0"/>
          </a:p>
        </p:txBody>
      </p:sp>
      <p:sp>
        <p:nvSpPr>
          <p:cNvPr id="8" name="TextBox 7"/>
          <p:cNvSpPr txBox="1"/>
          <p:nvPr/>
        </p:nvSpPr>
        <p:spPr>
          <a:xfrm>
            <a:off x="967994" y="6875277"/>
            <a:ext cx="8030705" cy="646331"/>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t>Review/Notify:  According to our understanding of best practices and our facility protocols, the information is sufficient to indicate an active urinary tract infection.  We request an order to obtain a  urinalysis and culture.  Please advise regarding further treatment.</a:t>
            </a:r>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286000" y="2362200"/>
            <a:ext cx="5486400" cy="646331"/>
          </a:xfrm>
          <a:prstGeom prst="rect">
            <a:avLst/>
          </a:prstGeom>
          <a:noFill/>
        </p:spPr>
        <p:txBody>
          <a:bodyPr wrap="square" rtlCol="0">
            <a:spAutoFit/>
          </a:bodyPr>
          <a:lstStyle/>
          <a:p>
            <a:pPr algn="ctr"/>
            <a:r>
              <a:rPr lang="en-US" dirty="0" smtClean="0"/>
              <a:t>Role Playing Between Nurse and Provider Using Case Study 1 Script</a:t>
            </a:r>
            <a:endParaRPr lang="en-US" dirty="0"/>
          </a:p>
        </p:txBody>
      </p:sp>
    </p:spTree>
    <p:extLst>
      <p:ext uri="{BB962C8B-B14F-4D97-AF65-F5344CB8AC3E}">
        <p14:creationId xmlns:p14="http://schemas.microsoft.com/office/powerpoint/2010/main" val="19938713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981200" y="2514600"/>
            <a:ext cx="5867400" cy="430887"/>
          </a:xfrm>
          <a:prstGeom prst="rect">
            <a:avLst/>
          </a:prstGeom>
          <a:noFill/>
        </p:spPr>
        <p:txBody>
          <a:bodyPr wrap="square" rtlCol="0">
            <a:spAutoFit/>
          </a:bodyPr>
          <a:lstStyle/>
          <a:p>
            <a:pPr algn="ctr"/>
            <a:r>
              <a:rPr lang="en-US" sz="2200" dirty="0" smtClean="0"/>
              <a:t>Nursing Tool: Case Study 2</a:t>
            </a:r>
            <a:endParaRPr lang="en-US" sz="2200" dirty="0"/>
          </a:p>
        </p:txBody>
      </p:sp>
    </p:spTree>
    <p:extLst>
      <p:ext uri="{BB962C8B-B14F-4D97-AF65-F5344CB8AC3E}">
        <p14:creationId xmlns:p14="http://schemas.microsoft.com/office/powerpoint/2010/main" val="21283970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905000" y="1143000"/>
            <a:ext cx="7848600" cy="592902"/>
          </a:xfrm>
        </p:spPr>
        <p:txBody>
          <a:bodyPr>
            <a:normAutofit/>
          </a:bodyPr>
          <a:lstStyle/>
          <a:p>
            <a:r>
              <a:rPr lang="en-US" sz="2800" dirty="0"/>
              <a:t>Case </a:t>
            </a:r>
            <a:r>
              <a:rPr lang="en-US" sz="2800" dirty="0" smtClean="0"/>
              <a:t>2 -  </a:t>
            </a:r>
            <a:r>
              <a:rPr lang="en-US" sz="2800" dirty="0"/>
              <a:t>Localizing Signs/Symptoms w/o Warning Signs</a:t>
            </a:r>
          </a:p>
        </p:txBody>
      </p:sp>
      <p:sp>
        <p:nvSpPr>
          <p:cNvPr id="3" name="Content Placeholder 2"/>
          <p:cNvSpPr>
            <a:spLocks noGrp="1"/>
          </p:cNvSpPr>
          <p:nvPr>
            <p:ph sz="half" idx="4294967295"/>
          </p:nvPr>
        </p:nvSpPr>
        <p:spPr>
          <a:xfrm>
            <a:off x="457200" y="1828800"/>
            <a:ext cx="5205222" cy="4996844"/>
          </a:xfrm>
          <a:prstGeom prst="rect">
            <a:avLst/>
          </a:prstGeom>
          <a:ln w="28575">
            <a:solidFill>
              <a:schemeClr val="tx1"/>
            </a:solidFill>
          </a:ln>
        </p:spPr>
        <p:txBody>
          <a:bodyPr>
            <a:noAutofit/>
          </a:bodyPr>
          <a:lstStyle/>
          <a:p>
            <a:r>
              <a:rPr lang="en-US" sz="2000" b="1" u="sng" dirty="0"/>
              <a:t>Situation</a:t>
            </a:r>
            <a:r>
              <a:rPr lang="en-US" sz="2000" dirty="0"/>
              <a:t>:  Tommy has acute onset of dysuria, urgency and frequency with no </a:t>
            </a:r>
            <a:r>
              <a:rPr lang="en-US" sz="2000" dirty="0" err="1" smtClean="0"/>
              <a:t>costo</a:t>
            </a:r>
            <a:r>
              <a:rPr lang="en-US" sz="2000" dirty="0" smtClean="0"/>
              <a:t>-vertebral </a:t>
            </a:r>
            <a:r>
              <a:rPr lang="en-US" sz="2000" dirty="0"/>
              <a:t>or suprapubic tenderness.  Urine is clear and amber</a:t>
            </a:r>
          </a:p>
          <a:p>
            <a:r>
              <a:rPr lang="en-US" sz="2000" b="1" u="sng" dirty="0"/>
              <a:t>Resident evaluation</a:t>
            </a:r>
            <a:r>
              <a:rPr lang="en-US" sz="2000" dirty="0"/>
              <a:t>:  He has no recent med changes or change in mental status.  His oral intake is unchanged, weight is stable, follows commands and is oriented in person, place, and time.  He has no shortness of breath, chest or abdominal pain and he has not vomited.  Bowel sounds are normal</a:t>
            </a:r>
          </a:p>
          <a:p>
            <a:r>
              <a:rPr lang="en-US" sz="2000" b="1" u="sng" dirty="0"/>
              <a:t>Appearance:  </a:t>
            </a:r>
            <a:r>
              <a:rPr lang="en-US" sz="2000" dirty="0"/>
              <a:t>The resident is exhibiting localizing signs and symptoms of a localized urinary tract infection without warning signs.</a:t>
            </a:r>
          </a:p>
        </p:txBody>
      </p:sp>
      <p:sp>
        <p:nvSpPr>
          <p:cNvPr id="4" name="Content Placeholder 3"/>
          <p:cNvSpPr>
            <a:spLocks noGrp="1"/>
          </p:cNvSpPr>
          <p:nvPr>
            <p:ph sz="half" idx="2"/>
          </p:nvPr>
        </p:nvSpPr>
        <p:spPr>
          <a:xfrm>
            <a:off x="5867400" y="1828801"/>
            <a:ext cx="4004201" cy="5029199"/>
          </a:xfrm>
          <a:ln w="28575">
            <a:solidFill>
              <a:schemeClr val="tx1"/>
            </a:solidFill>
          </a:ln>
        </p:spPr>
        <p:txBody>
          <a:bodyPr>
            <a:noAutofit/>
          </a:bodyPr>
          <a:lstStyle/>
          <a:p>
            <a:pPr marL="0" indent="0" algn="ctr">
              <a:spcBef>
                <a:spcPts val="0"/>
              </a:spcBef>
              <a:buNone/>
            </a:pPr>
            <a:r>
              <a:rPr lang="en-US" b="1" u="sng" dirty="0">
                <a:latin typeface="Courier New" panose="02070309020205020404" pitchFamily="49" charset="0"/>
                <a:cs typeface="Courier New" panose="02070309020205020404" pitchFamily="49" charset="0"/>
              </a:rPr>
              <a:t>Vitals</a:t>
            </a:r>
            <a:endParaRPr lang="en-US" dirty="0">
              <a:latin typeface="Courier New" panose="02070309020205020404" pitchFamily="49" charset="0"/>
              <a:cs typeface="Courier New" panose="02070309020205020404" pitchFamily="49" charset="0"/>
            </a:endParaRPr>
          </a:p>
          <a:p>
            <a:pPr>
              <a:spcBef>
                <a:spcPts val="0"/>
              </a:spcBef>
            </a:pPr>
            <a:r>
              <a:rPr lang="en-US" b="1" u="sng" dirty="0">
                <a:latin typeface="Courier New" panose="02070309020205020404" pitchFamily="49" charset="0"/>
                <a:cs typeface="Courier New" panose="02070309020205020404" pitchFamily="49" charset="0"/>
              </a:rPr>
              <a:t>Temperatur</a:t>
            </a:r>
            <a:r>
              <a:rPr lang="en-US" dirty="0">
                <a:latin typeface="Courier New" panose="02070309020205020404" pitchFamily="49" charset="0"/>
                <a:cs typeface="Courier New" panose="02070309020205020404" pitchFamily="49" charset="0"/>
              </a:rPr>
              <a:t>e: 98 (Oral) </a:t>
            </a:r>
          </a:p>
          <a:p>
            <a:pPr>
              <a:spcBef>
                <a:spcPts val="0"/>
              </a:spcBef>
            </a:pPr>
            <a:r>
              <a:rPr lang="en-US" b="1" u="sng" dirty="0">
                <a:latin typeface="Courier New" panose="02070309020205020404" pitchFamily="49" charset="0"/>
                <a:cs typeface="Courier New" panose="02070309020205020404" pitchFamily="49" charset="0"/>
              </a:rPr>
              <a:t>Pulse</a:t>
            </a:r>
            <a:r>
              <a:rPr lang="en-US" dirty="0">
                <a:latin typeface="Courier New" panose="02070309020205020404" pitchFamily="49" charset="0"/>
                <a:cs typeface="Courier New" panose="02070309020205020404" pitchFamily="49" charset="0"/>
              </a:rPr>
              <a:t>: 78 (apical)</a:t>
            </a:r>
          </a:p>
          <a:p>
            <a:pPr>
              <a:spcBef>
                <a:spcPts val="0"/>
              </a:spcBef>
            </a:pPr>
            <a:r>
              <a:rPr lang="en-US" b="1" u="sng" dirty="0">
                <a:latin typeface="Courier New" panose="02070309020205020404" pitchFamily="49" charset="0"/>
                <a:cs typeface="Courier New" panose="02070309020205020404" pitchFamily="49" charset="0"/>
              </a:rPr>
              <a:t>BP</a:t>
            </a:r>
            <a:r>
              <a:rPr lang="en-US" dirty="0">
                <a:latin typeface="Courier New" panose="02070309020205020404" pitchFamily="49" charset="0"/>
                <a:cs typeface="Courier New" panose="02070309020205020404" pitchFamily="49" charset="0"/>
              </a:rPr>
              <a:t>: 112/68</a:t>
            </a:r>
          </a:p>
          <a:p>
            <a:pPr>
              <a:spcBef>
                <a:spcPts val="0"/>
              </a:spcBef>
            </a:pPr>
            <a:r>
              <a:rPr lang="en-US" b="1" u="sng" dirty="0">
                <a:latin typeface="Courier New" panose="02070309020205020404" pitchFamily="49" charset="0"/>
                <a:cs typeface="Courier New" panose="02070309020205020404" pitchFamily="49" charset="0"/>
              </a:rPr>
              <a:t>O2 Sat</a:t>
            </a:r>
            <a:r>
              <a:rPr lang="en-US" dirty="0">
                <a:latin typeface="Courier New" panose="02070309020205020404" pitchFamily="49" charset="0"/>
                <a:cs typeface="Courier New" panose="02070309020205020404" pitchFamily="49" charset="0"/>
              </a:rPr>
              <a:t>: 94% RA</a:t>
            </a:r>
          </a:p>
          <a:p>
            <a:pPr>
              <a:spcBef>
                <a:spcPts val="0"/>
              </a:spcBef>
            </a:pPr>
            <a:r>
              <a:rPr lang="en-US" b="1" u="sng" dirty="0">
                <a:latin typeface="Courier New" panose="02070309020205020404" pitchFamily="49" charset="0"/>
                <a:cs typeface="Courier New" panose="02070309020205020404" pitchFamily="49" charset="0"/>
              </a:rPr>
              <a:t>Finger stick Blood Sugar</a:t>
            </a:r>
            <a:r>
              <a:rPr lang="en-US" dirty="0">
                <a:latin typeface="Courier New" panose="02070309020205020404" pitchFamily="49" charset="0"/>
                <a:cs typeface="Courier New" panose="02070309020205020404" pitchFamily="49" charset="0"/>
              </a:rPr>
              <a:t>: 166</a:t>
            </a:r>
          </a:p>
          <a:p>
            <a:pPr marL="0" indent="0" algn="ctr">
              <a:spcBef>
                <a:spcPts val="0"/>
              </a:spcBef>
              <a:buNone/>
            </a:pPr>
            <a:endParaRPr lang="en-US" b="1" u="sng" dirty="0">
              <a:latin typeface="Courier New" panose="02070309020205020404" pitchFamily="49" charset="0"/>
              <a:cs typeface="Courier New" panose="02070309020205020404" pitchFamily="49" charset="0"/>
            </a:endParaRPr>
          </a:p>
          <a:p>
            <a:pPr marL="0" indent="0" algn="ctr">
              <a:spcBef>
                <a:spcPts val="0"/>
              </a:spcBef>
              <a:buNone/>
            </a:pPr>
            <a:r>
              <a:rPr lang="en-US" b="1" u="sng" dirty="0">
                <a:latin typeface="Courier New" panose="02070309020205020404" pitchFamily="49" charset="0"/>
                <a:cs typeface="Courier New" panose="02070309020205020404" pitchFamily="49" charset="0"/>
              </a:rPr>
              <a:t>Background</a:t>
            </a:r>
            <a:r>
              <a:rPr lang="en-US" dirty="0">
                <a:latin typeface="Courier New" panose="02070309020205020404" pitchFamily="49" charset="0"/>
                <a:cs typeface="Courier New" panose="02070309020205020404" pitchFamily="49" charset="0"/>
              </a:rPr>
              <a:t> </a:t>
            </a:r>
          </a:p>
          <a:p>
            <a:pPr>
              <a:spcBef>
                <a:spcPts val="0"/>
              </a:spcBef>
            </a:pPr>
            <a:r>
              <a:rPr lang="en-US" b="1" u="sng" dirty="0">
                <a:latin typeface="Courier New" panose="02070309020205020404" pitchFamily="49" charset="0"/>
                <a:cs typeface="Courier New" panose="02070309020205020404" pitchFamily="49" charset="0"/>
              </a:rPr>
              <a:t>Diagnoses</a:t>
            </a:r>
            <a:r>
              <a:rPr lang="en-US" dirty="0">
                <a:latin typeface="Courier New" panose="02070309020205020404" pitchFamily="49" charset="0"/>
                <a:cs typeface="Courier New" panose="02070309020205020404" pitchFamily="49" charset="0"/>
              </a:rPr>
              <a:t>: C0PD, mild CHF, HTN </a:t>
            </a:r>
          </a:p>
          <a:p>
            <a:pPr>
              <a:spcBef>
                <a:spcPts val="0"/>
              </a:spcBef>
            </a:pPr>
            <a:r>
              <a:rPr lang="en-US" b="1" u="sng" dirty="0">
                <a:latin typeface="Courier New" panose="02070309020205020404" pitchFamily="49" charset="0"/>
                <a:cs typeface="Courier New" panose="02070309020205020404" pitchFamily="49" charset="0"/>
              </a:rPr>
              <a:t>Recent antibiotics</a:t>
            </a:r>
            <a:r>
              <a:rPr lang="en-US" dirty="0">
                <a:latin typeface="Courier New" panose="02070309020205020404" pitchFamily="49" charset="0"/>
                <a:cs typeface="Courier New" panose="02070309020205020404" pitchFamily="49" charset="0"/>
              </a:rPr>
              <a:t>: None</a:t>
            </a:r>
          </a:p>
          <a:p>
            <a:pPr>
              <a:spcBef>
                <a:spcPts val="0"/>
              </a:spcBef>
            </a:pPr>
            <a:r>
              <a:rPr lang="en-US" b="1" u="sng" dirty="0">
                <a:latin typeface="Courier New" panose="02070309020205020404" pitchFamily="49" charset="0"/>
                <a:cs typeface="Courier New" panose="02070309020205020404" pitchFamily="49" charset="0"/>
              </a:rPr>
              <a:t>Allergies</a:t>
            </a:r>
            <a:r>
              <a:rPr lang="en-US" dirty="0">
                <a:latin typeface="Courier New" panose="02070309020205020404" pitchFamily="49" charset="0"/>
                <a:cs typeface="Courier New" panose="02070309020205020404" pitchFamily="49" charset="0"/>
              </a:rPr>
              <a:t>: </a:t>
            </a:r>
            <a:r>
              <a:rPr lang="en-US" dirty="0" err="1">
                <a:latin typeface="Courier New" panose="02070309020205020404" pitchFamily="49" charset="0"/>
                <a:cs typeface="Courier New" panose="02070309020205020404" pitchFamily="49" charset="0"/>
              </a:rPr>
              <a:t>Trimeth</a:t>
            </a:r>
            <a:r>
              <a:rPr lang="en-US" dirty="0">
                <a:latin typeface="Courier New" panose="02070309020205020404" pitchFamily="49" charset="0"/>
                <a:cs typeface="Courier New" panose="02070309020205020404" pitchFamily="49" charset="0"/>
              </a:rPr>
              <a:t>/sulfa</a:t>
            </a:r>
          </a:p>
          <a:p>
            <a:pPr>
              <a:spcBef>
                <a:spcPts val="0"/>
              </a:spcBef>
            </a:pPr>
            <a:r>
              <a:rPr lang="en-US" b="1" u="sng" dirty="0">
                <a:latin typeface="Courier New" panose="02070309020205020404" pitchFamily="49" charset="0"/>
                <a:cs typeface="Courier New" panose="02070309020205020404" pitchFamily="49" charset="0"/>
              </a:rPr>
              <a:t>Anticoagulants, </a:t>
            </a:r>
            <a:r>
              <a:rPr lang="en-US" b="1" u="sng" dirty="0" err="1">
                <a:latin typeface="Courier New" panose="02070309020205020404" pitchFamily="49" charset="0"/>
                <a:cs typeface="Courier New" panose="02070309020205020404" pitchFamily="49" charset="0"/>
              </a:rPr>
              <a:t>Hypoglycemics</a:t>
            </a:r>
            <a:r>
              <a:rPr lang="en-US" b="1" u="sng" dirty="0">
                <a:latin typeface="Courier New" panose="02070309020205020404" pitchFamily="49" charset="0"/>
                <a:cs typeface="Courier New" panose="02070309020205020404" pitchFamily="49" charset="0"/>
              </a:rPr>
              <a:t>, Digoxin</a:t>
            </a:r>
            <a:r>
              <a:rPr lang="en-US" dirty="0">
                <a:latin typeface="Courier New" panose="02070309020205020404" pitchFamily="49" charset="0"/>
                <a:cs typeface="Courier New" panose="02070309020205020404" pitchFamily="49" charset="0"/>
              </a:rPr>
              <a:t>: none</a:t>
            </a:r>
          </a:p>
          <a:p>
            <a:pPr>
              <a:spcBef>
                <a:spcPts val="0"/>
              </a:spcBef>
            </a:pPr>
            <a:r>
              <a:rPr lang="en-US" b="1" u="sng" dirty="0">
                <a:latin typeface="Courier New" panose="02070309020205020404" pitchFamily="49" charset="0"/>
                <a:cs typeface="Courier New" panose="02070309020205020404" pitchFamily="49" charset="0"/>
              </a:rPr>
              <a:t>Code Status</a:t>
            </a:r>
            <a:r>
              <a:rPr lang="en-US" dirty="0">
                <a:latin typeface="Courier New" panose="02070309020205020404" pitchFamily="49" charset="0"/>
                <a:cs typeface="Courier New" panose="02070309020205020404" pitchFamily="49" charset="0"/>
              </a:rPr>
              <a:t>: Full Code</a:t>
            </a:r>
          </a:p>
        </p:txBody>
      </p:sp>
    </p:spTree>
    <p:extLst>
      <p:ext uri="{BB962C8B-B14F-4D97-AF65-F5344CB8AC3E}">
        <p14:creationId xmlns:p14="http://schemas.microsoft.com/office/powerpoint/2010/main" val="2638824883"/>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169920" y="286511"/>
            <a:ext cx="3633215" cy="25907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3159505" y="290766"/>
            <a:ext cx="3620135" cy="246221"/>
          </a:xfrm>
          <a:prstGeom prst="rect">
            <a:avLst/>
          </a:prstGeom>
        </p:spPr>
        <p:txBody>
          <a:bodyPr vert="horz" wrap="square" lIns="0" tIns="0" rIns="0" bIns="0" rtlCol="0">
            <a:spAutoFit/>
          </a:bodyPr>
          <a:lstStyle/>
          <a:p>
            <a:pPr marL="12700">
              <a:lnSpc>
                <a:spcPct val="100000"/>
              </a:lnSpc>
            </a:pPr>
            <a:r>
              <a:rPr sz="1600" b="1" spc="-15" dirty="0">
                <a:latin typeface="Calibri"/>
                <a:cs typeface="Calibri"/>
              </a:rPr>
              <a:t>When</a:t>
            </a:r>
            <a:r>
              <a:rPr sz="1600" b="1" spc="-45" dirty="0">
                <a:latin typeface="Calibri"/>
                <a:cs typeface="Calibri"/>
              </a:rPr>
              <a:t> </a:t>
            </a:r>
            <a:r>
              <a:rPr sz="1600" b="1" spc="-10" dirty="0">
                <a:latin typeface="Calibri"/>
                <a:cs typeface="Calibri"/>
              </a:rPr>
              <a:t>to</a:t>
            </a:r>
            <a:r>
              <a:rPr sz="1600" b="1" spc="-40" dirty="0">
                <a:latin typeface="Calibri"/>
                <a:cs typeface="Calibri"/>
              </a:rPr>
              <a:t> </a:t>
            </a:r>
            <a:r>
              <a:rPr sz="1600" b="1" spc="-10" dirty="0">
                <a:latin typeface="Calibri"/>
                <a:cs typeface="Calibri"/>
              </a:rPr>
              <a:t>Test</a:t>
            </a:r>
            <a:r>
              <a:rPr sz="1600" b="1" spc="-30" dirty="0">
                <a:latin typeface="Calibri"/>
                <a:cs typeface="Calibri"/>
              </a:rPr>
              <a:t> </a:t>
            </a:r>
            <a:r>
              <a:rPr sz="1600" b="1" spc="-20" dirty="0">
                <a:latin typeface="Calibri"/>
                <a:cs typeface="Calibri"/>
              </a:rPr>
              <a:t>Urin</a:t>
            </a:r>
            <a:r>
              <a:rPr sz="1600" b="1" spc="-10" dirty="0">
                <a:latin typeface="Calibri"/>
                <a:cs typeface="Calibri"/>
              </a:rPr>
              <a:t>e</a:t>
            </a:r>
            <a:r>
              <a:rPr sz="1600" b="1" spc="-40" dirty="0">
                <a:latin typeface="Calibri"/>
                <a:cs typeface="Calibri"/>
              </a:rPr>
              <a:t> </a:t>
            </a:r>
            <a:r>
              <a:rPr sz="1600" b="1" spc="-10" dirty="0" smtClean="0">
                <a:latin typeface="Calibri"/>
                <a:cs typeface="Calibri"/>
              </a:rPr>
              <a:t>–</a:t>
            </a:r>
            <a:r>
              <a:rPr lang="en-US" sz="1600" b="1" spc="-35" dirty="0" smtClean="0">
                <a:latin typeface="Calibri"/>
                <a:cs typeface="Calibri"/>
              </a:rPr>
              <a:t> </a:t>
            </a:r>
            <a:r>
              <a:rPr sz="1600" b="1" spc="-10" dirty="0" smtClean="0">
                <a:latin typeface="Calibri"/>
                <a:cs typeface="Calibri"/>
              </a:rPr>
              <a:t>Nursing</a:t>
            </a:r>
            <a:r>
              <a:rPr sz="1600" b="1" spc="-55" dirty="0" smtClean="0">
                <a:latin typeface="Calibri"/>
                <a:cs typeface="Calibri"/>
              </a:rPr>
              <a:t> </a:t>
            </a:r>
            <a:r>
              <a:rPr sz="1600" b="1" spc="-15" dirty="0">
                <a:latin typeface="Calibri"/>
                <a:cs typeface="Calibri"/>
              </a:rPr>
              <a:t>Tool</a:t>
            </a:r>
            <a:endParaRPr sz="1600" dirty="0">
              <a:latin typeface="Calibri"/>
              <a:cs typeface="Calibri"/>
            </a:endParaRPr>
          </a:p>
        </p:txBody>
      </p:sp>
      <p:sp>
        <p:nvSpPr>
          <p:cNvPr id="4" name="object 4"/>
          <p:cNvSpPr/>
          <p:nvPr/>
        </p:nvSpPr>
        <p:spPr>
          <a:xfrm>
            <a:off x="445008" y="856488"/>
            <a:ext cx="4718303" cy="134112"/>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2023110" y="3160776"/>
            <a:ext cx="904875" cy="110489"/>
          </a:xfrm>
          <a:custGeom>
            <a:avLst/>
            <a:gdLst/>
            <a:ahLst/>
            <a:cxnLst/>
            <a:rect l="l" t="t" r="r" b="b"/>
            <a:pathLst>
              <a:path w="904875" h="110489">
                <a:moveTo>
                  <a:pt x="867077" y="55244"/>
                </a:moveTo>
                <a:lnTo>
                  <a:pt x="850654" y="45719"/>
                </a:lnTo>
                <a:lnTo>
                  <a:pt x="0" y="45719"/>
                </a:lnTo>
                <a:lnTo>
                  <a:pt x="0" y="64769"/>
                </a:lnTo>
                <a:lnTo>
                  <a:pt x="850654" y="64769"/>
                </a:lnTo>
                <a:lnTo>
                  <a:pt x="867077" y="55244"/>
                </a:lnTo>
                <a:close/>
              </a:path>
              <a:path w="904875" h="110489">
                <a:moveTo>
                  <a:pt x="904494" y="54863"/>
                </a:moveTo>
                <a:lnTo>
                  <a:pt x="814577" y="2286"/>
                </a:lnTo>
                <a:lnTo>
                  <a:pt x="810006" y="0"/>
                </a:lnTo>
                <a:lnTo>
                  <a:pt x="803909" y="1524"/>
                </a:lnTo>
                <a:lnTo>
                  <a:pt x="801623" y="6096"/>
                </a:lnTo>
                <a:lnTo>
                  <a:pt x="798576" y="10668"/>
                </a:lnTo>
                <a:lnTo>
                  <a:pt x="800100" y="16001"/>
                </a:lnTo>
                <a:lnTo>
                  <a:pt x="804671" y="19050"/>
                </a:lnTo>
                <a:lnTo>
                  <a:pt x="850654" y="45719"/>
                </a:lnTo>
                <a:lnTo>
                  <a:pt x="885444" y="45719"/>
                </a:lnTo>
                <a:lnTo>
                  <a:pt x="885444" y="66164"/>
                </a:lnTo>
                <a:lnTo>
                  <a:pt x="904494" y="54863"/>
                </a:lnTo>
                <a:close/>
              </a:path>
              <a:path w="904875" h="110489">
                <a:moveTo>
                  <a:pt x="885444" y="66164"/>
                </a:moveTo>
                <a:lnTo>
                  <a:pt x="885444" y="64769"/>
                </a:lnTo>
                <a:lnTo>
                  <a:pt x="850654" y="64769"/>
                </a:lnTo>
                <a:lnTo>
                  <a:pt x="804671" y="91439"/>
                </a:lnTo>
                <a:lnTo>
                  <a:pt x="800100" y="93725"/>
                </a:lnTo>
                <a:lnTo>
                  <a:pt x="798576" y="99822"/>
                </a:lnTo>
                <a:lnTo>
                  <a:pt x="801623" y="104394"/>
                </a:lnTo>
                <a:lnTo>
                  <a:pt x="803909" y="108965"/>
                </a:lnTo>
                <a:lnTo>
                  <a:pt x="810006" y="110489"/>
                </a:lnTo>
                <a:lnTo>
                  <a:pt x="814577" y="108203"/>
                </a:lnTo>
                <a:lnTo>
                  <a:pt x="885444" y="66164"/>
                </a:lnTo>
                <a:close/>
              </a:path>
              <a:path w="904875" h="110489">
                <a:moveTo>
                  <a:pt x="885444" y="64769"/>
                </a:moveTo>
                <a:lnTo>
                  <a:pt x="885444" y="45719"/>
                </a:lnTo>
                <a:lnTo>
                  <a:pt x="850654" y="45719"/>
                </a:lnTo>
                <a:lnTo>
                  <a:pt x="867077" y="55244"/>
                </a:lnTo>
                <a:lnTo>
                  <a:pt x="880871" y="47243"/>
                </a:lnTo>
                <a:lnTo>
                  <a:pt x="880871" y="64769"/>
                </a:lnTo>
                <a:lnTo>
                  <a:pt x="885444" y="64769"/>
                </a:lnTo>
                <a:close/>
              </a:path>
              <a:path w="904875" h="110489">
                <a:moveTo>
                  <a:pt x="880871" y="64769"/>
                </a:moveTo>
                <a:lnTo>
                  <a:pt x="880871" y="63246"/>
                </a:lnTo>
                <a:lnTo>
                  <a:pt x="867077" y="55244"/>
                </a:lnTo>
                <a:lnTo>
                  <a:pt x="850654" y="64769"/>
                </a:lnTo>
                <a:lnTo>
                  <a:pt x="880871" y="64769"/>
                </a:lnTo>
                <a:close/>
              </a:path>
              <a:path w="904875" h="110489">
                <a:moveTo>
                  <a:pt x="880871" y="63246"/>
                </a:moveTo>
                <a:lnTo>
                  <a:pt x="880871" y="47243"/>
                </a:lnTo>
                <a:lnTo>
                  <a:pt x="867077" y="55244"/>
                </a:lnTo>
                <a:lnTo>
                  <a:pt x="880871" y="63246"/>
                </a:lnTo>
                <a:close/>
              </a:path>
            </a:pathLst>
          </a:custGeom>
          <a:solidFill>
            <a:srgbClr val="4A7EBB"/>
          </a:solidFill>
        </p:spPr>
        <p:txBody>
          <a:bodyPr wrap="square" lIns="0" tIns="0" rIns="0" bIns="0" rtlCol="0"/>
          <a:lstStyle/>
          <a:p>
            <a:endParaRPr/>
          </a:p>
        </p:txBody>
      </p:sp>
      <p:sp>
        <p:nvSpPr>
          <p:cNvPr id="6" name="object 6"/>
          <p:cNvSpPr/>
          <p:nvPr/>
        </p:nvSpPr>
        <p:spPr>
          <a:xfrm>
            <a:off x="1158239" y="6102096"/>
            <a:ext cx="110489" cy="486409"/>
          </a:xfrm>
          <a:custGeom>
            <a:avLst/>
            <a:gdLst/>
            <a:ahLst/>
            <a:cxnLst/>
            <a:rect l="l" t="t" r="r" b="b"/>
            <a:pathLst>
              <a:path w="110490" h="486409">
                <a:moveTo>
                  <a:pt x="54935" y="447443"/>
                </a:moveTo>
                <a:lnTo>
                  <a:pt x="19050" y="385571"/>
                </a:lnTo>
                <a:lnTo>
                  <a:pt x="16001" y="381000"/>
                </a:lnTo>
                <a:lnTo>
                  <a:pt x="9906" y="379475"/>
                </a:lnTo>
                <a:lnTo>
                  <a:pt x="6096" y="382524"/>
                </a:lnTo>
                <a:lnTo>
                  <a:pt x="1523" y="384809"/>
                </a:lnTo>
                <a:lnTo>
                  <a:pt x="0" y="390905"/>
                </a:lnTo>
                <a:lnTo>
                  <a:pt x="2285" y="395477"/>
                </a:lnTo>
                <a:lnTo>
                  <a:pt x="45719" y="470385"/>
                </a:lnTo>
                <a:lnTo>
                  <a:pt x="45719" y="467105"/>
                </a:lnTo>
                <a:lnTo>
                  <a:pt x="46481" y="467105"/>
                </a:lnTo>
                <a:lnTo>
                  <a:pt x="46481" y="461772"/>
                </a:lnTo>
                <a:lnTo>
                  <a:pt x="54935" y="447443"/>
                </a:lnTo>
                <a:close/>
              </a:path>
              <a:path w="110490" h="486409">
                <a:moveTo>
                  <a:pt x="64769" y="430775"/>
                </a:moveTo>
                <a:lnTo>
                  <a:pt x="64769" y="0"/>
                </a:lnTo>
                <a:lnTo>
                  <a:pt x="45719" y="0"/>
                </a:lnTo>
                <a:lnTo>
                  <a:pt x="45719" y="431554"/>
                </a:lnTo>
                <a:lnTo>
                  <a:pt x="54935" y="447443"/>
                </a:lnTo>
                <a:lnTo>
                  <a:pt x="64769" y="430775"/>
                </a:lnTo>
                <a:close/>
              </a:path>
              <a:path w="110490" h="486409">
                <a:moveTo>
                  <a:pt x="64769" y="469071"/>
                </a:moveTo>
                <a:lnTo>
                  <a:pt x="64769" y="467105"/>
                </a:lnTo>
                <a:lnTo>
                  <a:pt x="45719" y="467105"/>
                </a:lnTo>
                <a:lnTo>
                  <a:pt x="45719" y="470385"/>
                </a:lnTo>
                <a:lnTo>
                  <a:pt x="54863" y="486155"/>
                </a:lnTo>
                <a:lnTo>
                  <a:pt x="64769" y="469071"/>
                </a:lnTo>
                <a:close/>
              </a:path>
              <a:path w="110490" h="486409">
                <a:moveTo>
                  <a:pt x="63246" y="461772"/>
                </a:moveTo>
                <a:lnTo>
                  <a:pt x="54935" y="447443"/>
                </a:lnTo>
                <a:lnTo>
                  <a:pt x="46481" y="461772"/>
                </a:lnTo>
                <a:lnTo>
                  <a:pt x="63246" y="461772"/>
                </a:lnTo>
                <a:close/>
              </a:path>
              <a:path w="110490" h="486409">
                <a:moveTo>
                  <a:pt x="63246" y="467105"/>
                </a:moveTo>
                <a:lnTo>
                  <a:pt x="63246" y="461772"/>
                </a:lnTo>
                <a:lnTo>
                  <a:pt x="46481" y="461772"/>
                </a:lnTo>
                <a:lnTo>
                  <a:pt x="46481" y="467105"/>
                </a:lnTo>
                <a:lnTo>
                  <a:pt x="63246" y="467105"/>
                </a:lnTo>
                <a:close/>
              </a:path>
              <a:path w="110490" h="486409">
                <a:moveTo>
                  <a:pt x="110490" y="390905"/>
                </a:moveTo>
                <a:lnTo>
                  <a:pt x="108965" y="384809"/>
                </a:lnTo>
                <a:lnTo>
                  <a:pt x="104393" y="382524"/>
                </a:lnTo>
                <a:lnTo>
                  <a:pt x="99822" y="379475"/>
                </a:lnTo>
                <a:lnTo>
                  <a:pt x="93725" y="381000"/>
                </a:lnTo>
                <a:lnTo>
                  <a:pt x="91440" y="385571"/>
                </a:lnTo>
                <a:lnTo>
                  <a:pt x="54935" y="447443"/>
                </a:lnTo>
                <a:lnTo>
                  <a:pt x="63246" y="461772"/>
                </a:lnTo>
                <a:lnTo>
                  <a:pt x="63246" y="467105"/>
                </a:lnTo>
                <a:lnTo>
                  <a:pt x="64769" y="467105"/>
                </a:lnTo>
                <a:lnTo>
                  <a:pt x="64769" y="469071"/>
                </a:lnTo>
                <a:lnTo>
                  <a:pt x="107441" y="395477"/>
                </a:lnTo>
                <a:lnTo>
                  <a:pt x="110490" y="390905"/>
                </a:lnTo>
                <a:close/>
              </a:path>
            </a:pathLst>
          </a:custGeom>
          <a:solidFill>
            <a:srgbClr val="4A7EBB"/>
          </a:solidFill>
        </p:spPr>
        <p:txBody>
          <a:bodyPr wrap="square" lIns="0" tIns="0" rIns="0" bIns="0" rtlCol="0"/>
          <a:lstStyle/>
          <a:p>
            <a:endParaRPr/>
          </a:p>
        </p:txBody>
      </p:sp>
      <p:sp>
        <p:nvSpPr>
          <p:cNvPr id="7" name="object 7"/>
          <p:cNvSpPr/>
          <p:nvPr/>
        </p:nvSpPr>
        <p:spPr>
          <a:xfrm>
            <a:off x="3022854" y="6647688"/>
            <a:ext cx="2296160" cy="110489"/>
          </a:xfrm>
          <a:custGeom>
            <a:avLst/>
            <a:gdLst/>
            <a:ahLst/>
            <a:cxnLst/>
            <a:rect l="l" t="t" r="r" b="b"/>
            <a:pathLst>
              <a:path w="2296160" h="110490">
                <a:moveTo>
                  <a:pt x="2257955" y="54935"/>
                </a:moveTo>
                <a:lnTo>
                  <a:pt x="2242026" y="45696"/>
                </a:lnTo>
                <a:lnTo>
                  <a:pt x="0" y="44196"/>
                </a:lnTo>
                <a:lnTo>
                  <a:pt x="0" y="63246"/>
                </a:lnTo>
                <a:lnTo>
                  <a:pt x="2241327" y="64746"/>
                </a:lnTo>
                <a:lnTo>
                  <a:pt x="2257955" y="54935"/>
                </a:lnTo>
                <a:close/>
              </a:path>
              <a:path w="2296160" h="110490">
                <a:moveTo>
                  <a:pt x="2295906" y="54864"/>
                </a:moveTo>
                <a:lnTo>
                  <a:pt x="2205228" y="2286"/>
                </a:lnTo>
                <a:lnTo>
                  <a:pt x="2200656" y="0"/>
                </a:lnTo>
                <a:lnTo>
                  <a:pt x="2195322" y="1524"/>
                </a:lnTo>
                <a:lnTo>
                  <a:pt x="2192274" y="6096"/>
                </a:lnTo>
                <a:lnTo>
                  <a:pt x="2189988" y="10668"/>
                </a:lnTo>
                <a:lnTo>
                  <a:pt x="2191512" y="16002"/>
                </a:lnTo>
                <a:lnTo>
                  <a:pt x="2196084" y="19050"/>
                </a:lnTo>
                <a:lnTo>
                  <a:pt x="2242026" y="45696"/>
                </a:lnTo>
                <a:lnTo>
                  <a:pt x="2276856" y="45720"/>
                </a:lnTo>
                <a:lnTo>
                  <a:pt x="2276856" y="65909"/>
                </a:lnTo>
                <a:lnTo>
                  <a:pt x="2295906" y="54864"/>
                </a:lnTo>
                <a:close/>
              </a:path>
              <a:path w="2296160" h="110490">
                <a:moveTo>
                  <a:pt x="2276856" y="65909"/>
                </a:moveTo>
                <a:lnTo>
                  <a:pt x="2276856" y="64770"/>
                </a:lnTo>
                <a:lnTo>
                  <a:pt x="2241327" y="64746"/>
                </a:lnTo>
                <a:lnTo>
                  <a:pt x="2196084" y="91440"/>
                </a:lnTo>
                <a:lnTo>
                  <a:pt x="2191512" y="93726"/>
                </a:lnTo>
                <a:lnTo>
                  <a:pt x="2189988" y="99822"/>
                </a:lnTo>
                <a:lnTo>
                  <a:pt x="2192274" y="104394"/>
                </a:lnTo>
                <a:lnTo>
                  <a:pt x="2195322" y="108966"/>
                </a:lnTo>
                <a:lnTo>
                  <a:pt x="2200656" y="110490"/>
                </a:lnTo>
                <a:lnTo>
                  <a:pt x="2205228" y="107442"/>
                </a:lnTo>
                <a:lnTo>
                  <a:pt x="2276856" y="65909"/>
                </a:lnTo>
                <a:close/>
              </a:path>
              <a:path w="2296160" h="110490">
                <a:moveTo>
                  <a:pt x="2272284" y="64766"/>
                </a:moveTo>
                <a:lnTo>
                  <a:pt x="2272284" y="63246"/>
                </a:lnTo>
                <a:lnTo>
                  <a:pt x="2257955" y="54935"/>
                </a:lnTo>
                <a:lnTo>
                  <a:pt x="2241327" y="64746"/>
                </a:lnTo>
                <a:lnTo>
                  <a:pt x="2272284" y="64766"/>
                </a:lnTo>
                <a:close/>
              </a:path>
              <a:path w="2296160" h="110490">
                <a:moveTo>
                  <a:pt x="2276856" y="64770"/>
                </a:moveTo>
                <a:lnTo>
                  <a:pt x="2276856" y="45720"/>
                </a:lnTo>
                <a:lnTo>
                  <a:pt x="2242026" y="45696"/>
                </a:lnTo>
                <a:lnTo>
                  <a:pt x="2257955" y="54935"/>
                </a:lnTo>
                <a:lnTo>
                  <a:pt x="2272284" y="46482"/>
                </a:lnTo>
                <a:lnTo>
                  <a:pt x="2272284" y="64766"/>
                </a:lnTo>
                <a:lnTo>
                  <a:pt x="2276856" y="64770"/>
                </a:lnTo>
                <a:close/>
              </a:path>
              <a:path w="2296160" h="110490">
                <a:moveTo>
                  <a:pt x="2272284" y="63246"/>
                </a:moveTo>
                <a:lnTo>
                  <a:pt x="2272284" y="46482"/>
                </a:lnTo>
                <a:lnTo>
                  <a:pt x="2257955" y="54935"/>
                </a:lnTo>
                <a:lnTo>
                  <a:pt x="2272284" y="63246"/>
                </a:lnTo>
                <a:close/>
              </a:path>
            </a:pathLst>
          </a:custGeom>
          <a:solidFill>
            <a:srgbClr val="4A7EBB"/>
          </a:solidFill>
        </p:spPr>
        <p:txBody>
          <a:bodyPr wrap="square" lIns="0" tIns="0" rIns="0" bIns="0" rtlCol="0"/>
          <a:lstStyle/>
          <a:p>
            <a:endParaRPr/>
          </a:p>
        </p:txBody>
      </p:sp>
      <p:sp>
        <p:nvSpPr>
          <p:cNvPr id="8" name="object 8"/>
          <p:cNvSpPr/>
          <p:nvPr/>
        </p:nvSpPr>
        <p:spPr>
          <a:xfrm>
            <a:off x="2023110" y="5551170"/>
            <a:ext cx="3286125" cy="111760"/>
          </a:xfrm>
          <a:custGeom>
            <a:avLst/>
            <a:gdLst/>
            <a:ahLst/>
            <a:cxnLst/>
            <a:rect l="l" t="t" r="r" b="b"/>
            <a:pathLst>
              <a:path w="3286125" h="111760">
                <a:moveTo>
                  <a:pt x="3247793" y="55554"/>
                </a:moveTo>
                <a:lnTo>
                  <a:pt x="3231125" y="45719"/>
                </a:lnTo>
                <a:lnTo>
                  <a:pt x="0" y="45719"/>
                </a:lnTo>
                <a:lnTo>
                  <a:pt x="0" y="64769"/>
                </a:lnTo>
                <a:lnTo>
                  <a:pt x="3231904" y="64769"/>
                </a:lnTo>
                <a:lnTo>
                  <a:pt x="3247793" y="55554"/>
                </a:lnTo>
                <a:close/>
              </a:path>
              <a:path w="3286125" h="111760">
                <a:moveTo>
                  <a:pt x="3285743" y="55625"/>
                </a:moveTo>
                <a:lnTo>
                  <a:pt x="3195827" y="3047"/>
                </a:lnTo>
                <a:lnTo>
                  <a:pt x="3191255" y="0"/>
                </a:lnTo>
                <a:lnTo>
                  <a:pt x="3185160" y="1524"/>
                </a:lnTo>
                <a:lnTo>
                  <a:pt x="3182873" y="6095"/>
                </a:lnTo>
                <a:lnTo>
                  <a:pt x="3179825" y="10667"/>
                </a:lnTo>
                <a:lnTo>
                  <a:pt x="3181349" y="16763"/>
                </a:lnTo>
                <a:lnTo>
                  <a:pt x="3185922" y="19050"/>
                </a:lnTo>
                <a:lnTo>
                  <a:pt x="3231125" y="45719"/>
                </a:lnTo>
                <a:lnTo>
                  <a:pt x="3266694" y="45719"/>
                </a:lnTo>
                <a:lnTo>
                  <a:pt x="3266694" y="66765"/>
                </a:lnTo>
                <a:lnTo>
                  <a:pt x="3285743" y="55625"/>
                </a:lnTo>
                <a:close/>
              </a:path>
              <a:path w="3286125" h="111760">
                <a:moveTo>
                  <a:pt x="3266694" y="66765"/>
                </a:moveTo>
                <a:lnTo>
                  <a:pt x="3266694" y="64769"/>
                </a:lnTo>
                <a:lnTo>
                  <a:pt x="3231904" y="64769"/>
                </a:lnTo>
                <a:lnTo>
                  <a:pt x="3185922" y="91439"/>
                </a:lnTo>
                <a:lnTo>
                  <a:pt x="3181349" y="94487"/>
                </a:lnTo>
                <a:lnTo>
                  <a:pt x="3179825" y="100583"/>
                </a:lnTo>
                <a:lnTo>
                  <a:pt x="3182873" y="105155"/>
                </a:lnTo>
                <a:lnTo>
                  <a:pt x="3185160" y="109727"/>
                </a:lnTo>
                <a:lnTo>
                  <a:pt x="3191255" y="111251"/>
                </a:lnTo>
                <a:lnTo>
                  <a:pt x="3195827" y="108203"/>
                </a:lnTo>
                <a:lnTo>
                  <a:pt x="3266694" y="66765"/>
                </a:lnTo>
                <a:close/>
              </a:path>
              <a:path w="3286125" h="111760">
                <a:moveTo>
                  <a:pt x="3266694" y="64769"/>
                </a:moveTo>
                <a:lnTo>
                  <a:pt x="3266694" y="45719"/>
                </a:lnTo>
                <a:lnTo>
                  <a:pt x="3231125" y="45719"/>
                </a:lnTo>
                <a:lnTo>
                  <a:pt x="3247793" y="55554"/>
                </a:lnTo>
                <a:lnTo>
                  <a:pt x="3262122" y="47243"/>
                </a:lnTo>
                <a:lnTo>
                  <a:pt x="3262122" y="64769"/>
                </a:lnTo>
                <a:lnTo>
                  <a:pt x="3266694" y="64769"/>
                </a:lnTo>
                <a:close/>
              </a:path>
              <a:path w="3286125" h="111760">
                <a:moveTo>
                  <a:pt x="3262122" y="64769"/>
                </a:moveTo>
                <a:lnTo>
                  <a:pt x="3262122" y="64007"/>
                </a:lnTo>
                <a:lnTo>
                  <a:pt x="3247793" y="55554"/>
                </a:lnTo>
                <a:lnTo>
                  <a:pt x="3231904" y="64769"/>
                </a:lnTo>
                <a:lnTo>
                  <a:pt x="3262122" y="64769"/>
                </a:lnTo>
                <a:close/>
              </a:path>
              <a:path w="3286125" h="111760">
                <a:moveTo>
                  <a:pt x="3262122" y="64007"/>
                </a:moveTo>
                <a:lnTo>
                  <a:pt x="3262122" y="47243"/>
                </a:lnTo>
                <a:lnTo>
                  <a:pt x="3247793" y="55554"/>
                </a:lnTo>
                <a:lnTo>
                  <a:pt x="3262122" y="64007"/>
                </a:lnTo>
                <a:close/>
              </a:path>
            </a:pathLst>
          </a:custGeom>
          <a:solidFill>
            <a:srgbClr val="4A7EBB"/>
          </a:solidFill>
        </p:spPr>
        <p:txBody>
          <a:bodyPr wrap="square" lIns="0" tIns="0" rIns="0" bIns="0" rtlCol="0"/>
          <a:lstStyle/>
          <a:p>
            <a:endParaRPr/>
          </a:p>
        </p:txBody>
      </p:sp>
      <p:sp>
        <p:nvSpPr>
          <p:cNvPr id="9" name="object 9"/>
          <p:cNvSpPr/>
          <p:nvPr/>
        </p:nvSpPr>
        <p:spPr>
          <a:xfrm>
            <a:off x="390906" y="1193291"/>
            <a:ext cx="1644650" cy="502284"/>
          </a:xfrm>
          <a:custGeom>
            <a:avLst/>
            <a:gdLst/>
            <a:ahLst/>
            <a:cxnLst/>
            <a:rect l="l" t="t" r="r" b="b"/>
            <a:pathLst>
              <a:path w="1644650" h="502285">
                <a:moveTo>
                  <a:pt x="1644395" y="502157"/>
                </a:moveTo>
                <a:lnTo>
                  <a:pt x="1644395" y="0"/>
                </a:lnTo>
                <a:lnTo>
                  <a:pt x="0" y="0"/>
                </a:lnTo>
                <a:lnTo>
                  <a:pt x="0" y="502157"/>
                </a:lnTo>
                <a:lnTo>
                  <a:pt x="12954" y="502157"/>
                </a:lnTo>
                <a:lnTo>
                  <a:pt x="12953" y="25907"/>
                </a:lnTo>
                <a:lnTo>
                  <a:pt x="25145" y="12953"/>
                </a:lnTo>
                <a:lnTo>
                  <a:pt x="25145" y="25907"/>
                </a:lnTo>
                <a:lnTo>
                  <a:pt x="1619250" y="25907"/>
                </a:lnTo>
                <a:lnTo>
                  <a:pt x="1619250" y="12953"/>
                </a:lnTo>
                <a:lnTo>
                  <a:pt x="1632204" y="25907"/>
                </a:lnTo>
                <a:lnTo>
                  <a:pt x="1632204" y="502157"/>
                </a:lnTo>
                <a:lnTo>
                  <a:pt x="1644395" y="502157"/>
                </a:lnTo>
                <a:close/>
              </a:path>
              <a:path w="1644650" h="502285">
                <a:moveTo>
                  <a:pt x="25145" y="25907"/>
                </a:moveTo>
                <a:lnTo>
                  <a:pt x="25145" y="12953"/>
                </a:lnTo>
                <a:lnTo>
                  <a:pt x="12953" y="25907"/>
                </a:lnTo>
                <a:lnTo>
                  <a:pt x="25145" y="25907"/>
                </a:lnTo>
                <a:close/>
              </a:path>
              <a:path w="1644650" h="502285">
                <a:moveTo>
                  <a:pt x="25145" y="476249"/>
                </a:moveTo>
                <a:lnTo>
                  <a:pt x="25145" y="25907"/>
                </a:lnTo>
                <a:lnTo>
                  <a:pt x="12953" y="25907"/>
                </a:lnTo>
                <a:lnTo>
                  <a:pt x="12953" y="476249"/>
                </a:lnTo>
                <a:lnTo>
                  <a:pt x="25145" y="476249"/>
                </a:lnTo>
                <a:close/>
              </a:path>
              <a:path w="1644650" h="502285">
                <a:moveTo>
                  <a:pt x="1632204" y="476249"/>
                </a:moveTo>
                <a:lnTo>
                  <a:pt x="12953" y="476249"/>
                </a:lnTo>
                <a:lnTo>
                  <a:pt x="25145" y="489203"/>
                </a:lnTo>
                <a:lnTo>
                  <a:pt x="25146" y="502157"/>
                </a:lnTo>
                <a:lnTo>
                  <a:pt x="1619250" y="502157"/>
                </a:lnTo>
                <a:lnTo>
                  <a:pt x="1619250" y="489203"/>
                </a:lnTo>
                <a:lnTo>
                  <a:pt x="1632204" y="476249"/>
                </a:lnTo>
                <a:close/>
              </a:path>
              <a:path w="1644650" h="502285">
                <a:moveTo>
                  <a:pt x="25146" y="502157"/>
                </a:moveTo>
                <a:lnTo>
                  <a:pt x="25145" y="489203"/>
                </a:lnTo>
                <a:lnTo>
                  <a:pt x="12953" y="476249"/>
                </a:lnTo>
                <a:lnTo>
                  <a:pt x="12954" y="502157"/>
                </a:lnTo>
                <a:lnTo>
                  <a:pt x="25146" y="502157"/>
                </a:lnTo>
                <a:close/>
              </a:path>
              <a:path w="1644650" h="502285">
                <a:moveTo>
                  <a:pt x="1632204" y="25907"/>
                </a:moveTo>
                <a:lnTo>
                  <a:pt x="1619250" y="12953"/>
                </a:lnTo>
                <a:lnTo>
                  <a:pt x="1619250" y="25907"/>
                </a:lnTo>
                <a:lnTo>
                  <a:pt x="1632204" y="25907"/>
                </a:lnTo>
                <a:close/>
              </a:path>
              <a:path w="1644650" h="502285">
                <a:moveTo>
                  <a:pt x="1632204" y="476249"/>
                </a:moveTo>
                <a:lnTo>
                  <a:pt x="1632204" y="25907"/>
                </a:lnTo>
                <a:lnTo>
                  <a:pt x="1619250" y="25907"/>
                </a:lnTo>
                <a:lnTo>
                  <a:pt x="1619250" y="476249"/>
                </a:lnTo>
                <a:lnTo>
                  <a:pt x="1632204" y="476249"/>
                </a:lnTo>
                <a:close/>
              </a:path>
              <a:path w="1644650" h="502285">
                <a:moveTo>
                  <a:pt x="1632204" y="502157"/>
                </a:moveTo>
                <a:lnTo>
                  <a:pt x="1632204" y="476249"/>
                </a:lnTo>
                <a:lnTo>
                  <a:pt x="1619250" y="489203"/>
                </a:lnTo>
                <a:lnTo>
                  <a:pt x="1619250" y="502157"/>
                </a:lnTo>
                <a:lnTo>
                  <a:pt x="1632204" y="502157"/>
                </a:lnTo>
                <a:close/>
              </a:path>
            </a:pathLst>
          </a:custGeom>
          <a:solidFill>
            <a:srgbClr val="4F81BD"/>
          </a:solidFill>
        </p:spPr>
        <p:txBody>
          <a:bodyPr wrap="square" lIns="0" tIns="0" rIns="0" bIns="0" rtlCol="0"/>
          <a:lstStyle/>
          <a:p>
            <a:endParaRPr/>
          </a:p>
        </p:txBody>
      </p:sp>
      <p:sp>
        <p:nvSpPr>
          <p:cNvPr id="10" name="object 10"/>
          <p:cNvSpPr txBox="1"/>
          <p:nvPr/>
        </p:nvSpPr>
        <p:spPr>
          <a:xfrm>
            <a:off x="435355" y="850387"/>
            <a:ext cx="4253230" cy="774065"/>
          </a:xfrm>
          <a:prstGeom prst="rect">
            <a:avLst/>
          </a:prstGeom>
        </p:spPr>
        <p:txBody>
          <a:bodyPr vert="horz" wrap="square" lIns="0" tIns="0" rIns="0" bIns="0" rtlCol="0">
            <a:spAutoFit/>
          </a:bodyPr>
          <a:lstStyle/>
          <a:p>
            <a:pPr marL="234315" indent="-222250">
              <a:lnSpc>
                <a:spcPct val="100000"/>
              </a:lnSpc>
            </a:pPr>
            <a:r>
              <a:rPr sz="1000" b="1" dirty="0">
                <a:solidFill>
                  <a:srgbClr val="FFFFFF"/>
                </a:solidFill>
                <a:latin typeface="Arial Black"/>
                <a:cs typeface="Arial Black"/>
              </a:rPr>
              <a:t>W</a:t>
            </a:r>
            <a:r>
              <a:rPr sz="1000" b="1" spc="-5" dirty="0">
                <a:solidFill>
                  <a:srgbClr val="FFFFFF"/>
                </a:solidFill>
                <a:latin typeface="Arial Black"/>
                <a:cs typeface="Arial Black"/>
              </a:rPr>
              <a:t>isconsi</a:t>
            </a:r>
            <a:r>
              <a:rPr sz="1000" b="1" dirty="0">
                <a:solidFill>
                  <a:srgbClr val="FFFFFF"/>
                </a:solidFill>
                <a:latin typeface="Arial Black"/>
                <a:cs typeface="Arial Black"/>
              </a:rPr>
              <a:t>n</a:t>
            </a:r>
            <a:r>
              <a:rPr sz="1000" b="1" spc="-15" dirty="0">
                <a:solidFill>
                  <a:srgbClr val="FFFFFF"/>
                </a:solidFill>
                <a:latin typeface="Arial Black"/>
                <a:cs typeface="Arial Black"/>
              </a:rPr>
              <a:t> </a:t>
            </a:r>
            <a:r>
              <a:rPr sz="1000" b="1" spc="-5" dirty="0">
                <a:solidFill>
                  <a:srgbClr val="FFFFFF"/>
                </a:solidFill>
                <a:latin typeface="Arial Black"/>
                <a:cs typeface="Arial Black"/>
              </a:rPr>
              <a:t>Healthcare-Associat</a:t>
            </a:r>
            <a:r>
              <a:rPr sz="1000" b="1" spc="-10" dirty="0">
                <a:solidFill>
                  <a:srgbClr val="FFFFFF"/>
                </a:solidFill>
                <a:latin typeface="Arial Black"/>
                <a:cs typeface="Arial Black"/>
              </a:rPr>
              <a:t>e</a:t>
            </a:r>
            <a:r>
              <a:rPr sz="1000" b="1" dirty="0">
                <a:solidFill>
                  <a:srgbClr val="FFFFFF"/>
                </a:solidFill>
                <a:latin typeface="Arial Black"/>
                <a:cs typeface="Arial Black"/>
              </a:rPr>
              <a:t>d </a:t>
            </a:r>
            <a:r>
              <a:rPr sz="1000" b="1" spc="-5" dirty="0">
                <a:solidFill>
                  <a:srgbClr val="FFFFFF"/>
                </a:solidFill>
                <a:latin typeface="Arial Black"/>
                <a:cs typeface="Arial Black"/>
              </a:rPr>
              <a:t>Infection</a:t>
            </a:r>
            <a:r>
              <a:rPr sz="1000" b="1" dirty="0">
                <a:solidFill>
                  <a:srgbClr val="FFFFFF"/>
                </a:solidFill>
                <a:latin typeface="Arial Black"/>
                <a:cs typeface="Arial Black"/>
              </a:rPr>
              <a:t>s </a:t>
            </a:r>
            <a:r>
              <a:rPr sz="1000" b="1" spc="-5" dirty="0">
                <a:solidFill>
                  <a:srgbClr val="FFFFFF"/>
                </a:solidFill>
                <a:latin typeface="Arial Black"/>
                <a:cs typeface="Arial Black"/>
              </a:rPr>
              <a:t>i</a:t>
            </a:r>
            <a:r>
              <a:rPr sz="1000" b="1" dirty="0">
                <a:solidFill>
                  <a:srgbClr val="FFFFFF"/>
                </a:solidFill>
                <a:latin typeface="Arial Black"/>
                <a:cs typeface="Arial Black"/>
              </a:rPr>
              <a:t>n </a:t>
            </a:r>
            <a:r>
              <a:rPr sz="1000" b="1" spc="-10" dirty="0">
                <a:solidFill>
                  <a:srgbClr val="FFFFFF"/>
                </a:solidFill>
                <a:latin typeface="Arial Black"/>
                <a:cs typeface="Arial Black"/>
              </a:rPr>
              <a:t>L</a:t>
            </a:r>
            <a:r>
              <a:rPr sz="1000" b="1" dirty="0">
                <a:solidFill>
                  <a:srgbClr val="FFFFFF"/>
                </a:solidFill>
                <a:latin typeface="Arial Black"/>
                <a:cs typeface="Arial Black"/>
              </a:rPr>
              <a:t>TC </a:t>
            </a:r>
            <a:r>
              <a:rPr sz="1000" b="1" spc="-5" dirty="0">
                <a:solidFill>
                  <a:srgbClr val="FFFFFF"/>
                </a:solidFill>
                <a:latin typeface="Arial Black"/>
                <a:cs typeface="Arial Black"/>
              </a:rPr>
              <a:t>Coalition</a:t>
            </a:r>
            <a:endParaRPr sz="1000" dirty="0">
              <a:latin typeface="Arial Black"/>
              <a:cs typeface="Arial Black"/>
            </a:endParaRPr>
          </a:p>
          <a:p>
            <a:pPr>
              <a:lnSpc>
                <a:spcPct val="100000"/>
              </a:lnSpc>
            </a:pPr>
            <a:endParaRPr sz="1000" dirty="0">
              <a:latin typeface="Times New Roman"/>
              <a:cs typeface="Times New Roman"/>
            </a:endParaRPr>
          </a:p>
          <a:p>
            <a:pPr>
              <a:lnSpc>
                <a:spcPct val="100000"/>
              </a:lnSpc>
              <a:spcBef>
                <a:spcPts val="52"/>
              </a:spcBef>
            </a:pPr>
            <a:endParaRPr sz="850" dirty="0">
              <a:latin typeface="Times New Roman"/>
              <a:cs typeface="Times New Roman"/>
            </a:endParaRPr>
          </a:p>
          <a:p>
            <a:pPr marL="501015" marR="2922905" indent="-267335">
              <a:lnSpc>
                <a:spcPct val="101400"/>
              </a:lnSpc>
            </a:pPr>
            <a:r>
              <a:rPr sz="1100" spc="-5" dirty="0">
                <a:solidFill>
                  <a:srgbClr val="00B050"/>
                </a:solidFill>
                <a:latin typeface="Calibri"/>
                <a:cs typeface="Calibri"/>
              </a:rPr>
              <a:t>Reside</a:t>
            </a:r>
            <a:r>
              <a:rPr sz="1100" dirty="0">
                <a:solidFill>
                  <a:srgbClr val="00B050"/>
                </a:solidFill>
                <a:latin typeface="Calibri"/>
                <a:cs typeface="Calibri"/>
              </a:rPr>
              <a:t>n</a:t>
            </a:r>
            <a:r>
              <a:rPr sz="1100" spc="-5" dirty="0">
                <a:solidFill>
                  <a:srgbClr val="00B050"/>
                </a:solidFill>
                <a:latin typeface="Calibri"/>
                <a:cs typeface="Calibri"/>
              </a:rPr>
              <a:t>t Ch</a:t>
            </a:r>
            <a:r>
              <a:rPr sz="1100" spc="5" dirty="0">
                <a:solidFill>
                  <a:srgbClr val="00B050"/>
                </a:solidFill>
                <a:latin typeface="Calibri"/>
                <a:cs typeface="Calibri"/>
              </a:rPr>
              <a:t>a</a:t>
            </a:r>
            <a:r>
              <a:rPr sz="1100" spc="-5" dirty="0">
                <a:solidFill>
                  <a:srgbClr val="00B050"/>
                </a:solidFill>
                <a:latin typeface="Calibri"/>
                <a:cs typeface="Calibri"/>
              </a:rPr>
              <a:t>n</a:t>
            </a:r>
            <a:r>
              <a:rPr sz="1100" spc="-15" dirty="0">
                <a:solidFill>
                  <a:srgbClr val="00B050"/>
                </a:solidFill>
                <a:latin typeface="Calibri"/>
                <a:cs typeface="Calibri"/>
              </a:rPr>
              <a:t>g</a:t>
            </a:r>
            <a:r>
              <a:rPr sz="1100" spc="-10" dirty="0">
                <a:solidFill>
                  <a:srgbClr val="00B050"/>
                </a:solidFill>
                <a:latin typeface="Calibri"/>
                <a:cs typeface="Calibri"/>
              </a:rPr>
              <a:t>e</a:t>
            </a:r>
            <a:r>
              <a:rPr sz="1100" spc="-5" dirty="0">
                <a:solidFill>
                  <a:srgbClr val="00B050"/>
                </a:solidFill>
                <a:latin typeface="Calibri"/>
                <a:cs typeface="Calibri"/>
              </a:rPr>
              <a:t> </a:t>
            </a:r>
            <a:r>
              <a:rPr sz="1100" spc="5" dirty="0">
                <a:solidFill>
                  <a:srgbClr val="00B050"/>
                </a:solidFill>
                <a:latin typeface="Calibri"/>
                <a:cs typeface="Calibri"/>
              </a:rPr>
              <a:t>in </a:t>
            </a:r>
            <a:r>
              <a:rPr sz="1100" spc="-5" dirty="0">
                <a:solidFill>
                  <a:srgbClr val="00B050"/>
                </a:solidFill>
                <a:latin typeface="Calibri"/>
                <a:cs typeface="Calibri"/>
              </a:rPr>
              <a:t>Condition</a:t>
            </a:r>
            <a:endParaRPr sz="1100" dirty="0">
              <a:latin typeface="Calibri"/>
              <a:cs typeface="Calibri"/>
            </a:endParaRPr>
          </a:p>
        </p:txBody>
      </p:sp>
      <p:sp>
        <p:nvSpPr>
          <p:cNvPr id="12" name="object 12"/>
          <p:cNvSpPr/>
          <p:nvPr/>
        </p:nvSpPr>
        <p:spPr>
          <a:xfrm>
            <a:off x="390906" y="2917698"/>
            <a:ext cx="1644650" cy="588010"/>
          </a:xfrm>
          <a:custGeom>
            <a:avLst/>
            <a:gdLst/>
            <a:ahLst/>
            <a:cxnLst/>
            <a:rect l="l" t="t" r="r" b="b"/>
            <a:pathLst>
              <a:path w="1644650" h="588010">
                <a:moveTo>
                  <a:pt x="1644396" y="587501"/>
                </a:moveTo>
                <a:lnTo>
                  <a:pt x="1644395" y="0"/>
                </a:lnTo>
                <a:lnTo>
                  <a:pt x="0" y="0"/>
                </a:lnTo>
                <a:lnTo>
                  <a:pt x="0" y="587501"/>
                </a:lnTo>
                <a:lnTo>
                  <a:pt x="12954" y="587501"/>
                </a:lnTo>
                <a:lnTo>
                  <a:pt x="12953" y="25145"/>
                </a:lnTo>
                <a:lnTo>
                  <a:pt x="25145" y="12191"/>
                </a:lnTo>
                <a:lnTo>
                  <a:pt x="25145" y="25145"/>
                </a:lnTo>
                <a:lnTo>
                  <a:pt x="1619249" y="25145"/>
                </a:lnTo>
                <a:lnTo>
                  <a:pt x="1619249" y="12191"/>
                </a:lnTo>
                <a:lnTo>
                  <a:pt x="1632203" y="25145"/>
                </a:lnTo>
                <a:lnTo>
                  <a:pt x="1632204" y="587501"/>
                </a:lnTo>
                <a:lnTo>
                  <a:pt x="1644396" y="587501"/>
                </a:lnTo>
                <a:close/>
              </a:path>
              <a:path w="1644650" h="588010">
                <a:moveTo>
                  <a:pt x="25145" y="25145"/>
                </a:moveTo>
                <a:lnTo>
                  <a:pt x="25145" y="12191"/>
                </a:lnTo>
                <a:lnTo>
                  <a:pt x="12953" y="25145"/>
                </a:lnTo>
                <a:lnTo>
                  <a:pt x="25145" y="25145"/>
                </a:lnTo>
                <a:close/>
              </a:path>
              <a:path w="1644650" h="588010">
                <a:moveTo>
                  <a:pt x="25145" y="561593"/>
                </a:moveTo>
                <a:lnTo>
                  <a:pt x="25145" y="25145"/>
                </a:lnTo>
                <a:lnTo>
                  <a:pt x="12953" y="25145"/>
                </a:lnTo>
                <a:lnTo>
                  <a:pt x="12954" y="561593"/>
                </a:lnTo>
                <a:lnTo>
                  <a:pt x="25145" y="561593"/>
                </a:lnTo>
                <a:close/>
              </a:path>
              <a:path w="1644650" h="588010">
                <a:moveTo>
                  <a:pt x="1632204" y="561593"/>
                </a:moveTo>
                <a:lnTo>
                  <a:pt x="12954" y="561593"/>
                </a:lnTo>
                <a:lnTo>
                  <a:pt x="25145" y="574548"/>
                </a:lnTo>
                <a:lnTo>
                  <a:pt x="25145" y="587501"/>
                </a:lnTo>
                <a:lnTo>
                  <a:pt x="1619250" y="587501"/>
                </a:lnTo>
                <a:lnTo>
                  <a:pt x="1619250" y="574548"/>
                </a:lnTo>
                <a:lnTo>
                  <a:pt x="1632204" y="561593"/>
                </a:lnTo>
                <a:close/>
              </a:path>
              <a:path w="1644650" h="588010">
                <a:moveTo>
                  <a:pt x="25145" y="587501"/>
                </a:moveTo>
                <a:lnTo>
                  <a:pt x="25145" y="574548"/>
                </a:lnTo>
                <a:lnTo>
                  <a:pt x="12954" y="561593"/>
                </a:lnTo>
                <a:lnTo>
                  <a:pt x="12954" y="587501"/>
                </a:lnTo>
                <a:lnTo>
                  <a:pt x="25145" y="587501"/>
                </a:lnTo>
                <a:close/>
              </a:path>
              <a:path w="1644650" h="588010">
                <a:moveTo>
                  <a:pt x="1632203" y="25145"/>
                </a:moveTo>
                <a:lnTo>
                  <a:pt x="1619249" y="12191"/>
                </a:lnTo>
                <a:lnTo>
                  <a:pt x="1619249" y="25145"/>
                </a:lnTo>
                <a:lnTo>
                  <a:pt x="1632203" y="25145"/>
                </a:lnTo>
                <a:close/>
              </a:path>
              <a:path w="1644650" h="588010">
                <a:moveTo>
                  <a:pt x="1632204" y="561593"/>
                </a:moveTo>
                <a:lnTo>
                  <a:pt x="1632203" y="25145"/>
                </a:lnTo>
                <a:lnTo>
                  <a:pt x="1619249" y="25145"/>
                </a:lnTo>
                <a:lnTo>
                  <a:pt x="1619250" y="561593"/>
                </a:lnTo>
                <a:lnTo>
                  <a:pt x="1632204" y="561593"/>
                </a:lnTo>
                <a:close/>
              </a:path>
              <a:path w="1644650" h="588010">
                <a:moveTo>
                  <a:pt x="1632204" y="587501"/>
                </a:moveTo>
                <a:lnTo>
                  <a:pt x="1632204" y="561593"/>
                </a:lnTo>
                <a:lnTo>
                  <a:pt x="1619250" y="574548"/>
                </a:lnTo>
                <a:lnTo>
                  <a:pt x="1619250" y="587501"/>
                </a:lnTo>
                <a:lnTo>
                  <a:pt x="1632204" y="587501"/>
                </a:lnTo>
                <a:close/>
              </a:path>
            </a:pathLst>
          </a:custGeom>
          <a:solidFill>
            <a:srgbClr val="4F81BD"/>
          </a:solidFill>
        </p:spPr>
        <p:txBody>
          <a:bodyPr wrap="square" lIns="0" tIns="0" rIns="0" bIns="0" rtlCol="0"/>
          <a:lstStyle/>
          <a:p>
            <a:endParaRPr/>
          </a:p>
        </p:txBody>
      </p:sp>
      <p:sp>
        <p:nvSpPr>
          <p:cNvPr id="13" name="object 13"/>
          <p:cNvSpPr txBox="1"/>
          <p:nvPr/>
        </p:nvSpPr>
        <p:spPr>
          <a:xfrm>
            <a:off x="591566" y="3055683"/>
            <a:ext cx="1242060" cy="335280"/>
          </a:xfrm>
          <a:prstGeom prst="rect">
            <a:avLst/>
          </a:prstGeom>
        </p:spPr>
        <p:txBody>
          <a:bodyPr vert="horz" wrap="square" lIns="0" tIns="0" rIns="0" bIns="0" rtlCol="0">
            <a:spAutoFit/>
          </a:bodyPr>
          <a:lstStyle/>
          <a:p>
            <a:pPr marL="414655" marR="5080" indent="-402590">
              <a:lnSpc>
                <a:spcPct val="101400"/>
              </a:lnSpc>
            </a:pPr>
            <a:r>
              <a:rPr sz="1100" spc="-5" dirty="0">
                <a:latin typeface="Calibri"/>
                <a:cs typeface="Calibri"/>
              </a:rPr>
              <a:t>Localizin</a:t>
            </a:r>
            <a:r>
              <a:rPr sz="1100" dirty="0">
                <a:latin typeface="Calibri"/>
                <a:cs typeface="Calibri"/>
              </a:rPr>
              <a:t>g</a:t>
            </a:r>
            <a:r>
              <a:rPr sz="1100" spc="5" dirty="0">
                <a:latin typeface="Calibri"/>
                <a:cs typeface="Calibri"/>
              </a:rPr>
              <a:t> </a:t>
            </a:r>
            <a:r>
              <a:rPr sz="1100" spc="-10" dirty="0">
                <a:latin typeface="Calibri"/>
                <a:cs typeface="Calibri"/>
              </a:rPr>
              <a:t>Ur</a:t>
            </a:r>
            <a:r>
              <a:rPr sz="1100" dirty="0">
                <a:latin typeface="Calibri"/>
                <a:cs typeface="Calibri"/>
              </a:rPr>
              <a:t>i</a:t>
            </a:r>
            <a:r>
              <a:rPr sz="1100" spc="-5" dirty="0">
                <a:latin typeface="Calibri"/>
                <a:cs typeface="Calibri"/>
              </a:rPr>
              <a:t>n</a:t>
            </a:r>
            <a:r>
              <a:rPr sz="1100" spc="-10" dirty="0">
                <a:latin typeface="Calibri"/>
                <a:cs typeface="Calibri"/>
              </a:rPr>
              <a:t>ar</a:t>
            </a:r>
            <a:r>
              <a:rPr sz="1100" spc="-5" dirty="0">
                <a:latin typeface="Calibri"/>
                <a:cs typeface="Calibri"/>
              </a:rPr>
              <a:t>y S/S (</a:t>
            </a:r>
            <a:r>
              <a:rPr sz="1100" b="1" spc="-15" dirty="0">
                <a:latin typeface="Calibri"/>
                <a:cs typeface="Calibri"/>
              </a:rPr>
              <a:t>Bo</a:t>
            </a:r>
            <a:r>
              <a:rPr sz="1100" b="1" spc="-5" dirty="0">
                <a:latin typeface="Calibri"/>
                <a:cs typeface="Calibri"/>
              </a:rPr>
              <a:t>x</a:t>
            </a:r>
            <a:r>
              <a:rPr sz="1100" b="1" dirty="0">
                <a:latin typeface="Calibri"/>
                <a:cs typeface="Calibri"/>
              </a:rPr>
              <a:t> </a:t>
            </a:r>
            <a:r>
              <a:rPr sz="1100" b="1" spc="-10" dirty="0">
                <a:latin typeface="Calibri"/>
                <a:cs typeface="Calibri"/>
              </a:rPr>
              <a:t>B</a:t>
            </a:r>
            <a:r>
              <a:rPr sz="1100" dirty="0">
                <a:latin typeface="Calibri"/>
                <a:cs typeface="Calibri"/>
              </a:rPr>
              <a:t>)</a:t>
            </a:r>
            <a:endParaRPr sz="1100">
              <a:latin typeface="Calibri"/>
              <a:cs typeface="Calibri"/>
            </a:endParaRPr>
          </a:p>
        </p:txBody>
      </p:sp>
      <p:sp>
        <p:nvSpPr>
          <p:cNvPr id="14" name="object 14"/>
          <p:cNvSpPr/>
          <p:nvPr/>
        </p:nvSpPr>
        <p:spPr>
          <a:xfrm>
            <a:off x="381000" y="1984248"/>
            <a:ext cx="1654810" cy="654050"/>
          </a:xfrm>
          <a:custGeom>
            <a:avLst/>
            <a:gdLst/>
            <a:ahLst/>
            <a:cxnLst/>
            <a:rect l="l" t="t" r="r" b="b"/>
            <a:pathLst>
              <a:path w="1654810" h="654050">
                <a:moveTo>
                  <a:pt x="1654302" y="653795"/>
                </a:moveTo>
                <a:lnTo>
                  <a:pt x="1654302" y="0"/>
                </a:lnTo>
                <a:lnTo>
                  <a:pt x="0" y="0"/>
                </a:lnTo>
                <a:lnTo>
                  <a:pt x="0" y="653795"/>
                </a:lnTo>
                <a:lnTo>
                  <a:pt x="12953" y="653795"/>
                </a:lnTo>
                <a:lnTo>
                  <a:pt x="12953" y="25145"/>
                </a:lnTo>
                <a:lnTo>
                  <a:pt x="25907" y="12191"/>
                </a:lnTo>
                <a:lnTo>
                  <a:pt x="25907" y="25145"/>
                </a:lnTo>
                <a:lnTo>
                  <a:pt x="1629156" y="25145"/>
                </a:lnTo>
                <a:lnTo>
                  <a:pt x="1629156" y="12191"/>
                </a:lnTo>
                <a:lnTo>
                  <a:pt x="1642110" y="25145"/>
                </a:lnTo>
                <a:lnTo>
                  <a:pt x="1642110" y="653795"/>
                </a:lnTo>
                <a:lnTo>
                  <a:pt x="1654302" y="653795"/>
                </a:lnTo>
                <a:close/>
              </a:path>
              <a:path w="1654810" h="654050">
                <a:moveTo>
                  <a:pt x="25907" y="25145"/>
                </a:moveTo>
                <a:lnTo>
                  <a:pt x="25907" y="12191"/>
                </a:lnTo>
                <a:lnTo>
                  <a:pt x="12953" y="25145"/>
                </a:lnTo>
                <a:lnTo>
                  <a:pt x="25907" y="25145"/>
                </a:lnTo>
                <a:close/>
              </a:path>
              <a:path w="1654810" h="654050">
                <a:moveTo>
                  <a:pt x="25907" y="628650"/>
                </a:moveTo>
                <a:lnTo>
                  <a:pt x="25907" y="25145"/>
                </a:lnTo>
                <a:lnTo>
                  <a:pt x="12953" y="25145"/>
                </a:lnTo>
                <a:lnTo>
                  <a:pt x="12954" y="628650"/>
                </a:lnTo>
                <a:lnTo>
                  <a:pt x="25907" y="628650"/>
                </a:lnTo>
                <a:close/>
              </a:path>
              <a:path w="1654810" h="654050">
                <a:moveTo>
                  <a:pt x="1642110" y="628650"/>
                </a:moveTo>
                <a:lnTo>
                  <a:pt x="12954" y="628650"/>
                </a:lnTo>
                <a:lnTo>
                  <a:pt x="25908" y="640841"/>
                </a:lnTo>
                <a:lnTo>
                  <a:pt x="25907" y="653795"/>
                </a:lnTo>
                <a:lnTo>
                  <a:pt x="1629156" y="653795"/>
                </a:lnTo>
                <a:lnTo>
                  <a:pt x="1629156" y="640841"/>
                </a:lnTo>
                <a:lnTo>
                  <a:pt x="1642110" y="628650"/>
                </a:lnTo>
                <a:close/>
              </a:path>
              <a:path w="1654810" h="654050">
                <a:moveTo>
                  <a:pt x="25907" y="653795"/>
                </a:moveTo>
                <a:lnTo>
                  <a:pt x="25908" y="640841"/>
                </a:lnTo>
                <a:lnTo>
                  <a:pt x="12954" y="628650"/>
                </a:lnTo>
                <a:lnTo>
                  <a:pt x="12953" y="653795"/>
                </a:lnTo>
                <a:lnTo>
                  <a:pt x="25907" y="653795"/>
                </a:lnTo>
                <a:close/>
              </a:path>
              <a:path w="1654810" h="654050">
                <a:moveTo>
                  <a:pt x="1642110" y="25145"/>
                </a:moveTo>
                <a:lnTo>
                  <a:pt x="1629156" y="12191"/>
                </a:lnTo>
                <a:lnTo>
                  <a:pt x="1629156" y="25145"/>
                </a:lnTo>
                <a:lnTo>
                  <a:pt x="1642110" y="25145"/>
                </a:lnTo>
                <a:close/>
              </a:path>
              <a:path w="1654810" h="654050">
                <a:moveTo>
                  <a:pt x="1642110" y="628650"/>
                </a:moveTo>
                <a:lnTo>
                  <a:pt x="1642110" y="25145"/>
                </a:lnTo>
                <a:lnTo>
                  <a:pt x="1629156" y="25145"/>
                </a:lnTo>
                <a:lnTo>
                  <a:pt x="1629156" y="628650"/>
                </a:lnTo>
                <a:lnTo>
                  <a:pt x="1642110" y="628650"/>
                </a:lnTo>
                <a:close/>
              </a:path>
              <a:path w="1654810" h="654050">
                <a:moveTo>
                  <a:pt x="1642110" y="653795"/>
                </a:moveTo>
                <a:lnTo>
                  <a:pt x="1642110" y="628650"/>
                </a:lnTo>
                <a:lnTo>
                  <a:pt x="1629156" y="640841"/>
                </a:lnTo>
                <a:lnTo>
                  <a:pt x="1629156" y="653795"/>
                </a:lnTo>
                <a:lnTo>
                  <a:pt x="1642110" y="653795"/>
                </a:lnTo>
                <a:close/>
              </a:path>
            </a:pathLst>
          </a:custGeom>
          <a:solidFill>
            <a:srgbClr val="4F81BD"/>
          </a:solidFill>
        </p:spPr>
        <p:txBody>
          <a:bodyPr wrap="square" lIns="0" tIns="0" rIns="0" bIns="0" rtlCol="0"/>
          <a:lstStyle/>
          <a:p>
            <a:endParaRPr/>
          </a:p>
        </p:txBody>
      </p:sp>
      <p:sp>
        <p:nvSpPr>
          <p:cNvPr id="15" name="object 15"/>
          <p:cNvSpPr txBox="1"/>
          <p:nvPr/>
        </p:nvSpPr>
        <p:spPr>
          <a:xfrm>
            <a:off x="684530" y="2070417"/>
            <a:ext cx="1046480" cy="506095"/>
          </a:xfrm>
          <a:prstGeom prst="rect">
            <a:avLst/>
          </a:prstGeom>
        </p:spPr>
        <p:txBody>
          <a:bodyPr vert="horz" wrap="square" lIns="0" tIns="0" rIns="0" bIns="0" rtlCol="0">
            <a:spAutoFit/>
          </a:bodyPr>
          <a:lstStyle/>
          <a:p>
            <a:pPr marL="12700" marR="5080" algn="ctr">
              <a:lnSpc>
                <a:spcPct val="101600"/>
              </a:lnSpc>
            </a:pPr>
            <a:r>
              <a:rPr sz="1100" spc="-5" dirty="0">
                <a:solidFill>
                  <a:srgbClr val="00B050"/>
                </a:solidFill>
                <a:latin typeface="Calibri"/>
                <a:cs typeface="Calibri"/>
              </a:rPr>
              <a:t>Complet</a:t>
            </a:r>
            <a:r>
              <a:rPr sz="1100" dirty="0">
                <a:solidFill>
                  <a:srgbClr val="00B050"/>
                </a:solidFill>
                <a:latin typeface="Calibri"/>
                <a:cs typeface="Calibri"/>
              </a:rPr>
              <a:t>e </a:t>
            </a:r>
            <a:r>
              <a:rPr sz="1100" spc="-15" dirty="0">
                <a:solidFill>
                  <a:srgbClr val="00B050"/>
                </a:solidFill>
                <a:latin typeface="Calibri"/>
                <a:cs typeface="Calibri"/>
              </a:rPr>
              <a:t>N</a:t>
            </a:r>
            <a:r>
              <a:rPr sz="1100" spc="-10" dirty="0">
                <a:solidFill>
                  <a:srgbClr val="00B050"/>
                </a:solidFill>
                <a:latin typeface="Calibri"/>
                <a:cs typeface="Calibri"/>
              </a:rPr>
              <a:t>u</a:t>
            </a:r>
            <a:r>
              <a:rPr sz="1100" spc="-5" dirty="0">
                <a:solidFill>
                  <a:srgbClr val="00B050"/>
                </a:solidFill>
                <a:latin typeface="Calibri"/>
                <a:cs typeface="Calibri"/>
              </a:rPr>
              <a:t>rsing </a:t>
            </a:r>
            <a:r>
              <a:rPr sz="1100" spc="-10" dirty="0">
                <a:solidFill>
                  <a:srgbClr val="00B050"/>
                </a:solidFill>
                <a:latin typeface="Calibri"/>
                <a:cs typeface="Calibri"/>
              </a:rPr>
              <a:t>Assessment</a:t>
            </a:r>
            <a:r>
              <a:rPr sz="1100" spc="-5" dirty="0">
                <a:solidFill>
                  <a:srgbClr val="00B050"/>
                </a:solidFill>
                <a:latin typeface="Calibri"/>
                <a:cs typeface="Calibri"/>
              </a:rPr>
              <a:t>    (</a:t>
            </a:r>
            <a:r>
              <a:rPr sz="1100" b="1" spc="-15" dirty="0">
                <a:solidFill>
                  <a:srgbClr val="00B050"/>
                </a:solidFill>
                <a:latin typeface="Calibri"/>
                <a:cs typeface="Calibri"/>
              </a:rPr>
              <a:t>Bo</a:t>
            </a:r>
            <a:r>
              <a:rPr sz="1100" b="1" spc="-5" dirty="0">
                <a:solidFill>
                  <a:srgbClr val="00B050"/>
                </a:solidFill>
                <a:latin typeface="Calibri"/>
                <a:cs typeface="Calibri"/>
              </a:rPr>
              <a:t>x</a:t>
            </a:r>
            <a:r>
              <a:rPr sz="1100" b="1" dirty="0">
                <a:solidFill>
                  <a:srgbClr val="00B050"/>
                </a:solidFill>
                <a:latin typeface="Calibri"/>
                <a:cs typeface="Calibri"/>
              </a:rPr>
              <a:t> </a:t>
            </a:r>
            <a:r>
              <a:rPr sz="1100" b="1" spc="-15" dirty="0">
                <a:solidFill>
                  <a:srgbClr val="00B050"/>
                </a:solidFill>
                <a:latin typeface="Calibri"/>
                <a:cs typeface="Calibri"/>
              </a:rPr>
              <a:t>A</a:t>
            </a:r>
            <a:r>
              <a:rPr sz="1100" dirty="0">
                <a:solidFill>
                  <a:srgbClr val="00B050"/>
                </a:solidFill>
                <a:latin typeface="Calibri"/>
                <a:cs typeface="Calibri"/>
              </a:rPr>
              <a:t>)</a:t>
            </a:r>
            <a:endParaRPr sz="1100">
              <a:latin typeface="Calibri"/>
              <a:cs typeface="Calibri"/>
            </a:endParaRPr>
          </a:p>
        </p:txBody>
      </p:sp>
      <p:sp>
        <p:nvSpPr>
          <p:cNvPr id="16" name="object 16"/>
          <p:cNvSpPr/>
          <p:nvPr/>
        </p:nvSpPr>
        <p:spPr>
          <a:xfrm>
            <a:off x="1145286" y="1686305"/>
            <a:ext cx="110489" cy="314960"/>
          </a:xfrm>
          <a:custGeom>
            <a:avLst/>
            <a:gdLst/>
            <a:ahLst/>
            <a:cxnLst/>
            <a:rect l="l" t="t" r="r" b="b"/>
            <a:pathLst>
              <a:path w="110490" h="314960">
                <a:moveTo>
                  <a:pt x="55244" y="276527"/>
                </a:moveTo>
                <a:lnTo>
                  <a:pt x="19050" y="214122"/>
                </a:lnTo>
                <a:lnTo>
                  <a:pt x="16001" y="209550"/>
                </a:lnTo>
                <a:lnTo>
                  <a:pt x="10667" y="208026"/>
                </a:lnTo>
                <a:lnTo>
                  <a:pt x="6095" y="211074"/>
                </a:lnTo>
                <a:lnTo>
                  <a:pt x="1523" y="213360"/>
                </a:lnTo>
                <a:lnTo>
                  <a:pt x="0" y="219456"/>
                </a:lnTo>
                <a:lnTo>
                  <a:pt x="2285" y="224028"/>
                </a:lnTo>
                <a:lnTo>
                  <a:pt x="45719" y="298935"/>
                </a:lnTo>
                <a:lnTo>
                  <a:pt x="45719" y="295656"/>
                </a:lnTo>
                <a:lnTo>
                  <a:pt x="47243" y="295656"/>
                </a:lnTo>
                <a:lnTo>
                  <a:pt x="47243" y="290322"/>
                </a:lnTo>
                <a:lnTo>
                  <a:pt x="55244" y="276527"/>
                </a:lnTo>
                <a:close/>
              </a:path>
              <a:path w="110490" h="314960">
                <a:moveTo>
                  <a:pt x="64769" y="260104"/>
                </a:moveTo>
                <a:lnTo>
                  <a:pt x="64769" y="0"/>
                </a:lnTo>
                <a:lnTo>
                  <a:pt x="45719" y="0"/>
                </a:lnTo>
                <a:lnTo>
                  <a:pt x="45719" y="260104"/>
                </a:lnTo>
                <a:lnTo>
                  <a:pt x="55244" y="276527"/>
                </a:lnTo>
                <a:lnTo>
                  <a:pt x="64769" y="260104"/>
                </a:lnTo>
                <a:close/>
              </a:path>
              <a:path w="110490" h="314960">
                <a:moveTo>
                  <a:pt x="64769" y="297865"/>
                </a:moveTo>
                <a:lnTo>
                  <a:pt x="64769" y="295656"/>
                </a:lnTo>
                <a:lnTo>
                  <a:pt x="45719" y="295656"/>
                </a:lnTo>
                <a:lnTo>
                  <a:pt x="45719" y="298935"/>
                </a:lnTo>
                <a:lnTo>
                  <a:pt x="54863" y="314706"/>
                </a:lnTo>
                <a:lnTo>
                  <a:pt x="64769" y="297865"/>
                </a:lnTo>
                <a:close/>
              </a:path>
              <a:path w="110490" h="314960">
                <a:moveTo>
                  <a:pt x="63245" y="290322"/>
                </a:moveTo>
                <a:lnTo>
                  <a:pt x="55244" y="276527"/>
                </a:lnTo>
                <a:lnTo>
                  <a:pt x="47243" y="290322"/>
                </a:lnTo>
                <a:lnTo>
                  <a:pt x="63245" y="290322"/>
                </a:lnTo>
                <a:close/>
              </a:path>
              <a:path w="110490" h="314960">
                <a:moveTo>
                  <a:pt x="63245" y="295656"/>
                </a:moveTo>
                <a:lnTo>
                  <a:pt x="63245" y="290322"/>
                </a:lnTo>
                <a:lnTo>
                  <a:pt x="47243" y="290322"/>
                </a:lnTo>
                <a:lnTo>
                  <a:pt x="47243" y="295656"/>
                </a:lnTo>
                <a:lnTo>
                  <a:pt x="63245" y="295656"/>
                </a:lnTo>
                <a:close/>
              </a:path>
              <a:path w="110490" h="314960">
                <a:moveTo>
                  <a:pt x="110489" y="219456"/>
                </a:moveTo>
                <a:lnTo>
                  <a:pt x="108965" y="213360"/>
                </a:lnTo>
                <a:lnTo>
                  <a:pt x="104393" y="211074"/>
                </a:lnTo>
                <a:lnTo>
                  <a:pt x="99822" y="208026"/>
                </a:lnTo>
                <a:lnTo>
                  <a:pt x="93725" y="209550"/>
                </a:lnTo>
                <a:lnTo>
                  <a:pt x="91439" y="214122"/>
                </a:lnTo>
                <a:lnTo>
                  <a:pt x="55244" y="276527"/>
                </a:lnTo>
                <a:lnTo>
                  <a:pt x="63245" y="290322"/>
                </a:lnTo>
                <a:lnTo>
                  <a:pt x="63245" y="295656"/>
                </a:lnTo>
                <a:lnTo>
                  <a:pt x="64769" y="295656"/>
                </a:lnTo>
                <a:lnTo>
                  <a:pt x="64769" y="297865"/>
                </a:lnTo>
                <a:lnTo>
                  <a:pt x="108203" y="224028"/>
                </a:lnTo>
                <a:lnTo>
                  <a:pt x="110489" y="219456"/>
                </a:lnTo>
                <a:close/>
              </a:path>
            </a:pathLst>
          </a:custGeom>
          <a:solidFill>
            <a:srgbClr val="4A7EBB"/>
          </a:solidFill>
        </p:spPr>
        <p:txBody>
          <a:bodyPr wrap="square" lIns="0" tIns="0" rIns="0" bIns="0" rtlCol="0"/>
          <a:lstStyle/>
          <a:p>
            <a:endParaRPr/>
          </a:p>
        </p:txBody>
      </p:sp>
      <p:sp>
        <p:nvSpPr>
          <p:cNvPr id="17" name="object 17"/>
          <p:cNvSpPr/>
          <p:nvPr/>
        </p:nvSpPr>
        <p:spPr>
          <a:xfrm>
            <a:off x="1158239" y="2634995"/>
            <a:ext cx="110489" cy="295910"/>
          </a:xfrm>
          <a:custGeom>
            <a:avLst/>
            <a:gdLst/>
            <a:ahLst/>
            <a:cxnLst/>
            <a:rect l="l" t="t" r="r" b="b"/>
            <a:pathLst>
              <a:path w="110490" h="295910">
                <a:moveTo>
                  <a:pt x="54935" y="256943"/>
                </a:moveTo>
                <a:lnTo>
                  <a:pt x="19050" y="195071"/>
                </a:lnTo>
                <a:lnTo>
                  <a:pt x="16001" y="190499"/>
                </a:lnTo>
                <a:lnTo>
                  <a:pt x="9906" y="188975"/>
                </a:lnTo>
                <a:lnTo>
                  <a:pt x="6096" y="192023"/>
                </a:lnTo>
                <a:lnTo>
                  <a:pt x="1523" y="194309"/>
                </a:lnTo>
                <a:lnTo>
                  <a:pt x="0" y="200405"/>
                </a:lnTo>
                <a:lnTo>
                  <a:pt x="2285" y="204977"/>
                </a:lnTo>
                <a:lnTo>
                  <a:pt x="45719" y="279885"/>
                </a:lnTo>
                <a:lnTo>
                  <a:pt x="45719" y="276605"/>
                </a:lnTo>
                <a:lnTo>
                  <a:pt x="46481" y="276605"/>
                </a:lnTo>
                <a:lnTo>
                  <a:pt x="46481" y="271271"/>
                </a:lnTo>
                <a:lnTo>
                  <a:pt x="54935" y="256943"/>
                </a:lnTo>
                <a:close/>
              </a:path>
              <a:path w="110490" h="295910">
                <a:moveTo>
                  <a:pt x="64769" y="240275"/>
                </a:moveTo>
                <a:lnTo>
                  <a:pt x="64769" y="0"/>
                </a:lnTo>
                <a:lnTo>
                  <a:pt x="45719" y="0"/>
                </a:lnTo>
                <a:lnTo>
                  <a:pt x="45719" y="241054"/>
                </a:lnTo>
                <a:lnTo>
                  <a:pt x="54935" y="256943"/>
                </a:lnTo>
                <a:lnTo>
                  <a:pt x="64769" y="240275"/>
                </a:lnTo>
                <a:close/>
              </a:path>
              <a:path w="110490" h="295910">
                <a:moveTo>
                  <a:pt x="64769" y="278571"/>
                </a:moveTo>
                <a:lnTo>
                  <a:pt x="64769" y="276605"/>
                </a:lnTo>
                <a:lnTo>
                  <a:pt x="45719" y="276605"/>
                </a:lnTo>
                <a:lnTo>
                  <a:pt x="45719" y="279885"/>
                </a:lnTo>
                <a:lnTo>
                  <a:pt x="54863" y="295655"/>
                </a:lnTo>
                <a:lnTo>
                  <a:pt x="64769" y="278571"/>
                </a:lnTo>
                <a:close/>
              </a:path>
              <a:path w="110490" h="295910">
                <a:moveTo>
                  <a:pt x="63246" y="271271"/>
                </a:moveTo>
                <a:lnTo>
                  <a:pt x="54935" y="256943"/>
                </a:lnTo>
                <a:lnTo>
                  <a:pt x="46481" y="271271"/>
                </a:lnTo>
                <a:lnTo>
                  <a:pt x="63246" y="271271"/>
                </a:lnTo>
                <a:close/>
              </a:path>
              <a:path w="110490" h="295910">
                <a:moveTo>
                  <a:pt x="63246" y="276605"/>
                </a:moveTo>
                <a:lnTo>
                  <a:pt x="63246" y="271271"/>
                </a:lnTo>
                <a:lnTo>
                  <a:pt x="46481" y="271271"/>
                </a:lnTo>
                <a:lnTo>
                  <a:pt x="46481" y="276605"/>
                </a:lnTo>
                <a:lnTo>
                  <a:pt x="63246" y="276605"/>
                </a:lnTo>
                <a:close/>
              </a:path>
              <a:path w="110490" h="295910">
                <a:moveTo>
                  <a:pt x="110490" y="200405"/>
                </a:moveTo>
                <a:lnTo>
                  <a:pt x="108965" y="194309"/>
                </a:lnTo>
                <a:lnTo>
                  <a:pt x="104393" y="192023"/>
                </a:lnTo>
                <a:lnTo>
                  <a:pt x="99822" y="188975"/>
                </a:lnTo>
                <a:lnTo>
                  <a:pt x="93725" y="190499"/>
                </a:lnTo>
                <a:lnTo>
                  <a:pt x="91440" y="195071"/>
                </a:lnTo>
                <a:lnTo>
                  <a:pt x="54935" y="256943"/>
                </a:lnTo>
                <a:lnTo>
                  <a:pt x="63246" y="271271"/>
                </a:lnTo>
                <a:lnTo>
                  <a:pt x="63246" y="276605"/>
                </a:lnTo>
                <a:lnTo>
                  <a:pt x="64769" y="276605"/>
                </a:lnTo>
                <a:lnTo>
                  <a:pt x="64769" y="278571"/>
                </a:lnTo>
                <a:lnTo>
                  <a:pt x="107441" y="204977"/>
                </a:lnTo>
                <a:lnTo>
                  <a:pt x="110490" y="200405"/>
                </a:lnTo>
                <a:close/>
              </a:path>
            </a:pathLst>
          </a:custGeom>
          <a:solidFill>
            <a:srgbClr val="4A7EBB"/>
          </a:solidFill>
        </p:spPr>
        <p:txBody>
          <a:bodyPr wrap="square" lIns="0" tIns="0" rIns="0" bIns="0" rtlCol="0"/>
          <a:lstStyle/>
          <a:p>
            <a:endParaRPr/>
          </a:p>
        </p:txBody>
      </p:sp>
      <p:sp>
        <p:nvSpPr>
          <p:cNvPr id="18" name="object 18"/>
          <p:cNvSpPr/>
          <p:nvPr/>
        </p:nvSpPr>
        <p:spPr>
          <a:xfrm>
            <a:off x="5292852" y="2782951"/>
            <a:ext cx="1102360" cy="649604"/>
          </a:xfrm>
          <a:custGeom>
            <a:avLst/>
            <a:gdLst/>
            <a:ahLst/>
            <a:cxnLst/>
            <a:rect l="l" t="t" r="r" b="b"/>
            <a:pathLst>
              <a:path w="1102360" h="454660">
                <a:moveTo>
                  <a:pt x="1101852" y="454151"/>
                </a:moveTo>
                <a:lnTo>
                  <a:pt x="1101852" y="0"/>
                </a:lnTo>
                <a:lnTo>
                  <a:pt x="0" y="0"/>
                </a:lnTo>
                <a:lnTo>
                  <a:pt x="0" y="454151"/>
                </a:lnTo>
                <a:lnTo>
                  <a:pt x="12953" y="454151"/>
                </a:lnTo>
                <a:lnTo>
                  <a:pt x="12953" y="25145"/>
                </a:lnTo>
                <a:lnTo>
                  <a:pt x="25908" y="12953"/>
                </a:lnTo>
                <a:lnTo>
                  <a:pt x="25908" y="25145"/>
                </a:lnTo>
                <a:lnTo>
                  <a:pt x="1076706" y="25145"/>
                </a:lnTo>
                <a:lnTo>
                  <a:pt x="1076706" y="12953"/>
                </a:lnTo>
                <a:lnTo>
                  <a:pt x="1088898" y="25145"/>
                </a:lnTo>
                <a:lnTo>
                  <a:pt x="1088898" y="454151"/>
                </a:lnTo>
                <a:lnTo>
                  <a:pt x="1101852" y="454151"/>
                </a:lnTo>
                <a:close/>
              </a:path>
              <a:path w="1102360" h="454660">
                <a:moveTo>
                  <a:pt x="25908" y="25145"/>
                </a:moveTo>
                <a:lnTo>
                  <a:pt x="25908" y="12953"/>
                </a:lnTo>
                <a:lnTo>
                  <a:pt x="12953" y="25145"/>
                </a:lnTo>
                <a:lnTo>
                  <a:pt x="25908" y="25145"/>
                </a:lnTo>
                <a:close/>
              </a:path>
              <a:path w="1102360" h="454660">
                <a:moveTo>
                  <a:pt x="25908" y="428243"/>
                </a:moveTo>
                <a:lnTo>
                  <a:pt x="25908" y="25145"/>
                </a:lnTo>
                <a:lnTo>
                  <a:pt x="12953" y="25145"/>
                </a:lnTo>
                <a:lnTo>
                  <a:pt x="12953" y="428243"/>
                </a:lnTo>
                <a:lnTo>
                  <a:pt x="25908" y="428243"/>
                </a:lnTo>
                <a:close/>
              </a:path>
              <a:path w="1102360" h="454660">
                <a:moveTo>
                  <a:pt x="1088898" y="428243"/>
                </a:moveTo>
                <a:lnTo>
                  <a:pt x="12953" y="428243"/>
                </a:lnTo>
                <a:lnTo>
                  <a:pt x="25908" y="441198"/>
                </a:lnTo>
                <a:lnTo>
                  <a:pt x="25908" y="454151"/>
                </a:lnTo>
                <a:lnTo>
                  <a:pt x="1076706" y="454151"/>
                </a:lnTo>
                <a:lnTo>
                  <a:pt x="1076706" y="441197"/>
                </a:lnTo>
                <a:lnTo>
                  <a:pt x="1088898" y="428243"/>
                </a:lnTo>
                <a:close/>
              </a:path>
              <a:path w="1102360" h="454660">
                <a:moveTo>
                  <a:pt x="25908" y="454151"/>
                </a:moveTo>
                <a:lnTo>
                  <a:pt x="25908" y="441198"/>
                </a:lnTo>
                <a:lnTo>
                  <a:pt x="12953" y="428243"/>
                </a:lnTo>
                <a:lnTo>
                  <a:pt x="12953" y="454151"/>
                </a:lnTo>
                <a:lnTo>
                  <a:pt x="25908" y="454151"/>
                </a:lnTo>
                <a:close/>
              </a:path>
              <a:path w="1102360" h="454660">
                <a:moveTo>
                  <a:pt x="1088898" y="25145"/>
                </a:moveTo>
                <a:lnTo>
                  <a:pt x="1076706" y="12953"/>
                </a:lnTo>
                <a:lnTo>
                  <a:pt x="1076706" y="25145"/>
                </a:lnTo>
                <a:lnTo>
                  <a:pt x="1088898" y="25145"/>
                </a:lnTo>
                <a:close/>
              </a:path>
              <a:path w="1102360" h="454660">
                <a:moveTo>
                  <a:pt x="1088898" y="428243"/>
                </a:moveTo>
                <a:lnTo>
                  <a:pt x="1088898" y="25145"/>
                </a:lnTo>
                <a:lnTo>
                  <a:pt x="1076706" y="25145"/>
                </a:lnTo>
                <a:lnTo>
                  <a:pt x="1076706" y="428243"/>
                </a:lnTo>
                <a:lnTo>
                  <a:pt x="1088898" y="428243"/>
                </a:lnTo>
                <a:close/>
              </a:path>
              <a:path w="1102360" h="454660">
                <a:moveTo>
                  <a:pt x="1088898" y="454151"/>
                </a:moveTo>
                <a:lnTo>
                  <a:pt x="1088898" y="428243"/>
                </a:lnTo>
                <a:lnTo>
                  <a:pt x="1076706" y="441197"/>
                </a:lnTo>
                <a:lnTo>
                  <a:pt x="1076706" y="454151"/>
                </a:lnTo>
                <a:lnTo>
                  <a:pt x="1088898" y="454151"/>
                </a:lnTo>
                <a:close/>
              </a:path>
            </a:pathLst>
          </a:custGeom>
          <a:solidFill>
            <a:srgbClr val="4F81BD"/>
          </a:solidFill>
        </p:spPr>
        <p:txBody>
          <a:bodyPr wrap="square" lIns="0" tIns="0" rIns="0" bIns="0" rtlCol="0"/>
          <a:lstStyle/>
          <a:p>
            <a:endParaRPr/>
          </a:p>
        </p:txBody>
      </p:sp>
      <p:sp>
        <p:nvSpPr>
          <p:cNvPr id="19" name="object 19"/>
          <p:cNvSpPr txBox="1"/>
          <p:nvPr/>
        </p:nvSpPr>
        <p:spPr>
          <a:xfrm>
            <a:off x="5360161" y="2799215"/>
            <a:ext cx="967105" cy="559640"/>
          </a:xfrm>
          <a:prstGeom prst="rect">
            <a:avLst/>
          </a:prstGeom>
        </p:spPr>
        <p:txBody>
          <a:bodyPr vert="horz" wrap="square" lIns="0" tIns="0" rIns="0" bIns="0" rtlCol="0">
            <a:spAutoFit/>
          </a:bodyPr>
          <a:lstStyle/>
          <a:p>
            <a:pPr marL="147955" marR="5080" indent="-135890">
              <a:lnSpc>
                <a:spcPct val="101400"/>
              </a:lnSpc>
            </a:pPr>
            <a:r>
              <a:rPr sz="900" spc="-5" dirty="0" smtClean="0">
                <a:latin typeface="Calibri"/>
                <a:cs typeface="Calibri"/>
              </a:rPr>
              <a:t>C</a:t>
            </a:r>
            <a:r>
              <a:rPr lang="en-US" sz="900" spc="-5" dirty="0" smtClean="0">
                <a:latin typeface="Calibri"/>
                <a:cs typeface="Calibri"/>
              </a:rPr>
              <a:t>all </a:t>
            </a:r>
            <a:r>
              <a:rPr sz="900" spc="-5" dirty="0" smtClean="0">
                <a:latin typeface="Calibri"/>
                <a:cs typeface="Calibri"/>
              </a:rPr>
              <a:t>Provider</a:t>
            </a:r>
            <a:r>
              <a:rPr lang="en-US" sz="900" spc="-5" dirty="0">
                <a:latin typeface="Calibri"/>
                <a:cs typeface="Calibri"/>
              </a:rPr>
              <a:t> </a:t>
            </a:r>
            <a:r>
              <a:rPr lang="en-US" sz="900" spc="-5" dirty="0" smtClean="0">
                <a:latin typeface="Calibri"/>
                <a:cs typeface="Calibri"/>
              </a:rPr>
              <a:t>to request urine testing</a:t>
            </a:r>
            <a:r>
              <a:rPr sz="900" spc="-5" dirty="0" smtClean="0">
                <a:latin typeface="Calibri"/>
                <a:cs typeface="Calibri"/>
              </a:rPr>
              <a:t> </a:t>
            </a:r>
            <a:r>
              <a:rPr lang="en-US" sz="900" spc="-5" dirty="0" smtClean="0">
                <a:latin typeface="Calibri"/>
                <a:cs typeface="Calibri"/>
              </a:rPr>
              <a:t>-</a:t>
            </a:r>
          </a:p>
          <a:p>
            <a:pPr marL="147955" marR="5080" indent="-135890">
              <a:lnSpc>
                <a:spcPct val="101400"/>
              </a:lnSpc>
            </a:pPr>
            <a:r>
              <a:rPr lang="en-US" sz="900" spc="-5" dirty="0">
                <a:latin typeface="Calibri"/>
                <a:cs typeface="Calibri"/>
              </a:rPr>
              <a:t> </a:t>
            </a:r>
            <a:r>
              <a:rPr lang="en-US" sz="900" spc="-5" dirty="0" smtClean="0">
                <a:latin typeface="Calibri"/>
                <a:cs typeface="Calibri"/>
              </a:rPr>
              <a:t>    </a:t>
            </a:r>
            <a:r>
              <a:rPr sz="900" spc="-15" dirty="0" smtClean="0">
                <a:latin typeface="Calibri"/>
                <a:cs typeface="Calibri"/>
              </a:rPr>
              <a:t>Se</a:t>
            </a:r>
            <a:r>
              <a:rPr sz="900" spc="-10" dirty="0" smtClean="0">
                <a:latin typeface="Calibri"/>
                <a:cs typeface="Calibri"/>
              </a:rPr>
              <a:t>e</a:t>
            </a:r>
            <a:r>
              <a:rPr sz="900" spc="-5" dirty="0" smtClean="0">
                <a:latin typeface="Calibri"/>
                <a:cs typeface="Calibri"/>
              </a:rPr>
              <a:t> </a:t>
            </a:r>
            <a:r>
              <a:rPr sz="900" b="1" spc="-5" dirty="0">
                <a:latin typeface="Calibri"/>
                <a:cs typeface="Calibri"/>
              </a:rPr>
              <a:t>Script</a:t>
            </a:r>
            <a:r>
              <a:rPr sz="900" b="1" spc="-10" dirty="0">
                <a:latin typeface="Calibri"/>
                <a:cs typeface="Calibri"/>
              </a:rPr>
              <a:t> 1</a:t>
            </a:r>
            <a:endParaRPr sz="900" dirty="0">
              <a:latin typeface="Calibri"/>
              <a:cs typeface="Calibri"/>
            </a:endParaRPr>
          </a:p>
        </p:txBody>
      </p:sp>
      <p:sp>
        <p:nvSpPr>
          <p:cNvPr id="20" name="object 20"/>
          <p:cNvSpPr/>
          <p:nvPr/>
        </p:nvSpPr>
        <p:spPr>
          <a:xfrm>
            <a:off x="2218944" y="3087623"/>
            <a:ext cx="426719" cy="265175"/>
          </a:xfrm>
          <a:prstGeom prst="rect">
            <a:avLst/>
          </a:prstGeom>
          <a:blipFill>
            <a:blip r:embed="rId5" cstate="print"/>
            <a:stretch>
              <a:fillRect/>
            </a:stretch>
          </a:blipFill>
        </p:spPr>
        <p:txBody>
          <a:bodyPr wrap="square" lIns="0" tIns="0" rIns="0" bIns="0" rtlCol="0"/>
          <a:lstStyle/>
          <a:p>
            <a:endParaRPr/>
          </a:p>
        </p:txBody>
      </p:sp>
      <p:sp>
        <p:nvSpPr>
          <p:cNvPr id="21" name="object 21"/>
          <p:cNvSpPr txBox="1"/>
          <p:nvPr/>
        </p:nvSpPr>
        <p:spPr>
          <a:xfrm>
            <a:off x="2323592" y="3157791"/>
            <a:ext cx="217170"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Yes</a:t>
            </a:r>
            <a:endParaRPr sz="1100">
              <a:latin typeface="Calibri"/>
              <a:cs typeface="Calibri"/>
            </a:endParaRPr>
          </a:p>
        </p:txBody>
      </p:sp>
      <p:sp>
        <p:nvSpPr>
          <p:cNvPr id="22" name="object 22"/>
          <p:cNvSpPr/>
          <p:nvPr/>
        </p:nvSpPr>
        <p:spPr>
          <a:xfrm>
            <a:off x="5304619" y="3499610"/>
            <a:ext cx="1102360" cy="538989"/>
          </a:xfrm>
          <a:custGeom>
            <a:avLst/>
            <a:gdLst/>
            <a:ahLst/>
            <a:cxnLst/>
            <a:rect l="l" t="t" r="r" b="b"/>
            <a:pathLst>
              <a:path w="1102360" h="444500">
                <a:moveTo>
                  <a:pt x="1101852" y="444246"/>
                </a:moveTo>
                <a:lnTo>
                  <a:pt x="1101852" y="0"/>
                </a:lnTo>
                <a:lnTo>
                  <a:pt x="0" y="0"/>
                </a:lnTo>
                <a:lnTo>
                  <a:pt x="0" y="444246"/>
                </a:lnTo>
                <a:lnTo>
                  <a:pt x="12953" y="444246"/>
                </a:lnTo>
                <a:lnTo>
                  <a:pt x="12953" y="25146"/>
                </a:lnTo>
                <a:lnTo>
                  <a:pt x="25908" y="12192"/>
                </a:lnTo>
                <a:lnTo>
                  <a:pt x="25908" y="25146"/>
                </a:lnTo>
                <a:lnTo>
                  <a:pt x="1076706" y="25146"/>
                </a:lnTo>
                <a:lnTo>
                  <a:pt x="1076706" y="12192"/>
                </a:lnTo>
                <a:lnTo>
                  <a:pt x="1088898" y="25146"/>
                </a:lnTo>
                <a:lnTo>
                  <a:pt x="1088898" y="444246"/>
                </a:lnTo>
                <a:lnTo>
                  <a:pt x="1101852" y="444246"/>
                </a:lnTo>
                <a:close/>
              </a:path>
              <a:path w="1102360" h="444500">
                <a:moveTo>
                  <a:pt x="25908" y="25146"/>
                </a:moveTo>
                <a:lnTo>
                  <a:pt x="25908" y="12192"/>
                </a:lnTo>
                <a:lnTo>
                  <a:pt x="12953" y="25146"/>
                </a:lnTo>
                <a:lnTo>
                  <a:pt x="25908" y="25146"/>
                </a:lnTo>
                <a:close/>
              </a:path>
              <a:path w="1102360" h="444500">
                <a:moveTo>
                  <a:pt x="25908" y="419100"/>
                </a:moveTo>
                <a:lnTo>
                  <a:pt x="25908" y="25146"/>
                </a:lnTo>
                <a:lnTo>
                  <a:pt x="12953" y="25146"/>
                </a:lnTo>
                <a:lnTo>
                  <a:pt x="12953" y="419100"/>
                </a:lnTo>
                <a:lnTo>
                  <a:pt x="25908" y="419100"/>
                </a:lnTo>
                <a:close/>
              </a:path>
              <a:path w="1102360" h="444500">
                <a:moveTo>
                  <a:pt x="1088898" y="419100"/>
                </a:moveTo>
                <a:lnTo>
                  <a:pt x="12953" y="419100"/>
                </a:lnTo>
                <a:lnTo>
                  <a:pt x="25908" y="431292"/>
                </a:lnTo>
                <a:lnTo>
                  <a:pt x="25908" y="444246"/>
                </a:lnTo>
                <a:lnTo>
                  <a:pt x="1076706" y="444246"/>
                </a:lnTo>
                <a:lnTo>
                  <a:pt x="1076706" y="431292"/>
                </a:lnTo>
                <a:lnTo>
                  <a:pt x="1088898" y="419100"/>
                </a:lnTo>
                <a:close/>
              </a:path>
              <a:path w="1102360" h="444500">
                <a:moveTo>
                  <a:pt x="25908" y="444246"/>
                </a:moveTo>
                <a:lnTo>
                  <a:pt x="25908" y="431292"/>
                </a:lnTo>
                <a:lnTo>
                  <a:pt x="12953" y="419100"/>
                </a:lnTo>
                <a:lnTo>
                  <a:pt x="12953" y="444246"/>
                </a:lnTo>
                <a:lnTo>
                  <a:pt x="25908" y="444246"/>
                </a:lnTo>
                <a:close/>
              </a:path>
              <a:path w="1102360" h="444500">
                <a:moveTo>
                  <a:pt x="1088898" y="25146"/>
                </a:moveTo>
                <a:lnTo>
                  <a:pt x="1076706" y="12192"/>
                </a:lnTo>
                <a:lnTo>
                  <a:pt x="1076706" y="25146"/>
                </a:lnTo>
                <a:lnTo>
                  <a:pt x="1088898" y="25146"/>
                </a:lnTo>
                <a:close/>
              </a:path>
              <a:path w="1102360" h="444500">
                <a:moveTo>
                  <a:pt x="1088898" y="419100"/>
                </a:moveTo>
                <a:lnTo>
                  <a:pt x="1088898" y="25146"/>
                </a:lnTo>
                <a:lnTo>
                  <a:pt x="1076706" y="25146"/>
                </a:lnTo>
                <a:lnTo>
                  <a:pt x="1076706" y="419100"/>
                </a:lnTo>
                <a:lnTo>
                  <a:pt x="1088898" y="419100"/>
                </a:lnTo>
                <a:close/>
              </a:path>
              <a:path w="1102360" h="444500">
                <a:moveTo>
                  <a:pt x="1088898" y="444246"/>
                </a:moveTo>
                <a:lnTo>
                  <a:pt x="1088898" y="419100"/>
                </a:lnTo>
                <a:lnTo>
                  <a:pt x="1076706" y="431292"/>
                </a:lnTo>
                <a:lnTo>
                  <a:pt x="1076706" y="444246"/>
                </a:lnTo>
                <a:lnTo>
                  <a:pt x="1088898" y="444246"/>
                </a:lnTo>
                <a:close/>
              </a:path>
            </a:pathLst>
          </a:custGeom>
          <a:solidFill>
            <a:srgbClr val="4F81BD"/>
          </a:solidFill>
        </p:spPr>
        <p:txBody>
          <a:bodyPr wrap="square" lIns="0" tIns="0" rIns="0" bIns="0" rtlCol="0"/>
          <a:lstStyle/>
          <a:p>
            <a:endParaRPr/>
          </a:p>
        </p:txBody>
      </p:sp>
      <p:sp>
        <p:nvSpPr>
          <p:cNvPr id="23" name="object 23"/>
          <p:cNvSpPr txBox="1"/>
          <p:nvPr/>
        </p:nvSpPr>
        <p:spPr>
          <a:xfrm>
            <a:off x="5319235" y="3557462"/>
            <a:ext cx="967105" cy="419730"/>
          </a:xfrm>
          <a:prstGeom prst="rect">
            <a:avLst/>
          </a:prstGeom>
        </p:spPr>
        <p:txBody>
          <a:bodyPr vert="horz" wrap="square" lIns="0" tIns="0" rIns="0" bIns="0" rtlCol="0">
            <a:spAutoFit/>
          </a:bodyPr>
          <a:lstStyle/>
          <a:p>
            <a:pPr marL="147955" marR="5080" indent="-135890" algn="ctr">
              <a:lnSpc>
                <a:spcPct val="101400"/>
              </a:lnSpc>
            </a:pPr>
            <a:r>
              <a:rPr lang="en-US" sz="900" spc="-5" dirty="0" smtClean="0">
                <a:latin typeface="Calibri"/>
                <a:cs typeface="Calibri"/>
              </a:rPr>
              <a:t>Call or fax </a:t>
            </a:r>
            <a:r>
              <a:rPr sz="900" spc="-5" dirty="0" smtClean="0">
                <a:latin typeface="Calibri"/>
                <a:cs typeface="Calibri"/>
              </a:rPr>
              <a:t>Provider</a:t>
            </a:r>
            <a:endParaRPr lang="en-US" sz="900" spc="-5" dirty="0">
              <a:latin typeface="Calibri"/>
              <a:cs typeface="Calibri"/>
            </a:endParaRPr>
          </a:p>
          <a:p>
            <a:pPr marL="147955" marR="5080" indent="-135890" algn="ctr">
              <a:lnSpc>
                <a:spcPct val="101400"/>
              </a:lnSpc>
            </a:pPr>
            <a:r>
              <a:rPr lang="en-US" sz="900" spc="-5" dirty="0" smtClean="0">
                <a:latin typeface="Calibri"/>
                <a:cs typeface="Calibri"/>
              </a:rPr>
              <a:t>to request urine</a:t>
            </a:r>
          </a:p>
          <a:p>
            <a:pPr marL="147955" marR="5080" indent="-135890" algn="ctr">
              <a:lnSpc>
                <a:spcPct val="101400"/>
              </a:lnSpc>
            </a:pPr>
            <a:r>
              <a:rPr lang="en-US" sz="900" spc="-5" dirty="0" smtClean="0">
                <a:latin typeface="Calibri"/>
                <a:cs typeface="Calibri"/>
              </a:rPr>
              <a:t>testing</a:t>
            </a:r>
            <a:r>
              <a:rPr sz="900" spc="-5" dirty="0" smtClean="0">
                <a:latin typeface="Calibri"/>
                <a:cs typeface="Calibri"/>
              </a:rPr>
              <a:t> </a:t>
            </a:r>
            <a:r>
              <a:rPr lang="en-US" sz="900" spc="-5" dirty="0" smtClean="0">
                <a:latin typeface="Calibri"/>
                <a:cs typeface="Calibri"/>
              </a:rPr>
              <a:t>-</a:t>
            </a:r>
            <a:r>
              <a:rPr sz="900" spc="-15" dirty="0" smtClean="0">
                <a:latin typeface="Calibri"/>
                <a:cs typeface="Calibri"/>
              </a:rPr>
              <a:t>Se</a:t>
            </a:r>
            <a:r>
              <a:rPr sz="900" spc="-10" dirty="0" smtClean="0">
                <a:latin typeface="Calibri"/>
                <a:cs typeface="Calibri"/>
              </a:rPr>
              <a:t>e</a:t>
            </a:r>
            <a:r>
              <a:rPr sz="900" spc="-5" dirty="0" smtClean="0">
                <a:latin typeface="Calibri"/>
                <a:cs typeface="Calibri"/>
              </a:rPr>
              <a:t> </a:t>
            </a:r>
            <a:r>
              <a:rPr sz="900" b="1" spc="-5" dirty="0">
                <a:latin typeface="Calibri"/>
                <a:cs typeface="Calibri"/>
              </a:rPr>
              <a:t>Script</a:t>
            </a:r>
            <a:r>
              <a:rPr sz="900" b="1" spc="-10" dirty="0">
                <a:latin typeface="Calibri"/>
                <a:cs typeface="Calibri"/>
              </a:rPr>
              <a:t> 2</a:t>
            </a:r>
            <a:endParaRPr sz="900" dirty="0">
              <a:latin typeface="Calibri"/>
              <a:cs typeface="Calibri"/>
            </a:endParaRPr>
          </a:p>
        </p:txBody>
      </p:sp>
      <p:sp>
        <p:nvSpPr>
          <p:cNvPr id="24" name="object 24"/>
          <p:cNvSpPr/>
          <p:nvPr/>
        </p:nvSpPr>
        <p:spPr>
          <a:xfrm>
            <a:off x="1158239" y="3482340"/>
            <a:ext cx="110489" cy="638810"/>
          </a:xfrm>
          <a:custGeom>
            <a:avLst/>
            <a:gdLst/>
            <a:ahLst/>
            <a:cxnLst/>
            <a:rect l="l" t="t" r="r" b="b"/>
            <a:pathLst>
              <a:path w="110490" h="638810">
                <a:moveTo>
                  <a:pt x="54935" y="600605"/>
                </a:moveTo>
                <a:lnTo>
                  <a:pt x="19050" y="538734"/>
                </a:lnTo>
                <a:lnTo>
                  <a:pt x="16001" y="534162"/>
                </a:lnTo>
                <a:lnTo>
                  <a:pt x="9906" y="532638"/>
                </a:lnTo>
                <a:lnTo>
                  <a:pt x="6096" y="534924"/>
                </a:lnTo>
                <a:lnTo>
                  <a:pt x="1523" y="537972"/>
                </a:lnTo>
                <a:lnTo>
                  <a:pt x="0" y="544068"/>
                </a:lnTo>
                <a:lnTo>
                  <a:pt x="2285" y="548639"/>
                </a:lnTo>
                <a:lnTo>
                  <a:pt x="45719" y="622918"/>
                </a:lnTo>
                <a:lnTo>
                  <a:pt x="45719" y="619506"/>
                </a:lnTo>
                <a:lnTo>
                  <a:pt x="46481" y="619506"/>
                </a:lnTo>
                <a:lnTo>
                  <a:pt x="46481" y="614934"/>
                </a:lnTo>
                <a:lnTo>
                  <a:pt x="54935" y="600605"/>
                </a:lnTo>
                <a:close/>
              </a:path>
              <a:path w="110490" h="638810">
                <a:moveTo>
                  <a:pt x="64769" y="583937"/>
                </a:moveTo>
                <a:lnTo>
                  <a:pt x="64769" y="0"/>
                </a:lnTo>
                <a:lnTo>
                  <a:pt x="45719" y="0"/>
                </a:lnTo>
                <a:lnTo>
                  <a:pt x="45719" y="584716"/>
                </a:lnTo>
                <a:lnTo>
                  <a:pt x="54935" y="600605"/>
                </a:lnTo>
                <a:lnTo>
                  <a:pt x="64769" y="583937"/>
                </a:lnTo>
                <a:close/>
              </a:path>
              <a:path w="110490" h="638810">
                <a:moveTo>
                  <a:pt x="64769" y="621615"/>
                </a:moveTo>
                <a:lnTo>
                  <a:pt x="64769" y="619506"/>
                </a:lnTo>
                <a:lnTo>
                  <a:pt x="45719" y="619506"/>
                </a:lnTo>
                <a:lnTo>
                  <a:pt x="45719" y="622918"/>
                </a:lnTo>
                <a:lnTo>
                  <a:pt x="54863" y="638556"/>
                </a:lnTo>
                <a:lnTo>
                  <a:pt x="64769" y="621615"/>
                </a:lnTo>
                <a:close/>
              </a:path>
              <a:path w="110490" h="638810">
                <a:moveTo>
                  <a:pt x="63246" y="614934"/>
                </a:moveTo>
                <a:lnTo>
                  <a:pt x="54935" y="600605"/>
                </a:lnTo>
                <a:lnTo>
                  <a:pt x="46481" y="614934"/>
                </a:lnTo>
                <a:lnTo>
                  <a:pt x="63246" y="614934"/>
                </a:lnTo>
                <a:close/>
              </a:path>
              <a:path w="110490" h="638810">
                <a:moveTo>
                  <a:pt x="63246" y="619506"/>
                </a:moveTo>
                <a:lnTo>
                  <a:pt x="63246" y="614934"/>
                </a:lnTo>
                <a:lnTo>
                  <a:pt x="46481" y="614934"/>
                </a:lnTo>
                <a:lnTo>
                  <a:pt x="46481" y="619506"/>
                </a:lnTo>
                <a:lnTo>
                  <a:pt x="63246" y="619506"/>
                </a:lnTo>
                <a:close/>
              </a:path>
              <a:path w="110490" h="638810">
                <a:moveTo>
                  <a:pt x="110490" y="544068"/>
                </a:moveTo>
                <a:lnTo>
                  <a:pt x="108965" y="537972"/>
                </a:lnTo>
                <a:lnTo>
                  <a:pt x="104393" y="534924"/>
                </a:lnTo>
                <a:lnTo>
                  <a:pt x="99822" y="532638"/>
                </a:lnTo>
                <a:lnTo>
                  <a:pt x="93725" y="534162"/>
                </a:lnTo>
                <a:lnTo>
                  <a:pt x="91440" y="538734"/>
                </a:lnTo>
                <a:lnTo>
                  <a:pt x="54935" y="600605"/>
                </a:lnTo>
                <a:lnTo>
                  <a:pt x="63246" y="614934"/>
                </a:lnTo>
                <a:lnTo>
                  <a:pt x="63246" y="619506"/>
                </a:lnTo>
                <a:lnTo>
                  <a:pt x="64769" y="619506"/>
                </a:lnTo>
                <a:lnTo>
                  <a:pt x="64769" y="621615"/>
                </a:lnTo>
                <a:lnTo>
                  <a:pt x="107441" y="548639"/>
                </a:lnTo>
                <a:lnTo>
                  <a:pt x="110490" y="544068"/>
                </a:lnTo>
                <a:close/>
              </a:path>
            </a:pathLst>
          </a:custGeom>
          <a:solidFill>
            <a:srgbClr val="4A7EBB"/>
          </a:solidFill>
        </p:spPr>
        <p:txBody>
          <a:bodyPr wrap="square" lIns="0" tIns="0" rIns="0" bIns="0" rtlCol="0"/>
          <a:lstStyle/>
          <a:p>
            <a:endParaRPr/>
          </a:p>
        </p:txBody>
      </p:sp>
      <p:sp>
        <p:nvSpPr>
          <p:cNvPr id="25" name="object 25"/>
          <p:cNvSpPr/>
          <p:nvPr/>
        </p:nvSpPr>
        <p:spPr>
          <a:xfrm>
            <a:off x="4562855" y="3154679"/>
            <a:ext cx="753110" cy="111760"/>
          </a:xfrm>
          <a:custGeom>
            <a:avLst/>
            <a:gdLst/>
            <a:ahLst/>
            <a:cxnLst/>
            <a:rect l="l" t="t" r="r" b="b"/>
            <a:pathLst>
              <a:path w="753110" h="111760">
                <a:moveTo>
                  <a:pt x="714265" y="55625"/>
                </a:moveTo>
                <a:lnTo>
                  <a:pt x="697475" y="45719"/>
                </a:lnTo>
                <a:lnTo>
                  <a:pt x="0" y="45719"/>
                </a:lnTo>
                <a:lnTo>
                  <a:pt x="0" y="64769"/>
                </a:lnTo>
                <a:lnTo>
                  <a:pt x="698766" y="64769"/>
                </a:lnTo>
                <a:lnTo>
                  <a:pt x="714265" y="55625"/>
                </a:lnTo>
                <a:close/>
              </a:path>
              <a:path w="753110" h="111760">
                <a:moveTo>
                  <a:pt x="752856" y="55625"/>
                </a:moveTo>
                <a:lnTo>
                  <a:pt x="662178" y="3047"/>
                </a:lnTo>
                <a:lnTo>
                  <a:pt x="657606" y="0"/>
                </a:lnTo>
                <a:lnTo>
                  <a:pt x="651510" y="1524"/>
                </a:lnTo>
                <a:lnTo>
                  <a:pt x="649224" y="6095"/>
                </a:lnTo>
                <a:lnTo>
                  <a:pt x="646176" y="10668"/>
                </a:lnTo>
                <a:lnTo>
                  <a:pt x="647700" y="16763"/>
                </a:lnTo>
                <a:lnTo>
                  <a:pt x="652272" y="19050"/>
                </a:lnTo>
                <a:lnTo>
                  <a:pt x="697475" y="45719"/>
                </a:lnTo>
                <a:lnTo>
                  <a:pt x="733805" y="45719"/>
                </a:lnTo>
                <a:lnTo>
                  <a:pt x="733805" y="66671"/>
                </a:lnTo>
                <a:lnTo>
                  <a:pt x="752856" y="55625"/>
                </a:lnTo>
                <a:close/>
              </a:path>
              <a:path w="753110" h="111760">
                <a:moveTo>
                  <a:pt x="733805" y="66671"/>
                </a:moveTo>
                <a:lnTo>
                  <a:pt x="733805" y="64769"/>
                </a:lnTo>
                <a:lnTo>
                  <a:pt x="698766" y="64769"/>
                </a:lnTo>
                <a:lnTo>
                  <a:pt x="652272" y="92201"/>
                </a:lnTo>
                <a:lnTo>
                  <a:pt x="647700" y="94487"/>
                </a:lnTo>
                <a:lnTo>
                  <a:pt x="646176" y="100584"/>
                </a:lnTo>
                <a:lnTo>
                  <a:pt x="649224" y="105156"/>
                </a:lnTo>
                <a:lnTo>
                  <a:pt x="651510" y="109728"/>
                </a:lnTo>
                <a:lnTo>
                  <a:pt x="657606" y="111252"/>
                </a:lnTo>
                <a:lnTo>
                  <a:pt x="662178" y="108204"/>
                </a:lnTo>
                <a:lnTo>
                  <a:pt x="733805" y="66671"/>
                </a:lnTo>
                <a:close/>
              </a:path>
              <a:path w="753110" h="111760">
                <a:moveTo>
                  <a:pt x="733805" y="64769"/>
                </a:moveTo>
                <a:lnTo>
                  <a:pt x="733805" y="45719"/>
                </a:lnTo>
                <a:lnTo>
                  <a:pt x="697475" y="45719"/>
                </a:lnTo>
                <a:lnTo>
                  <a:pt x="714265" y="55625"/>
                </a:lnTo>
                <a:lnTo>
                  <a:pt x="728472" y="47243"/>
                </a:lnTo>
                <a:lnTo>
                  <a:pt x="728472" y="64769"/>
                </a:lnTo>
                <a:lnTo>
                  <a:pt x="733805" y="64769"/>
                </a:lnTo>
                <a:close/>
              </a:path>
              <a:path w="753110" h="111760">
                <a:moveTo>
                  <a:pt x="728472" y="64769"/>
                </a:moveTo>
                <a:lnTo>
                  <a:pt x="728472" y="64007"/>
                </a:lnTo>
                <a:lnTo>
                  <a:pt x="714265" y="55625"/>
                </a:lnTo>
                <a:lnTo>
                  <a:pt x="698766" y="64769"/>
                </a:lnTo>
                <a:lnTo>
                  <a:pt x="728472" y="64769"/>
                </a:lnTo>
                <a:close/>
              </a:path>
              <a:path w="753110" h="111760">
                <a:moveTo>
                  <a:pt x="728472" y="64007"/>
                </a:moveTo>
                <a:lnTo>
                  <a:pt x="728472" y="47243"/>
                </a:lnTo>
                <a:lnTo>
                  <a:pt x="714265" y="55625"/>
                </a:lnTo>
                <a:lnTo>
                  <a:pt x="728472" y="64007"/>
                </a:lnTo>
                <a:close/>
              </a:path>
            </a:pathLst>
          </a:custGeom>
          <a:solidFill>
            <a:srgbClr val="4A7EBB"/>
          </a:solidFill>
        </p:spPr>
        <p:txBody>
          <a:bodyPr wrap="square" lIns="0" tIns="0" rIns="0" bIns="0" rtlCol="0"/>
          <a:lstStyle/>
          <a:p>
            <a:endParaRPr/>
          </a:p>
        </p:txBody>
      </p:sp>
      <p:sp>
        <p:nvSpPr>
          <p:cNvPr id="26" name="object 26"/>
          <p:cNvSpPr/>
          <p:nvPr/>
        </p:nvSpPr>
        <p:spPr>
          <a:xfrm>
            <a:off x="4684776" y="3072383"/>
            <a:ext cx="426719" cy="265175"/>
          </a:xfrm>
          <a:prstGeom prst="rect">
            <a:avLst/>
          </a:prstGeom>
          <a:blipFill>
            <a:blip r:embed="rId6" cstate="print"/>
            <a:stretch>
              <a:fillRect/>
            </a:stretch>
          </a:blipFill>
        </p:spPr>
        <p:txBody>
          <a:bodyPr wrap="square" lIns="0" tIns="0" rIns="0" bIns="0" rtlCol="0"/>
          <a:lstStyle/>
          <a:p>
            <a:endParaRPr/>
          </a:p>
        </p:txBody>
      </p:sp>
      <p:sp>
        <p:nvSpPr>
          <p:cNvPr id="27" name="object 27"/>
          <p:cNvSpPr txBox="1"/>
          <p:nvPr/>
        </p:nvSpPr>
        <p:spPr>
          <a:xfrm>
            <a:off x="4787138" y="3142551"/>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28" name="object 28"/>
          <p:cNvSpPr/>
          <p:nvPr/>
        </p:nvSpPr>
        <p:spPr>
          <a:xfrm>
            <a:off x="3752850" y="3717797"/>
            <a:ext cx="1553210" cy="110489"/>
          </a:xfrm>
          <a:custGeom>
            <a:avLst/>
            <a:gdLst/>
            <a:ahLst/>
            <a:cxnLst/>
            <a:rect l="l" t="t" r="r" b="b"/>
            <a:pathLst>
              <a:path w="1553210" h="110489">
                <a:moveTo>
                  <a:pt x="1515539" y="54620"/>
                </a:moveTo>
                <a:lnTo>
                  <a:pt x="1498952" y="45166"/>
                </a:lnTo>
                <a:lnTo>
                  <a:pt x="0" y="54101"/>
                </a:lnTo>
                <a:lnTo>
                  <a:pt x="762" y="73151"/>
                </a:lnTo>
                <a:lnTo>
                  <a:pt x="1499278" y="64214"/>
                </a:lnTo>
                <a:lnTo>
                  <a:pt x="1515539" y="54620"/>
                </a:lnTo>
                <a:close/>
              </a:path>
              <a:path w="1553210" h="110489">
                <a:moveTo>
                  <a:pt x="1552956" y="54101"/>
                </a:moveTo>
                <a:lnTo>
                  <a:pt x="1462278" y="2285"/>
                </a:lnTo>
                <a:lnTo>
                  <a:pt x="1457706" y="0"/>
                </a:lnTo>
                <a:lnTo>
                  <a:pt x="1451610" y="1523"/>
                </a:lnTo>
                <a:lnTo>
                  <a:pt x="1447038" y="10667"/>
                </a:lnTo>
                <a:lnTo>
                  <a:pt x="1448562" y="16001"/>
                </a:lnTo>
                <a:lnTo>
                  <a:pt x="1453134" y="19049"/>
                </a:lnTo>
                <a:lnTo>
                  <a:pt x="1498952" y="45166"/>
                </a:lnTo>
                <a:lnTo>
                  <a:pt x="1533906" y="44957"/>
                </a:lnTo>
                <a:lnTo>
                  <a:pt x="1533906" y="65402"/>
                </a:lnTo>
                <a:lnTo>
                  <a:pt x="1552956" y="54101"/>
                </a:lnTo>
                <a:close/>
              </a:path>
              <a:path w="1553210" h="110489">
                <a:moveTo>
                  <a:pt x="1533906" y="65402"/>
                </a:moveTo>
                <a:lnTo>
                  <a:pt x="1533906" y="64007"/>
                </a:lnTo>
                <a:lnTo>
                  <a:pt x="1499278" y="64214"/>
                </a:lnTo>
                <a:lnTo>
                  <a:pt x="1453134" y="91439"/>
                </a:lnTo>
                <a:lnTo>
                  <a:pt x="1448562" y="93725"/>
                </a:lnTo>
                <a:lnTo>
                  <a:pt x="1447038" y="99821"/>
                </a:lnTo>
                <a:lnTo>
                  <a:pt x="1450086" y="104393"/>
                </a:lnTo>
                <a:lnTo>
                  <a:pt x="1452372" y="108965"/>
                </a:lnTo>
                <a:lnTo>
                  <a:pt x="1458468" y="110489"/>
                </a:lnTo>
                <a:lnTo>
                  <a:pt x="1463040" y="107441"/>
                </a:lnTo>
                <a:lnTo>
                  <a:pt x="1533906" y="65402"/>
                </a:lnTo>
                <a:close/>
              </a:path>
              <a:path w="1553210" h="110489">
                <a:moveTo>
                  <a:pt x="1533906" y="64007"/>
                </a:moveTo>
                <a:lnTo>
                  <a:pt x="1533906" y="44957"/>
                </a:lnTo>
                <a:lnTo>
                  <a:pt x="1498952" y="45166"/>
                </a:lnTo>
                <a:lnTo>
                  <a:pt x="1515539" y="54620"/>
                </a:lnTo>
                <a:lnTo>
                  <a:pt x="1529334" y="46481"/>
                </a:lnTo>
                <a:lnTo>
                  <a:pt x="1529334" y="64035"/>
                </a:lnTo>
                <a:lnTo>
                  <a:pt x="1533906" y="64007"/>
                </a:lnTo>
                <a:close/>
              </a:path>
              <a:path w="1553210" h="110489">
                <a:moveTo>
                  <a:pt x="1529334" y="64035"/>
                </a:moveTo>
                <a:lnTo>
                  <a:pt x="1529334" y="62483"/>
                </a:lnTo>
                <a:lnTo>
                  <a:pt x="1515539" y="54620"/>
                </a:lnTo>
                <a:lnTo>
                  <a:pt x="1499278" y="64214"/>
                </a:lnTo>
                <a:lnTo>
                  <a:pt x="1529334" y="64035"/>
                </a:lnTo>
                <a:close/>
              </a:path>
              <a:path w="1553210" h="110489">
                <a:moveTo>
                  <a:pt x="1529334" y="62483"/>
                </a:moveTo>
                <a:lnTo>
                  <a:pt x="1529334" y="46481"/>
                </a:lnTo>
                <a:lnTo>
                  <a:pt x="1515539" y="54620"/>
                </a:lnTo>
                <a:lnTo>
                  <a:pt x="1529334" y="62483"/>
                </a:lnTo>
                <a:close/>
              </a:path>
            </a:pathLst>
          </a:custGeom>
          <a:solidFill>
            <a:srgbClr val="4A7EBB"/>
          </a:solidFill>
        </p:spPr>
        <p:txBody>
          <a:bodyPr wrap="square" lIns="0" tIns="0" rIns="0" bIns="0" rtlCol="0"/>
          <a:lstStyle/>
          <a:p>
            <a:endParaRPr/>
          </a:p>
        </p:txBody>
      </p:sp>
      <p:sp>
        <p:nvSpPr>
          <p:cNvPr id="29" name="object 29"/>
          <p:cNvSpPr/>
          <p:nvPr/>
        </p:nvSpPr>
        <p:spPr>
          <a:xfrm>
            <a:off x="2921507" y="2911601"/>
            <a:ext cx="1654810" cy="588010"/>
          </a:xfrm>
          <a:custGeom>
            <a:avLst/>
            <a:gdLst/>
            <a:ahLst/>
            <a:cxnLst/>
            <a:rect l="l" t="t" r="r" b="b"/>
            <a:pathLst>
              <a:path w="1654810" h="588010">
                <a:moveTo>
                  <a:pt x="1654301" y="587501"/>
                </a:moveTo>
                <a:lnTo>
                  <a:pt x="1654301" y="0"/>
                </a:lnTo>
                <a:lnTo>
                  <a:pt x="0" y="0"/>
                </a:lnTo>
                <a:lnTo>
                  <a:pt x="0" y="587501"/>
                </a:lnTo>
                <a:lnTo>
                  <a:pt x="12192" y="587501"/>
                </a:lnTo>
                <a:lnTo>
                  <a:pt x="12192" y="25908"/>
                </a:lnTo>
                <a:lnTo>
                  <a:pt x="25146" y="12954"/>
                </a:lnTo>
                <a:lnTo>
                  <a:pt x="25145" y="25908"/>
                </a:lnTo>
                <a:lnTo>
                  <a:pt x="1628394" y="25907"/>
                </a:lnTo>
                <a:lnTo>
                  <a:pt x="1628394" y="12953"/>
                </a:lnTo>
                <a:lnTo>
                  <a:pt x="1641347" y="25907"/>
                </a:lnTo>
                <a:lnTo>
                  <a:pt x="1641347" y="587501"/>
                </a:lnTo>
                <a:lnTo>
                  <a:pt x="1654301" y="587501"/>
                </a:lnTo>
                <a:close/>
              </a:path>
              <a:path w="1654810" h="588010">
                <a:moveTo>
                  <a:pt x="25145" y="25908"/>
                </a:moveTo>
                <a:lnTo>
                  <a:pt x="25146" y="12954"/>
                </a:lnTo>
                <a:lnTo>
                  <a:pt x="12192" y="25908"/>
                </a:lnTo>
                <a:lnTo>
                  <a:pt x="25145" y="25908"/>
                </a:lnTo>
                <a:close/>
              </a:path>
              <a:path w="1654810" h="588010">
                <a:moveTo>
                  <a:pt x="25146" y="562356"/>
                </a:moveTo>
                <a:lnTo>
                  <a:pt x="25145" y="25908"/>
                </a:lnTo>
                <a:lnTo>
                  <a:pt x="12192" y="25908"/>
                </a:lnTo>
                <a:lnTo>
                  <a:pt x="12192" y="562356"/>
                </a:lnTo>
                <a:lnTo>
                  <a:pt x="25146" y="562356"/>
                </a:lnTo>
                <a:close/>
              </a:path>
              <a:path w="1654810" h="588010">
                <a:moveTo>
                  <a:pt x="1641347" y="562356"/>
                </a:moveTo>
                <a:lnTo>
                  <a:pt x="12192" y="562356"/>
                </a:lnTo>
                <a:lnTo>
                  <a:pt x="25146" y="574548"/>
                </a:lnTo>
                <a:lnTo>
                  <a:pt x="25145" y="587501"/>
                </a:lnTo>
                <a:lnTo>
                  <a:pt x="1628394" y="587501"/>
                </a:lnTo>
                <a:lnTo>
                  <a:pt x="1628394" y="574548"/>
                </a:lnTo>
                <a:lnTo>
                  <a:pt x="1641347" y="562356"/>
                </a:lnTo>
                <a:close/>
              </a:path>
              <a:path w="1654810" h="588010">
                <a:moveTo>
                  <a:pt x="25145" y="587501"/>
                </a:moveTo>
                <a:lnTo>
                  <a:pt x="25146" y="574548"/>
                </a:lnTo>
                <a:lnTo>
                  <a:pt x="12192" y="562356"/>
                </a:lnTo>
                <a:lnTo>
                  <a:pt x="12192" y="587501"/>
                </a:lnTo>
                <a:lnTo>
                  <a:pt x="25145" y="587501"/>
                </a:lnTo>
                <a:close/>
              </a:path>
              <a:path w="1654810" h="588010">
                <a:moveTo>
                  <a:pt x="1641347" y="25907"/>
                </a:moveTo>
                <a:lnTo>
                  <a:pt x="1628394" y="12953"/>
                </a:lnTo>
                <a:lnTo>
                  <a:pt x="1628394" y="25907"/>
                </a:lnTo>
                <a:lnTo>
                  <a:pt x="1641347" y="25907"/>
                </a:lnTo>
                <a:close/>
              </a:path>
              <a:path w="1654810" h="588010">
                <a:moveTo>
                  <a:pt x="1641347" y="562356"/>
                </a:moveTo>
                <a:lnTo>
                  <a:pt x="1641347" y="25907"/>
                </a:lnTo>
                <a:lnTo>
                  <a:pt x="1628394" y="25907"/>
                </a:lnTo>
                <a:lnTo>
                  <a:pt x="1628394" y="562356"/>
                </a:lnTo>
                <a:lnTo>
                  <a:pt x="1641347" y="562356"/>
                </a:lnTo>
                <a:close/>
              </a:path>
              <a:path w="1654810" h="588010">
                <a:moveTo>
                  <a:pt x="1641347" y="587501"/>
                </a:moveTo>
                <a:lnTo>
                  <a:pt x="1641347" y="562356"/>
                </a:lnTo>
                <a:lnTo>
                  <a:pt x="1628394" y="574548"/>
                </a:lnTo>
                <a:lnTo>
                  <a:pt x="1628394" y="587501"/>
                </a:lnTo>
                <a:lnTo>
                  <a:pt x="1641347" y="587501"/>
                </a:lnTo>
                <a:close/>
              </a:path>
            </a:pathLst>
          </a:custGeom>
          <a:solidFill>
            <a:srgbClr val="4F81BD"/>
          </a:solidFill>
        </p:spPr>
        <p:txBody>
          <a:bodyPr wrap="square" lIns="0" tIns="0" rIns="0" bIns="0" rtlCol="0"/>
          <a:lstStyle/>
          <a:p>
            <a:endParaRPr/>
          </a:p>
        </p:txBody>
      </p:sp>
      <p:sp>
        <p:nvSpPr>
          <p:cNvPr id="30" name="object 30"/>
          <p:cNvSpPr/>
          <p:nvPr/>
        </p:nvSpPr>
        <p:spPr>
          <a:xfrm>
            <a:off x="2944367" y="2935223"/>
            <a:ext cx="1609344" cy="539495"/>
          </a:xfrm>
          <a:prstGeom prst="rect">
            <a:avLst/>
          </a:prstGeom>
          <a:blipFill>
            <a:blip r:embed="rId7" cstate="print"/>
            <a:stretch>
              <a:fillRect/>
            </a:stretch>
          </a:blipFill>
        </p:spPr>
        <p:txBody>
          <a:bodyPr wrap="square" lIns="0" tIns="0" rIns="0" bIns="0" rtlCol="0"/>
          <a:lstStyle/>
          <a:p>
            <a:endParaRPr/>
          </a:p>
        </p:txBody>
      </p:sp>
      <p:sp>
        <p:nvSpPr>
          <p:cNvPr id="31" name="object 31"/>
          <p:cNvSpPr txBox="1"/>
          <p:nvPr/>
        </p:nvSpPr>
        <p:spPr>
          <a:xfrm>
            <a:off x="3099307" y="3050349"/>
            <a:ext cx="1298575" cy="335915"/>
          </a:xfrm>
          <a:prstGeom prst="rect">
            <a:avLst/>
          </a:prstGeom>
        </p:spPr>
        <p:txBody>
          <a:bodyPr vert="horz" wrap="square" lIns="0" tIns="0" rIns="0" bIns="0" rtlCol="0">
            <a:spAutoFit/>
          </a:bodyPr>
          <a:lstStyle/>
          <a:p>
            <a:pPr marL="437515" marR="5080" indent="-425450">
              <a:lnSpc>
                <a:spcPct val="1018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 </a:t>
            </a: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D</a:t>
            </a:r>
            <a:r>
              <a:rPr sz="1100" spc="-5" dirty="0">
                <a:latin typeface="Calibri"/>
                <a:cs typeface="Calibri"/>
              </a:rPr>
              <a:t>)</a:t>
            </a:r>
            <a:endParaRPr sz="1100">
              <a:latin typeface="Calibri"/>
              <a:cs typeface="Calibri"/>
            </a:endParaRPr>
          </a:p>
        </p:txBody>
      </p:sp>
      <p:sp>
        <p:nvSpPr>
          <p:cNvPr id="32" name="object 32"/>
          <p:cNvSpPr/>
          <p:nvPr/>
        </p:nvSpPr>
        <p:spPr>
          <a:xfrm>
            <a:off x="3753230" y="3496055"/>
            <a:ext cx="0" cy="285750"/>
          </a:xfrm>
          <a:custGeom>
            <a:avLst/>
            <a:gdLst/>
            <a:ahLst/>
            <a:cxnLst/>
            <a:rect l="l" t="t" r="r" b="b"/>
            <a:pathLst>
              <a:path h="285750">
                <a:moveTo>
                  <a:pt x="0" y="0"/>
                </a:moveTo>
                <a:lnTo>
                  <a:pt x="0" y="285750"/>
                </a:lnTo>
              </a:path>
            </a:pathLst>
          </a:custGeom>
          <a:ln w="20320">
            <a:solidFill>
              <a:srgbClr val="4A7EBB"/>
            </a:solidFill>
          </a:ln>
        </p:spPr>
        <p:txBody>
          <a:bodyPr wrap="square" lIns="0" tIns="0" rIns="0" bIns="0" rtlCol="0"/>
          <a:lstStyle/>
          <a:p>
            <a:endParaRPr/>
          </a:p>
        </p:txBody>
      </p:sp>
      <p:sp>
        <p:nvSpPr>
          <p:cNvPr id="33" name="object 33"/>
          <p:cNvSpPr/>
          <p:nvPr/>
        </p:nvSpPr>
        <p:spPr>
          <a:xfrm>
            <a:off x="4672584" y="3636264"/>
            <a:ext cx="438912" cy="262127"/>
          </a:xfrm>
          <a:prstGeom prst="rect">
            <a:avLst/>
          </a:prstGeom>
          <a:blipFill>
            <a:blip r:embed="rId8" cstate="print"/>
            <a:stretch>
              <a:fillRect/>
            </a:stretch>
          </a:blipFill>
        </p:spPr>
        <p:txBody>
          <a:bodyPr wrap="square" lIns="0" tIns="0" rIns="0" bIns="0" rtlCol="0"/>
          <a:lstStyle/>
          <a:p>
            <a:endParaRPr/>
          </a:p>
        </p:txBody>
      </p:sp>
      <p:sp>
        <p:nvSpPr>
          <p:cNvPr id="34" name="object 34"/>
          <p:cNvSpPr txBox="1"/>
          <p:nvPr/>
        </p:nvSpPr>
        <p:spPr>
          <a:xfrm>
            <a:off x="4796282" y="3704907"/>
            <a:ext cx="18923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No</a:t>
            </a:r>
            <a:endParaRPr sz="1100">
              <a:latin typeface="Calibri"/>
              <a:cs typeface="Calibri"/>
            </a:endParaRPr>
          </a:p>
        </p:txBody>
      </p:sp>
      <p:sp>
        <p:nvSpPr>
          <p:cNvPr id="35" name="object 35"/>
          <p:cNvSpPr/>
          <p:nvPr/>
        </p:nvSpPr>
        <p:spPr>
          <a:xfrm>
            <a:off x="4562855" y="4345685"/>
            <a:ext cx="742950" cy="110489"/>
          </a:xfrm>
          <a:custGeom>
            <a:avLst/>
            <a:gdLst/>
            <a:ahLst/>
            <a:cxnLst/>
            <a:rect l="l" t="t" r="r" b="b"/>
            <a:pathLst>
              <a:path w="742950" h="110489">
                <a:moveTo>
                  <a:pt x="705533" y="55244"/>
                </a:moveTo>
                <a:lnTo>
                  <a:pt x="689110" y="45719"/>
                </a:lnTo>
                <a:lnTo>
                  <a:pt x="0" y="45719"/>
                </a:lnTo>
                <a:lnTo>
                  <a:pt x="0" y="64769"/>
                </a:lnTo>
                <a:lnTo>
                  <a:pt x="689110" y="64769"/>
                </a:lnTo>
                <a:lnTo>
                  <a:pt x="705533" y="55244"/>
                </a:lnTo>
                <a:close/>
              </a:path>
              <a:path w="742950" h="110489">
                <a:moveTo>
                  <a:pt x="742950" y="54863"/>
                </a:moveTo>
                <a:lnTo>
                  <a:pt x="653034" y="2286"/>
                </a:lnTo>
                <a:lnTo>
                  <a:pt x="648462" y="0"/>
                </a:lnTo>
                <a:lnTo>
                  <a:pt x="642366" y="1524"/>
                </a:lnTo>
                <a:lnTo>
                  <a:pt x="639318" y="6096"/>
                </a:lnTo>
                <a:lnTo>
                  <a:pt x="637032" y="10667"/>
                </a:lnTo>
                <a:lnTo>
                  <a:pt x="638556" y="16001"/>
                </a:lnTo>
                <a:lnTo>
                  <a:pt x="643128" y="19050"/>
                </a:lnTo>
                <a:lnTo>
                  <a:pt x="689110" y="45719"/>
                </a:lnTo>
                <a:lnTo>
                  <a:pt x="723900" y="45719"/>
                </a:lnTo>
                <a:lnTo>
                  <a:pt x="723900" y="66164"/>
                </a:lnTo>
                <a:lnTo>
                  <a:pt x="742950" y="54863"/>
                </a:lnTo>
                <a:close/>
              </a:path>
              <a:path w="742950" h="110489">
                <a:moveTo>
                  <a:pt x="723900" y="66164"/>
                </a:moveTo>
                <a:lnTo>
                  <a:pt x="723900" y="64769"/>
                </a:lnTo>
                <a:lnTo>
                  <a:pt x="689110" y="64769"/>
                </a:lnTo>
                <a:lnTo>
                  <a:pt x="643128" y="91439"/>
                </a:lnTo>
                <a:lnTo>
                  <a:pt x="638556" y="93725"/>
                </a:lnTo>
                <a:lnTo>
                  <a:pt x="637032" y="99822"/>
                </a:lnTo>
                <a:lnTo>
                  <a:pt x="639318" y="104393"/>
                </a:lnTo>
                <a:lnTo>
                  <a:pt x="642366" y="108965"/>
                </a:lnTo>
                <a:lnTo>
                  <a:pt x="648462" y="110489"/>
                </a:lnTo>
                <a:lnTo>
                  <a:pt x="653034" y="108203"/>
                </a:lnTo>
                <a:lnTo>
                  <a:pt x="723900" y="66164"/>
                </a:lnTo>
                <a:close/>
              </a:path>
              <a:path w="742950" h="110489">
                <a:moveTo>
                  <a:pt x="723900" y="64769"/>
                </a:moveTo>
                <a:lnTo>
                  <a:pt x="723900" y="45719"/>
                </a:lnTo>
                <a:lnTo>
                  <a:pt x="689110" y="45719"/>
                </a:lnTo>
                <a:lnTo>
                  <a:pt x="705533" y="55244"/>
                </a:lnTo>
                <a:lnTo>
                  <a:pt x="719328" y="47243"/>
                </a:lnTo>
                <a:lnTo>
                  <a:pt x="719328" y="64769"/>
                </a:lnTo>
                <a:lnTo>
                  <a:pt x="723900" y="64769"/>
                </a:lnTo>
                <a:close/>
              </a:path>
              <a:path w="742950" h="110489">
                <a:moveTo>
                  <a:pt x="719328" y="64769"/>
                </a:moveTo>
                <a:lnTo>
                  <a:pt x="719328" y="63246"/>
                </a:lnTo>
                <a:lnTo>
                  <a:pt x="705533" y="55244"/>
                </a:lnTo>
                <a:lnTo>
                  <a:pt x="689110" y="64769"/>
                </a:lnTo>
                <a:lnTo>
                  <a:pt x="719328" y="64769"/>
                </a:lnTo>
                <a:close/>
              </a:path>
              <a:path w="742950" h="110489">
                <a:moveTo>
                  <a:pt x="719328" y="63246"/>
                </a:moveTo>
                <a:lnTo>
                  <a:pt x="719328" y="47243"/>
                </a:lnTo>
                <a:lnTo>
                  <a:pt x="705533" y="55244"/>
                </a:lnTo>
                <a:lnTo>
                  <a:pt x="719328" y="63246"/>
                </a:lnTo>
                <a:close/>
              </a:path>
            </a:pathLst>
          </a:custGeom>
          <a:solidFill>
            <a:srgbClr val="4A7EBB"/>
          </a:solidFill>
        </p:spPr>
        <p:txBody>
          <a:bodyPr wrap="square" lIns="0" tIns="0" rIns="0" bIns="0" rtlCol="0"/>
          <a:lstStyle/>
          <a:p>
            <a:endParaRPr/>
          </a:p>
        </p:txBody>
      </p:sp>
      <p:sp>
        <p:nvSpPr>
          <p:cNvPr id="36" name="object 36"/>
          <p:cNvSpPr/>
          <p:nvPr/>
        </p:nvSpPr>
        <p:spPr>
          <a:xfrm>
            <a:off x="5292852" y="4187952"/>
            <a:ext cx="1102360" cy="622765"/>
          </a:xfrm>
          <a:custGeom>
            <a:avLst/>
            <a:gdLst/>
            <a:ahLst/>
            <a:cxnLst/>
            <a:rect l="l" t="t" r="r" b="b"/>
            <a:pathLst>
              <a:path w="1102360" h="435610">
                <a:moveTo>
                  <a:pt x="1101852" y="435101"/>
                </a:moveTo>
                <a:lnTo>
                  <a:pt x="1101852" y="0"/>
                </a:lnTo>
                <a:lnTo>
                  <a:pt x="0" y="0"/>
                </a:lnTo>
                <a:lnTo>
                  <a:pt x="0" y="435102"/>
                </a:lnTo>
                <a:lnTo>
                  <a:pt x="12953" y="435102"/>
                </a:lnTo>
                <a:lnTo>
                  <a:pt x="12953" y="25908"/>
                </a:lnTo>
                <a:lnTo>
                  <a:pt x="25908" y="12954"/>
                </a:lnTo>
                <a:lnTo>
                  <a:pt x="25908" y="25908"/>
                </a:lnTo>
                <a:lnTo>
                  <a:pt x="1076706" y="25908"/>
                </a:lnTo>
                <a:lnTo>
                  <a:pt x="1076706" y="12953"/>
                </a:lnTo>
                <a:lnTo>
                  <a:pt x="1088898" y="25908"/>
                </a:lnTo>
                <a:lnTo>
                  <a:pt x="1088898" y="435101"/>
                </a:lnTo>
                <a:lnTo>
                  <a:pt x="1101852" y="435101"/>
                </a:lnTo>
                <a:close/>
              </a:path>
              <a:path w="1102360" h="435610">
                <a:moveTo>
                  <a:pt x="25908" y="25908"/>
                </a:moveTo>
                <a:lnTo>
                  <a:pt x="25908" y="12954"/>
                </a:lnTo>
                <a:lnTo>
                  <a:pt x="12953" y="25908"/>
                </a:lnTo>
                <a:lnTo>
                  <a:pt x="25908" y="25908"/>
                </a:lnTo>
                <a:close/>
              </a:path>
              <a:path w="1102360" h="435610">
                <a:moveTo>
                  <a:pt x="25908" y="409956"/>
                </a:moveTo>
                <a:lnTo>
                  <a:pt x="25908" y="25908"/>
                </a:lnTo>
                <a:lnTo>
                  <a:pt x="12953" y="25908"/>
                </a:lnTo>
                <a:lnTo>
                  <a:pt x="12953" y="409956"/>
                </a:lnTo>
                <a:lnTo>
                  <a:pt x="25908" y="409956"/>
                </a:lnTo>
                <a:close/>
              </a:path>
              <a:path w="1102360" h="435610">
                <a:moveTo>
                  <a:pt x="1088898" y="409956"/>
                </a:moveTo>
                <a:lnTo>
                  <a:pt x="12953" y="409956"/>
                </a:lnTo>
                <a:lnTo>
                  <a:pt x="25908" y="422148"/>
                </a:lnTo>
                <a:lnTo>
                  <a:pt x="25908" y="435102"/>
                </a:lnTo>
                <a:lnTo>
                  <a:pt x="1076706" y="435101"/>
                </a:lnTo>
                <a:lnTo>
                  <a:pt x="1076706" y="422148"/>
                </a:lnTo>
                <a:lnTo>
                  <a:pt x="1088898" y="409956"/>
                </a:lnTo>
                <a:close/>
              </a:path>
              <a:path w="1102360" h="435610">
                <a:moveTo>
                  <a:pt x="25908" y="435102"/>
                </a:moveTo>
                <a:lnTo>
                  <a:pt x="25908" y="422148"/>
                </a:lnTo>
                <a:lnTo>
                  <a:pt x="12953" y="409956"/>
                </a:lnTo>
                <a:lnTo>
                  <a:pt x="12953" y="435102"/>
                </a:lnTo>
                <a:lnTo>
                  <a:pt x="25908" y="435102"/>
                </a:lnTo>
                <a:close/>
              </a:path>
              <a:path w="1102360" h="435610">
                <a:moveTo>
                  <a:pt x="1088898" y="25908"/>
                </a:moveTo>
                <a:lnTo>
                  <a:pt x="1076706" y="12953"/>
                </a:lnTo>
                <a:lnTo>
                  <a:pt x="1076706" y="25908"/>
                </a:lnTo>
                <a:lnTo>
                  <a:pt x="1088898" y="25908"/>
                </a:lnTo>
                <a:close/>
              </a:path>
              <a:path w="1102360" h="435610">
                <a:moveTo>
                  <a:pt x="1088898" y="409956"/>
                </a:moveTo>
                <a:lnTo>
                  <a:pt x="1088898" y="25908"/>
                </a:lnTo>
                <a:lnTo>
                  <a:pt x="1076706" y="25908"/>
                </a:lnTo>
                <a:lnTo>
                  <a:pt x="1076706" y="409956"/>
                </a:lnTo>
                <a:lnTo>
                  <a:pt x="1088898" y="409956"/>
                </a:lnTo>
                <a:close/>
              </a:path>
              <a:path w="1102360" h="435610">
                <a:moveTo>
                  <a:pt x="1088898" y="435101"/>
                </a:moveTo>
                <a:lnTo>
                  <a:pt x="1088898" y="409956"/>
                </a:lnTo>
                <a:lnTo>
                  <a:pt x="1076706" y="422148"/>
                </a:lnTo>
                <a:lnTo>
                  <a:pt x="1076706" y="435101"/>
                </a:lnTo>
                <a:lnTo>
                  <a:pt x="1088898" y="435101"/>
                </a:lnTo>
                <a:close/>
              </a:path>
            </a:pathLst>
          </a:custGeom>
          <a:solidFill>
            <a:srgbClr val="4F81BD"/>
          </a:solidFill>
        </p:spPr>
        <p:txBody>
          <a:bodyPr wrap="square" lIns="0" tIns="0" rIns="0" bIns="0" rtlCol="0"/>
          <a:lstStyle/>
          <a:p>
            <a:endParaRPr/>
          </a:p>
        </p:txBody>
      </p:sp>
      <p:sp>
        <p:nvSpPr>
          <p:cNvPr id="37" name="object 37"/>
          <p:cNvSpPr/>
          <p:nvPr/>
        </p:nvSpPr>
        <p:spPr>
          <a:xfrm>
            <a:off x="5315711" y="4209288"/>
            <a:ext cx="1054608" cy="390143"/>
          </a:xfrm>
          <a:prstGeom prst="rect">
            <a:avLst/>
          </a:prstGeom>
          <a:blipFill>
            <a:blip r:embed="rId9" cstate="print"/>
            <a:stretch>
              <a:fillRect/>
            </a:stretch>
          </a:blipFill>
        </p:spPr>
        <p:txBody>
          <a:bodyPr wrap="square" lIns="0" tIns="0" rIns="0" bIns="0" rtlCol="0"/>
          <a:lstStyle/>
          <a:p>
            <a:endParaRPr/>
          </a:p>
        </p:txBody>
      </p:sp>
      <p:sp>
        <p:nvSpPr>
          <p:cNvPr id="38" name="object 38"/>
          <p:cNvSpPr txBox="1"/>
          <p:nvPr/>
        </p:nvSpPr>
        <p:spPr>
          <a:xfrm>
            <a:off x="5359462" y="4201848"/>
            <a:ext cx="967105" cy="560218"/>
          </a:xfrm>
          <a:prstGeom prst="rect">
            <a:avLst/>
          </a:prstGeom>
        </p:spPr>
        <p:txBody>
          <a:bodyPr vert="horz" wrap="square" lIns="0" tIns="0" rIns="0" bIns="0" rtlCol="0">
            <a:spAutoFit/>
          </a:bodyPr>
          <a:lstStyle/>
          <a:p>
            <a:pPr marL="147955" marR="5080" indent="-135890">
              <a:lnSpc>
                <a:spcPct val="101800"/>
              </a:lnSpc>
            </a:pPr>
            <a:r>
              <a:rPr lang="en-US" sz="900" spc="-5" dirty="0" smtClean="0">
                <a:latin typeface="Calibri"/>
                <a:cs typeface="Calibri"/>
              </a:rPr>
              <a:t>Call</a:t>
            </a:r>
            <a:r>
              <a:rPr sz="900" spc="-5" dirty="0" smtClean="0">
                <a:latin typeface="Calibri"/>
                <a:cs typeface="Calibri"/>
              </a:rPr>
              <a:t> Provider</a:t>
            </a:r>
            <a:r>
              <a:rPr lang="en-US" sz="900" spc="-5" dirty="0" smtClean="0">
                <a:latin typeface="Calibri"/>
                <a:cs typeface="Calibri"/>
              </a:rPr>
              <a:t> </a:t>
            </a:r>
            <a:r>
              <a:rPr lang="en-US" sz="900" b="1" spc="-5" dirty="0" smtClean="0">
                <a:latin typeface="Calibri"/>
                <a:cs typeface="Calibri"/>
              </a:rPr>
              <a:t>ASAP </a:t>
            </a:r>
            <a:r>
              <a:rPr lang="en-US" sz="900" spc="-5" dirty="0" smtClean="0">
                <a:latin typeface="Calibri"/>
                <a:cs typeface="Calibri"/>
              </a:rPr>
              <a:t>to request further testing</a:t>
            </a:r>
            <a:r>
              <a:rPr sz="900" spc="-5" dirty="0" smtClean="0">
                <a:latin typeface="Calibri"/>
                <a:cs typeface="Calibri"/>
              </a:rPr>
              <a:t> </a:t>
            </a:r>
            <a:r>
              <a:rPr lang="en-US" sz="900" spc="-5" dirty="0" smtClean="0">
                <a:latin typeface="Calibri"/>
                <a:cs typeface="Calibri"/>
              </a:rPr>
              <a:t>-</a:t>
            </a:r>
            <a:r>
              <a:rPr sz="900" spc="-15" dirty="0" smtClean="0">
                <a:latin typeface="Calibri"/>
                <a:cs typeface="Calibri"/>
              </a:rPr>
              <a:t>Se</a:t>
            </a:r>
            <a:r>
              <a:rPr sz="900" spc="-10" dirty="0" smtClean="0">
                <a:latin typeface="Calibri"/>
                <a:cs typeface="Calibri"/>
              </a:rPr>
              <a:t>e</a:t>
            </a:r>
            <a:r>
              <a:rPr sz="900" spc="-5" dirty="0" smtClean="0">
                <a:latin typeface="Calibri"/>
                <a:cs typeface="Calibri"/>
              </a:rPr>
              <a:t> </a:t>
            </a:r>
            <a:r>
              <a:rPr sz="900" b="1" spc="-5" dirty="0">
                <a:latin typeface="Calibri"/>
                <a:cs typeface="Calibri"/>
              </a:rPr>
              <a:t>Script</a:t>
            </a:r>
            <a:r>
              <a:rPr sz="900" b="1" spc="-10" dirty="0">
                <a:latin typeface="Calibri"/>
                <a:cs typeface="Calibri"/>
              </a:rPr>
              <a:t> 3</a:t>
            </a:r>
            <a:endParaRPr sz="900" dirty="0">
              <a:latin typeface="Calibri"/>
              <a:cs typeface="Calibri"/>
            </a:endParaRPr>
          </a:p>
        </p:txBody>
      </p:sp>
      <p:sp>
        <p:nvSpPr>
          <p:cNvPr id="39" name="object 39"/>
          <p:cNvSpPr/>
          <p:nvPr/>
        </p:nvSpPr>
        <p:spPr>
          <a:xfrm>
            <a:off x="2911601" y="4111752"/>
            <a:ext cx="1654810" cy="568960"/>
          </a:xfrm>
          <a:custGeom>
            <a:avLst/>
            <a:gdLst/>
            <a:ahLst/>
            <a:cxnLst/>
            <a:rect l="l" t="t" r="r" b="b"/>
            <a:pathLst>
              <a:path w="1654810" h="568960">
                <a:moveTo>
                  <a:pt x="1654301" y="568451"/>
                </a:moveTo>
                <a:lnTo>
                  <a:pt x="1654301" y="0"/>
                </a:lnTo>
                <a:lnTo>
                  <a:pt x="0" y="0"/>
                </a:lnTo>
                <a:lnTo>
                  <a:pt x="0" y="568451"/>
                </a:lnTo>
                <a:lnTo>
                  <a:pt x="12953" y="568451"/>
                </a:lnTo>
                <a:lnTo>
                  <a:pt x="12954" y="25908"/>
                </a:lnTo>
                <a:lnTo>
                  <a:pt x="25908" y="12953"/>
                </a:lnTo>
                <a:lnTo>
                  <a:pt x="25908" y="25908"/>
                </a:lnTo>
                <a:lnTo>
                  <a:pt x="1629156" y="25908"/>
                </a:lnTo>
                <a:lnTo>
                  <a:pt x="1629156" y="12953"/>
                </a:lnTo>
                <a:lnTo>
                  <a:pt x="1641347" y="25908"/>
                </a:lnTo>
                <a:lnTo>
                  <a:pt x="1641347" y="568451"/>
                </a:lnTo>
                <a:lnTo>
                  <a:pt x="1654301" y="568451"/>
                </a:lnTo>
                <a:close/>
              </a:path>
              <a:path w="1654810" h="568960">
                <a:moveTo>
                  <a:pt x="25908" y="25908"/>
                </a:moveTo>
                <a:lnTo>
                  <a:pt x="25908" y="12953"/>
                </a:lnTo>
                <a:lnTo>
                  <a:pt x="12954" y="25908"/>
                </a:lnTo>
                <a:lnTo>
                  <a:pt x="25908" y="25908"/>
                </a:lnTo>
                <a:close/>
              </a:path>
              <a:path w="1654810" h="568960">
                <a:moveTo>
                  <a:pt x="25908" y="543306"/>
                </a:moveTo>
                <a:lnTo>
                  <a:pt x="25908" y="25908"/>
                </a:lnTo>
                <a:lnTo>
                  <a:pt x="12954" y="25908"/>
                </a:lnTo>
                <a:lnTo>
                  <a:pt x="12954" y="543306"/>
                </a:lnTo>
                <a:lnTo>
                  <a:pt x="25908" y="543306"/>
                </a:lnTo>
                <a:close/>
              </a:path>
              <a:path w="1654810" h="568960">
                <a:moveTo>
                  <a:pt x="1641347" y="543306"/>
                </a:moveTo>
                <a:lnTo>
                  <a:pt x="12954" y="543306"/>
                </a:lnTo>
                <a:lnTo>
                  <a:pt x="25908" y="555498"/>
                </a:lnTo>
                <a:lnTo>
                  <a:pt x="25908" y="568451"/>
                </a:lnTo>
                <a:lnTo>
                  <a:pt x="1629156" y="568451"/>
                </a:lnTo>
                <a:lnTo>
                  <a:pt x="1629156" y="555498"/>
                </a:lnTo>
                <a:lnTo>
                  <a:pt x="1641347" y="543306"/>
                </a:lnTo>
                <a:close/>
              </a:path>
              <a:path w="1654810" h="568960">
                <a:moveTo>
                  <a:pt x="25908" y="568451"/>
                </a:moveTo>
                <a:lnTo>
                  <a:pt x="25908" y="555498"/>
                </a:lnTo>
                <a:lnTo>
                  <a:pt x="12954" y="543306"/>
                </a:lnTo>
                <a:lnTo>
                  <a:pt x="12953" y="568451"/>
                </a:lnTo>
                <a:lnTo>
                  <a:pt x="25908" y="568451"/>
                </a:lnTo>
                <a:close/>
              </a:path>
              <a:path w="1654810" h="568960">
                <a:moveTo>
                  <a:pt x="1641347" y="25908"/>
                </a:moveTo>
                <a:lnTo>
                  <a:pt x="1629156" y="12953"/>
                </a:lnTo>
                <a:lnTo>
                  <a:pt x="1629156" y="25908"/>
                </a:lnTo>
                <a:lnTo>
                  <a:pt x="1641347" y="25908"/>
                </a:lnTo>
                <a:close/>
              </a:path>
              <a:path w="1654810" h="568960">
                <a:moveTo>
                  <a:pt x="1641347" y="543306"/>
                </a:moveTo>
                <a:lnTo>
                  <a:pt x="1641347" y="25908"/>
                </a:lnTo>
                <a:lnTo>
                  <a:pt x="1629156" y="25908"/>
                </a:lnTo>
                <a:lnTo>
                  <a:pt x="1629156" y="543306"/>
                </a:lnTo>
                <a:lnTo>
                  <a:pt x="1641347" y="543306"/>
                </a:lnTo>
                <a:close/>
              </a:path>
              <a:path w="1654810" h="568960">
                <a:moveTo>
                  <a:pt x="1641347" y="568451"/>
                </a:moveTo>
                <a:lnTo>
                  <a:pt x="1641347" y="543306"/>
                </a:lnTo>
                <a:lnTo>
                  <a:pt x="1629156" y="555498"/>
                </a:lnTo>
                <a:lnTo>
                  <a:pt x="1629156" y="568451"/>
                </a:lnTo>
                <a:lnTo>
                  <a:pt x="1641347" y="568451"/>
                </a:lnTo>
                <a:close/>
              </a:path>
            </a:pathLst>
          </a:custGeom>
          <a:solidFill>
            <a:srgbClr val="4F81BD"/>
          </a:solidFill>
        </p:spPr>
        <p:txBody>
          <a:bodyPr wrap="square" lIns="0" tIns="0" rIns="0" bIns="0" rtlCol="0"/>
          <a:lstStyle/>
          <a:p>
            <a:endParaRPr/>
          </a:p>
        </p:txBody>
      </p:sp>
      <p:sp>
        <p:nvSpPr>
          <p:cNvPr id="40" name="object 40"/>
          <p:cNvSpPr/>
          <p:nvPr/>
        </p:nvSpPr>
        <p:spPr>
          <a:xfrm>
            <a:off x="2935223" y="4133088"/>
            <a:ext cx="1609344" cy="524255"/>
          </a:xfrm>
          <a:prstGeom prst="rect">
            <a:avLst/>
          </a:prstGeom>
          <a:blipFill>
            <a:blip r:embed="rId10" cstate="print"/>
            <a:stretch>
              <a:fillRect/>
            </a:stretch>
          </a:blipFill>
        </p:spPr>
        <p:txBody>
          <a:bodyPr wrap="square" lIns="0" tIns="0" rIns="0" bIns="0" rtlCol="0"/>
          <a:lstStyle/>
          <a:p>
            <a:endParaRPr/>
          </a:p>
        </p:txBody>
      </p:sp>
      <p:sp>
        <p:nvSpPr>
          <p:cNvPr id="41" name="object 41"/>
          <p:cNvSpPr txBox="1"/>
          <p:nvPr/>
        </p:nvSpPr>
        <p:spPr>
          <a:xfrm>
            <a:off x="3089401" y="4240593"/>
            <a:ext cx="1298575" cy="335280"/>
          </a:xfrm>
          <a:prstGeom prst="rect">
            <a:avLst/>
          </a:prstGeom>
        </p:spPr>
        <p:txBody>
          <a:bodyPr vert="horz" wrap="square" lIns="0" tIns="0" rIns="0" bIns="0" rtlCol="0">
            <a:spAutoFit/>
          </a:bodyPr>
          <a:lstStyle/>
          <a:p>
            <a:pPr algn="ctr">
              <a:lnSpc>
                <a:spcPct val="1000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a:t>
            </a:r>
            <a:endParaRPr sz="1100">
              <a:latin typeface="Calibri"/>
              <a:cs typeface="Calibri"/>
            </a:endParaRPr>
          </a:p>
          <a:p>
            <a:pPr algn="ctr">
              <a:lnSpc>
                <a:spcPct val="100000"/>
              </a:lnSpc>
              <a:spcBef>
                <a:spcPts val="15"/>
              </a:spcBef>
            </a:pPr>
            <a:r>
              <a:rPr sz="1100" b="1" spc="-10" dirty="0">
                <a:latin typeface="Calibri"/>
                <a:cs typeface="Calibri"/>
              </a:rPr>
              <a:t>(Box </a:t>
            </a:r>
            <a:r>
              <a:rPr sz="1100" b="1" spc="-15" dirty="0">
                <a:latin typeface="Calibri"/>
                <a:cs typeface="Calibri"/>
              </a:rPr>
              <a:t>D)</a:t>
            </a:r>
            <a:endParaRPr sz="1100">
              <a:latin typeface="Calibri"/>
              <a:cs typeface="Calibri"/>
            </a:endParaRPr>
          </a:p>
        </p:txBody>
      </p:sp>
      <p:sp>
        <p:nvSpPr>
          <p:cNvPr id="42" name="object 42"/>
          <p:cNvSpPr/>
          <p:nvPr/>
        </p:nvSpPr>
        <p:spPr>
          <a:xfrm>
            <a:off x="377952" y="4111752"/>
            <a:ext cx="1654810" cy="740410"/>
          </a:xfrm>
          <a:custGeom>
            <a:avLst/>
            <a:gdLst/>
            <a:ahLst/>
            <a:cxnLst/>
            <a:rect l="l" t="t" r="r" b="b"/>
            <a:pathLst>
              <a:path w="1654810" h="740410">
                <a:moveTo>
                  <a:pt x="1654302" y="739901"/>
                </a:moveTo>
                <a:lnTo>
                  <a:pt x="1654302" y="0"/>
                </a:lnTo>
                <a:lnTo>
                  <a:pt x="0" y="0"/>
                </a:lnTo>
                <a:lnTo>
                  <a:pt x="0" y="739901"/>
                </a:lnTo>
                <a:lnTo>
                  <a:pt x="12954" y="739901"/>
                </a:lnTo>
                <a:lnTo>
                  <a:pt x="12953" y="25908"/>
                </a:lnTo>
                <a:lnTo>
                  <a:pt x="25907" y="12953"/>
                </a:lnTo>
                <a:lnTo>
                  <a:pt x="25907" y="25908"/>
                </a:lnTo>
                <a:lnTo>
                  <a:pt x="1629156" y="25908"/>
                </a:lnTo>
                <a:lnTo>
                  <a:pt x="1629156" y="12953"/>
                </a:lnTo>
                <a:lnTo>
                  <a:pt x="1641348" y="25908"/>
                </a:lnTo>
                <a:lnTo>
                  <a:pt x="1641348" y="739901"/>
                </a:lnTo>
                <a:lnTo>
                  <a:pt x="1654302" y="739901"/>
                </a:lnTo>
                <a:close/>
              </a:path>
              <a:path w="1654810" h="740410">
                <a:moveTo>
                  <a:pt x="25907" y="25908"/>
                </a:moveTo>
                <a:lnTo>
                  <a:pt x="25907" y="12953"/>
                </a:lnTo>
                <a:lnTo>
                  <a:pt x="12953" y="25908"/>
                </a:lnTo>
                <a:lnTo>
                  <a:pt x="25907" y="25908"/>
                </a:lnTo>
                <a:close/>
              </a:path>
              <a:path w="1654810" h="740410">
                <a:moveTo>
                  <a:pt x="25907" y="714756"/>
                </a:moveTo>
                <a:lnTo>
                  <a:pt x="25907" y="25908"/>
                </a:lnTo>
                <a:lnTo>
                  <a:pt x="12953" y="25908"/>
                </a:lnTo>
                <a:lnTo>
                  <a:pt x="12954" y="714756"/>
                </a:lnTo>
                <a:lnTo>
                  <a:pt x="25907" y="714756"/>
                </a:lnTo>
                <a:close/>
              </a:path>
              <a:path w="1654810" h="740410">
                <a:moveTo>
                  <a:pt x="1641348" y="714756"/>
                </a:moveTo>
                <a:lnTo>
                  <a:pt x="12954" y="714756"/>
                </a:lnTo>
                <a:lnTo>
                  <a:pt x="25908" y="726948"/>
                </a:lnTo>
                <a:lnTo>
                  <a:pt x="25908" y="739901"/>
                </a:lnTo>
                <a:lnTo>
                  <a:pt x="1629156" y="739901"/>
                </a:lnTo>
                <a:lnTo>
                  <a:pt x="1629156" y="726948"/>
                </a:lnTo>
                <a:lnTo>
                  <a:pt x="1641348" y="714756"/>
                </a:lnTo>
                <a:close/>
              </a:path>
              <a:path w="1654810" h="740410">
                <a:moveTo>
                  <a:pt x="25908" y="739901"/>
                </a:moveTo>
                <a:lnTo>
                  <a:pt x="25908" y="726948"/>
                </a:lnTo>
                <a:lnTo>
                  <a:pt x="12954" y="714756"/>
                </a:lnTo>
                <a:lnTo>
                  <a:pt x="12954" y="739901"/>
                </a:lnTo>
                <a:lnTo>
                  <a:pt x="25908" y="739901"/>
                </a:lnTo>
                <a:close/>
              </a:path>
              <a:path w="1654810" h="740410">
                <a:moveTo>
                  <a:pt x="1641348" y="25908"/>
                </a:moveTo>
                <a:lnTo>
                  <a:pt x="1629156" y="12953"/>
                </a:lnTo>
                <a:lnTo>
                  <a:pt x="1629156" y="25908"/>
                </a:lnTo>
                <a:lnTo>
                  <a:pt x="1641348" y="25908"/>
                </a:lnTo>
                <a:close/>
              </a:path>
              <a:path w="1654810" h="740410">
                <a:moveTo>
                  <a:pt x="1641348" y="714756"/>
                </a:moveTo>
                <a:lnTo>
                  <a:pt x="1641348" y="25908"/>
                </a:lnTo>
                <a:lnTo>
                  <a:pt x="1629156" y="25908"/>
                </a:lnTo>
                <a:lnTo>
                  <a:pt x="1629156" y="714756"/>
                </a:lnTo>
                <a:lnTo>
                  <a:pt x="1641348" y="714756"/>
                </a:lnTo>
                <a:close/>
              </a:path>
              <a:path w="1654810" h="740410">
                <a:moveTo>
                  <a:pt x="1641348" y="739901"/>
                </a:moveTo>
                <a:lnTo>
                  <a:pt x="1641348" y="714756"/>
                </a:lnTo>
                <a:lnTo>
                  <a:pt x="1629156" y="726948"/>
                </a:lnTo>
                <a:lnTo>
                  <a:pt x="1629156" y="739901"/>
                </a:lnTo>
                <a:lnTo>
                  <a:pt x="1641348" y="739901"/>
                </a:lnTo>
                <a:close/>
              </a:path>
            </a:pathLst>
          </a:custGeom>
          <a:solidFill>
            <a:srgbClr val="4F81BD"/>
          </a:solidFill>
        </p:spPr>
        <p:txBody>
          <a:bodyPr wrap="square" lIns="0" tIns="0" rIns="0" bIns="0" rtlCol="0"/>
          <a:lstStyle/>
          <a:p>
            <a:endParaRPr/>
          </a:p>
        </p:txBody>
      </p:sp>
      <p:sp>
        <p:nvSpPr>
          <p:cNvPr id="43" name="object 43"/>
          <p:cNvSpPr/>
          <p:nvPr/>
        </p:nvSpPr>
        <p:spPr>
          <a:xfrm>
            <a:off x="399288" y="4133088"/>
            <a:ext cx="1609344" cy="694944"/>
          </a:xfrm>
          <a:prstGeom prst="rect">
            <a:avLst/>
          </a:prstGeom>
          <a:blipFill>
            <a:blip r:embed="rId11" cstate="print"/>
            <a:stretch>
              <a:fillRect/>
            </a:stretch>
          </a:blipFill>
        </p:spPr>
        <p:txBody>
          <a:bodyPr wrap="square" lIns="0" tIns="0" rIns="0" bIns="0" rtlCol="0"/>
          <a:lstStyle/>
          <a:p>
            <a:endParaRPr/>
          </a:p>
        </p:txBody>
      </p:sp>
      <p:sp>
        <p:nvSpPr>
          <p:cNvPr id="44" name="object 44"/>
          <p:cNvSpPr txBox="1"/>
          <p:nvPr/>
        </p:nvSpPr>
        <p:spPr>
          <a:xfrm>
            <a:off x="493332" y="4241355"/>
            <a:ext cx="1422400" cy="335915"/>
          </a:xfrm>
          <a:prstGeom prst="rect">
            <a:avLst/>
          </a:prstGeom>
        </p:spPr>
        <p:txBody>
          <a:bodyPr vert="horz" wrap="square" lIns="0" tIns="0" rIns="0" bIns="0" rtlCol="0">
            <a:spAutoFit/>
          </a:bodyPr>
          <a:lstStyle/>
          <a:p>
            <a:pPr marL="12700" marR="5080" indent="139700">
              <a:lnSpc>
                <a:spcPct val="101800"/>
              </a:lnSpc>
            </a:pPr>
            <a:r>
              <a:rPr sz="1100" spc="-10" dirty="0">
                <a:latin typeface="Calibri"/>
                <a:cs typeface="Calibri"/>
              </a:rPr>
              <a:t>No</a:t>
            </a:r>
            <a:r>
              <a:rPr sz="1100" spc="-15" dirty="0">
                <a:latin typeface="Calibri"/>
                <a:cs typeface="Calibri"/>
              </a:rPr>
              <a:t>n</a:t>
            </a:r>
            <a:r>
              <a:rPr sz="1100" spc="-5" dirty="0">
                <a:latin typeface="Calibri"/>
                <a:cs typeface="Calibri"/>
              </a:rPr>
              <a:t>‐localizing</a:t>
            </a:r>
            <a:r>
              <a:rPr sz="1100" dirty="0">
                <a:latin typeface="Calibri"/>
                <a:cs typeface="Calibri"/>
              </a:rPr>
              <a:t> </a:t>
            </a:r>
            <a:r>
              <a:rPr sz="1100" spc="-5" dirty="0">
                <a:latin typeface="Calibri"/>
                <a:cs typeface="Calibri"/>
              </a:rPr>
              <a:t>S/S</a:t>
            </a:r>
            <a:r>
              <a:rPr sz="1100" dirty="0">
                <a:latin typeface="Calibri"/>
                <a:cs typeface="Calibri"/>
              </a:rPr>
              <a:t> </a:t>
            </a:r>
            <a:r>
              <a:rPr sz="1100" spc="-10" dirty="0">
                <a:latin typeface="Calibri"/>
                <a:cs typeface="Calibri"/>
              </a:rPr>
              <a:t>–</a:t>
            </a:r>
            <a:r>
              <a:rPr sz="1100" spc="-5" dirty="0">
                <a:latin typeface="Calibri"/>
                <a:cs typeface="Calibri"/>
              </a:rPr>
              <a:t> Nonspecif</a:t>
            </a:r>
            <a:r>
              <a:rPr sz="1100" spc="-10" dirty="0">
                <a:latin typeface="Calibri"/>
                <a:cs typeface="Calibri"/>
              </a:rPr>
              <a:t>i</a:t>
            </a:r>
            <a:r>
              <a:rPr sz="1100" spc="-5" dirty="0">
                <a:latin typeface="Calibri"/>
                <a:cs typeface="Calibri"/>
              </a:rPr>
              <a:t>c</a:t>
            </a:r>
            <a:r>
              <a:rPr sz="1100" dirty="0">
                <a:latin typeface="Calibri"/>
                <a:cs typeface="Calibri"/>
              </a:rPr>
              <a:t> </a:t>
            </a:r>
            <a:r>
              <a:rPr sz="1100" spc="-5" dirty="0">
                <a:latin typeface="Calibri"/>
                <a:cs typeface="Calibri"/>
              </a:rPr>
              <a:t>Geriatric</a:t>
            </a:r>
            <a:r>
              <a:rPr sz="1100" dirty="0">
                <a:latin typeface="Calibri"/>
                <a:cs typeface="Calibri"/>
              </a:rPr>
              <a:t> </a:t>
            </a:r>
            <a:r>
              <a:rPr sz="1100" spc="-5" dirty="0">
                <a:latin typeface="Calibri"/>
                <a:cs typeface="Calibri"/>
              </a:rPr>
              <a:t>S/S</a:t>
            </a:r>
            <a:endParaRPr sz="1100">
              <a:latin typeface="Calibri"/>
              <a:cs typeface="Calibri"/>
            </a:endParaRPr>
          </a:p>
        </p:txBody>
      </p:sp>
      <p:sp>
        <p:nvSpPr>
          <p:cNvPr id="45" name="object 45"/>
          <p:cNvSpPr/>
          <p:nvPr/>
        </p:nvSpPr>
        <p:spPr>
          <a:xfrm>
            <a:off x="4672584" y="4264152"/>
            <a:ext cx="426719" cy="262127"/>
          </a:xfrm>
          <a:prstGeom prst="rect">
            <a:avLst/>
          </a:prstGeom>
          <a:blipFill>
            <a:blip r:embed="rId12" cstate="print"/>
            <a:stretch>
              <a:fillRect/>
            </a:stretch>
          </a:blipFill>
        </p:spPr>
        <p:txBody>
          <a:bodyPr wrap="square" lIns="0" tIns="0" rIns="0" bIns="0" rtlCol="0"/>
          <a:lstStyle/>
          <a:p>
            <a:endParaRPr/>
          </a:p>
        </p:txBody>
      </p:sp>
      <p:sp>
        <p:nvSpPr>
          <p:cNvPr id="46" name="object 46"/>
          <p:cNvSpPr/>
          <p:nvPr/>
        </p:nvSpPr>
        <p:spPr>
          <a:xfrm>
            <a:off x="2019300" y="4354829"/>
            <a:ext cx="905510" cy="111760"/>
          </a:xfrm>
          <a:custGeom>
            <a:avLst/>
            <a:gdLst/>
            <a:ahLst/>
            <a:cxnLst/>
            <a:rect l="l" t="t" r="r" b="b"/>
            <a:pathLst>
              <a:path w="905510" h="111760">
                <a:moveTo>
                  <a:pt x="867427" y="55625"/>
                </a:moveTo>
                <a:lnTo>
                  <a:pt x="850637" y="45720"/>
                </a:lnTo>
                <a:lnTo>
                  <a:pt x="0" y="45720"/>
                </a:lnTo>
                <a:lnTo>
                  <a:pt x="0" y="64770"/>
                </a:lnTo>
                <a:lnTo>
                  <a:pt x="851928" y="64770"/>
                </a:lnTo>
                <a:lnTo>
                  <a:pt x="867427" y="55625"/>
                </a:lnTo>
                <a:close/>
              </a:path>
              <a:path w="905510" h="111760">
                <a:moveTo>
                  <a:pt x="905256" y="55625"/>
                </a:moveTo>
                <a:lnTo>
                  <a:pt x="815339" y="3048"/>
                </a:lnTo>
                <a:lnTo>
                  <a:pt x="810768" y="0"/>
                </a:lnTo>
                <a:lnTo>
                  <a:pt x="804672" y="1524"/>
                </a:lnTo>
                <a:lnTo>
                  <a:pt x="801624" y="6096"/>
                </a:lnTo>
                <a:lnTo>
                  <a:pt x="799338" y="10668"/>
                </a:lnTo>
                <a:lnTo>
                  <a:pt x="800862" y="16764"/>
                </a:lnTo>
                <a:lnTo>
                  <a:pt x="805433" y="19050"/>
                </a:lnTo>
                <a:lnTo>
                  <a:pt x="850637" y="45720"/>
                </a:lnTo>
                <a:lnTo>
                  <a:pt x="886206" y="45720"/>
                </a:lnTo>
                <a:lnTo>
                  <a:pt x="886206" y="66765"/>
                </a:lnTo>
                <a:lnTo>
                  <a:pt x="905256" y="55625"/>
                </a:lnTo>
                <a:close/>
              </a:path>
              <a:path w="905510" h="111760">
                <a:moveTo>
                  <a:pt x="886206" y="66765"/>
                </a:moveTo>
                <a:lnTo>
                  <a:pt x="886206" y="64770"/>
                </a:lnTo>
                <a:lnTo>
                  <a:pt x="851928" y="64770"/>
                </a:lnTo>
                <a:lnTo>
                  <a:pt x="805433" y="92202"/>
                </a:lnTo>
                <a:lnTo>
                  <a:pt x="800862" y="94487"/>
                </a:lnTo>
                <a:lnTo>
                  <a:pt x="799338" y="100584"/>
                </a:lnTo>
                <a:lnTo>
                  <a:pt x="801624" y="105156"/>
                </a:lnTo>
                <a:lnTo>
                  <a:pt x="804672" y="109728"/>
                </a:lnTo>
                <a:lnTo>
                  <a:pt x="810768" y="111252"/>
                </a:lnTo>
                <a:lnTo>
                  <a:pt x="815339" y="108204"/>
                </a:lnTo>
                <a:lnTo>
                  <a:pt x="886206" y="66765"/>
                </a:lnTo>
                <a:close/>
              </a:path>
              <a:path w="905510" h="111760">
                <a:moveTo>
                  <a:pt x="886206" y="64770"/>
                </a:moveTo>
                <a:lnTo>
                  <a:pt x="886206" y="45720"/>
                </a:lnTo>
                <a:lnTo>
                  <a:pt x="850637" y="45720"/>
                </a:lnTo>
                <a:lnTo>
                  <a:pt x="867427" y="55625"/>
                </a:lnTo>
                <a:lnTo>
                  <a:pt x="881633" y="47244"/>
                </a:lnTo>
                <a:lnTo>
                  <a:pt x="881633" y="64770"/>
                </a:lnTo>
                <a:lnTo>
                  <a:pt x="886206" y="64770"/>
                </a:lnTo>
                <a:close/>
              </a:path>
              <a:path w="905510" h="111760">
                <a:moveTo>
                  <a:pt x="881633" y="64770"/>
                </a:moveTo>
                <a:lnTo>
                  <a:pt x="881633" y="64008"/>
                </a:lnTo>
                <a:lnTo>
                  <a:pt x="867427" y="55625"/>
                </a:lnTo>
                <a:lnTo>
                  <a:pt x="851928" y="64770"/>
                </a:lnTo>
                <a:lnTo>
                  <a:pt x="881633" y="64770"/>
                </a:lnTo>
                <a:close/>
              </a:path>
              <a:path w="905510" h="111760">
                <a:moveTo>
                  <a:pt x="881633" y="64008"/>
                </a:moveTo>
                <a:lnTo>
                  <a:pt x="881633" y="47244"/>
                </a:lnTo>
                <a:lnTo>
                  <a:pt x="867427" y="55625"/>
                </a:lnTo>
                <a:lnTo>
                  <a:pt x="881633" y="64008"/>
                </a:lnTo>
                <a:close/>
              </a:path>
            </a:pathLst>
          </a:custGeom>
          <a:solidFill>
            <a:srgbClr val="4A7EBB"/>
          </a:solidFill>
        </p:spPr>
        <p:txBody>
          <a:bodyPr wrap="square" lIns="0" tIns="0" rIns="0" bIns="0" rtlCol="0"/>
          <a:lstStyle/>
          <a:p>
            <a:endParaRPr/>
          </a:p>
        </p:txBody>
      </p:sp>
      <p:sp>
        <p:nvSpPr>
          <p:cNvPr id="47" name="object 47"/>
          <p:cNvSpPr/>
          <p:nvPr/>
        </p:nvSpPr>
        <p:spPr>
          <a:xfrm>
            <a:off x="3734180" y="4667250"/>
            <a:ext cx="0" cy="372110"/>
          </a:xfrm>
          <a:custGeom>
            <a:avLst/>
            <a:gdLst/>
            <a:ahLst/>
            <a:cxnLst/>
            <a:rect l="l" t="t" r="r" b="b"/>
            <a:pathLst>
              <a:path h="372110">
                <a:moveTo>
                  <a:pt x="0" y="0"/>
                </a:moveTo>
                <a:lnTo>
                  <a:pt x="0" y="371855"/>
                </a:lnTo>
              </a:path>
            </a:pathLst>
          </a:custGeom>
          <a:ln w="20320">
            <a:solidFill>
              <a:srgbClr val="4A7EBB"/>
            </a:solidFill>
          </a:ln>
        </p:spPr>
        <p:txBody>
          <a:bodyPr wrap="square" lIns="0" tIns="0" rIns="0" bIns="0" rtlCol="0"/>
          <a:lstStyle/>
          <a:p>
            <a:endParaRPr/>
          </a:p>
        </p:txBody>
      </p:sp>
      <p:sp>
        <p:nvSpPr>
          <p:cNvPr id="48" name="object 48"/>
          <p:cNvSpPr/>
          <p:nvPr/>
        </p:nvSpPr>
        <p:spPr>
          <a:xfrm>
            <a:off x="1219200" y="5038725"/>
            <a:ext cx="2514600" cy="0"/>
          </a:xfrm>
          <a:custGeom>
            <a:avLst/>
            <a:gdLst/>
            <a:ahLst/>
            <a:cxnLst/>
            <a:rect l="l" t="t" r="r" b="b"/>
            <a:pathLst>
              <a:path w="2514600">
                <a:moveTo>
                  <a:pt x="0" y="0"/>
                </a:moveTo>
                <a:lnTo>
                  <a:pt x="2514599" y="0"/>
                </a:lnTo>
              </a:path>
            </a:pathLst>
          </a:custGeom>
          <a:ln w="20320">
            <a:solidFill>
              <a:srgbClr val="4A7EBB"/>
            </a:solidFill>
          </a:ln>
        </p:spPr>
        <p:txBody>
          <a:bodyPr wrap="square" lIns="0" tIns="0" rIns="0" bIns="0" rtlCol="0"/>
          <a:lstStyle/>
          <a:p>
            <a:endParaRPr/>
          </a:p>
        </p:txBody>
      </p:sp>
      <p:sp>
        <p:nvSpPr>
          <p:cNvPr id="49" name="object 49"/>
          <p:cNvSpPr/>
          <p:nvPr/>
        </p:nvSpPr>
        <p:spPr>
          <a:xfrm>
            <a:off x="2215895" y="4901184"/>
            <a:ext cx="438912" cy="265175"/>
          </a:xfrm>
          <a:prstGeom prst="rect">
            <a:avLst/>
          </a:prstGeom>
          <a:blipFill>
            <a:blip r:embed="rId13" cstate="print"/>
            <a:stretch>
              <a:fillRect/>
            </a:stretch>
          </a:blipFill>
        </p:spPr>
        <p:txBody>
          <a:bodyPr wrap="square" lIns="0" tIns="0" rIns="0" bIns="0" rtlCol="0"/>
          <a:lstStyle/>
          <a:p>
            <a:endParaRPr/>
          </a:p>
        </p:txBody>
      </p:sp>
      <p:sp>
        <p:nvSpPr>
          <p:cNvPr id="50" name="object 50"/>
          <p:cNvSpPr txBox="1"/>
          <p:nvPr/>
        </p:nvSpPr>
        <p:spPr>
          <a:xfrm>
            <a:off x="988226" y="4582719"/>
            <a:ext cx="1539875" cy="55372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C</a:t>
            </a:r>
            <a:r>
              <a:rPr sz="1100" spc="-5" dirty="0">
                <a:latin typeface="Calibri"/>
                <a:cs typeface="Calibri"/>
              </a:rPr>
              <a:t>)</a:t>
            </a:r>
            <a:endParaRPr sz="1100">
              <a:latin typeface="Calibri"/>
              <a:cs typeface="Calibri"/>
            </a:endParaRPr>
          </a:p>
          <a:p>
            <a:pPr>
              <a:lnSpc>
                <a:spcPct val="100000"/>
              </a:lnSpc>
              <a:spcBef>
                <a:spcPts val="15"/>
              </a:spcBef>
            </a:pPr>
            <a:endParaRPr sz="1500">
              <a:latin typeface="Times New Roman"/>
              <a:cs typeface="Times New Roman"/>
            </a:endParaRPr>
          </a:p>
          <a:p>
            <a:pPr marR="5080" algn="r">
              <a:lnSpc>
                <a:spcPct val="100000"/>
              </a:lnSpc>
            </a:pPr>
            <a:r>
              <a:rPr sz="1100" spc="-15" dirty="0">
                <a:latin typeface="Calibri"/>
                <a:cs typeface="Calibri"/>
              </a:rPr>
              <a:t>No</a:t>
            </a:r>
            <a:endParaRPr sz="1100">
              <a:latin typeface="Calibri"/>
              <a:cs typeface="Calibri"/>
            </a:endParaRPr>
          </a:p>
        </p:txBody>
      </p:sp>
      <p:sp>
        <p:nvSpPr>
          <p:cNvPr id="51" name="object 51"/>
          <p:cNvSpPr txBox="1"/>
          <p:nvPr/>
        </p:nvSpPr>
        <p:spPr>
          <a:xfrm>
            <a:off x="4777232" y="4333557"/>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52" name="object 52"/>
          <p:cNvSpPr/>
          <p:nvPr/>
        </p:nvSpPr>
        <p:spPr>
          <a:xfrm>
            <a:off x="1164336" y="5039105"/>
            <a:ext cx="110489" cy="247650"/>
          </a:xfrm>
          <a:custGeom>
            <a:avLst/>
            <a:gdLst/>
            <a:ahLst/>
            <a:cxnLst/>
            <a:rect l="l" t="t" r="r" b="b"/>
            <a:pathLst>
              <a:path w="110490" h="247650">
                <a:moveTo>
                  <a:pt x="55244" y="210233"/>
                </a:moveTo>
                <a:lnTo>
                  <a:pt x="19050" y="147828"/>
                </a:lnTo>
                <a:lnTo>
                  <a:pt x="16001" y="143256"/>
                </a:lnTo>
                <a:lnTo>
                  <a:pt x="10667" y="141732"/>
                </a:lnTo>
                <a:lnTo>
                  <a:pt x="6095" y="144018"/>
                </a:lnTo>
                <a:lnTo>
                  <a:pt x="1523" y="147066"/>
                </a:lnTo>
                <a:lnTo>
                  <a:pt x="0" y="153162"/>
                </a:lnTo>
                <a:lnTo>
                  <a:pt x="2285" y="157734"/>
                </a:lnTo>
                <a:lnTo>
                  <a:pt x="45719" y="232012"/>
                </a:lnTo>
                <a:lnTo>
                  <a:pt x="45719" y="228600"/>
                </a:lnTo>
                <a:lnTo>
                  <a:pt x="47243" y="228600"/>
                </a:lnTo>
                <a:lnTo>
                  <a:pt x="47243" y="224028"/>
                </a:lnTo>
                <a:lnTo>
                  <a:pt x="55244" y="210233"/>
                </a:lnTo>
                <a:close/>
              </a:path>
              <a:path w="110490" h="247650">
                <a:moveTo>
                  <a:pt x="64769" y="193810"/>
                </a:moveTo>
                <a:lnTo>
                  <a:pt x="64769" y="0"/>
                </a:lnTo>
                <a:lnTo>
                  <a:pt x="45719" y="0"/>
                </a:lnTo>
                <a:lnTo>
                  <a:pt x="45719" y="193810"/>
                </a:lnTo>
                <a:lnTo>
                  <a:pt x="55244" y="210233"/>
                </a:lnTo>
                <a:lnTo>
                  <a:pt x="64769" y="193810"/>
                </a:lnTo>
                <a:close/>
              </a:path>
              <a:path w="110490" h="247650">
                <a:moveTo>
                  <a:pt x="64769" y="230951"/>
                </a:moveTo>
                <a:lnTo>
                  <a:pt x="64769" y="228600"/>
                </a:lnTo>
                <a:lnTo>
                  <a:pt x="45719" y="228600"/>
                </a:lnTo>
                <a:lnTo>
                  <a:pt x="45719" y="232012"/>
                </a:lnTo>
                <a:lnTo>
                  <a:pt x="54863" y="247650"/>
                </a:lnTo>
                <a:lnTo>
                  <a:pt x="64769" y="230951"/>
                </a:lnTo>
                <a:close/>
              </a:path>
              <a:path w="110490" h="247650">
                <a:moveTo>
                  <a:pt x="63245" y="224028"/>
                </a:moveTo>
                <a:lnTo>
                  <a:pt x="55244" y="210233"/>
                </a:lnTo>
                <a:lnTo>
                  <a:pt x="47243" y="224028"/>
                </a:lnTo>
                <a:lnTo>
                  <a:pt x="63245" y="224028"/>
                </a:lnTo>
                <a:close/>
              </a:path>
              <a:path w="110490" h="247650">
                <a:moveTo>
                  <a:pt x="63245" y="228600"/>
                </a:moveTo>
                <a:lnTo>
                  <a:pt x="63245" y="224028"/>
                </a:lnTo>
                <a:lnTo>
                  <a:pt x="47243" y="224028"/>
                </a:lnTo>
                <a:lnTo>
                  <a:pt x="47243" y="228600"/>
                </a:lnTo>
                <a:lnTo>
                  <a:pt x="63245" y="228600"/>
                </a:lnTo>
                <a:close/>
              </a:path>
              <a:path w="110490" h="247650">
                <a:moveTo>
                  <a:pt x="110489" y="153162"/>
                </a:moveTo>
                <a:lnTo>
                  <a:pt x="108965" y="147066"/>
                </a:lnTo>
                <a:lnTo>
                  <a:pt x="104393" y="144018"/>
                </a:lnTo>
                <a:lnTo>
                  <a:pt x="99822" y="141732"/>
                </a:lnTo>
                <a:lnTo>
                  <a:pt x="93725" y="143256"/>
                </a:lnTo>
                <a:lnTo>
                  <a:pt x="91439" y="147828"/>
                </a:lnTo>
                <a:lnTo>
                  <a:pt x="55244" y="210233"/>
                </a:lnTo>
                <a:lnTo>
                  <a:pt x="63245" y="224028"/>
                </a:lnTo>
                <a:lnTo>
                  <a:pt x="63245" y="228600"/>
                </a:lnTo>
                <a:lnTo>
                  <a:pt x="64769" y="228600"/>
                </a:lnTo>
                <a:lnTo>
                  <a:pt x="64769" y="230951"/>
                </a:lnTo>
                <a:lnTo>
                  <a:pt x="108203" y="157734"/>
                </a:lnTo>
                <a:lnTo>
                  <a:pt x="110489" y="153162"/>
                </a:lnTo>
                <a:close/>
              </a:path>
            </a:pathLst>
          </a:custGeom>
          <a:solidFill>
            <a:srgbClr val="4A7EBB"/>
          </a:solidFill>
        </p:spPr>
        <p:txBody>
          <a:bodyPr wrap="square" lIns="0" tIns="0" rIns="0" bIns="0" rtlCol="0"/>
          <a:lstStyle/>
          <a:p>
            <a:endParaRPr/>
          </a:p>
        </p:txBody>
      </p:sp>
      <p:sp>
        <p:nvSpPr>
          <p:cNvPr id="53" name="object 53"/>
          <p:cNvSpPr/>
          <p:nvPr/>
        </p:nvSpPr>
        <p:spPr>
          <a:xfrm>
            <a:off x="5319235" y="5221933"/>
            <a:ext cx="1102360" cy="822199"/>
          </a:xfrm>
          <a:custGeom>
            <a:avLst/>
            <a:gdLst/>
            <a:ahLst/>
            <a:cxnLst/>
            <a:rect l="l" t="t" r="r" b="b"/>
            <a:pathLst>
              <a:path w="1102360" h="615950">
                <a:moveTo>
                  <a:pt x="1101852" y="615696"/>
                </a:moveTo>
                <a:lnTo>
                  <a:pt x="1101852" y="0"/>
                </a:lnTo>
                <a:lnTo>
                  <a:pt x="0" y="0"/>
                </a:lnTo>
                <a:lnTo>
                  <a:pt x="0" y="615696"/>
                </a:lnTo>
                <a:lnTo>
                  <a:pt x="12954" y="615696"/>
                </a:lnTo>
                <a:lnTo>
                  <a:pt x="12954" y="25146"/>
                </a:lnTo>
                <a:lnTo>
                  <a:pt x="25146" y="12192"/>
                </a:lnTo>
                <a:lnTo>
                  <a:pt x="25146" y="25146"/>
                </a:lnTo>
                <a:lnTo>
                  <a:pt x="1075944" y="25146"/>
                </a:lnTo>
                <a:lnTo>
                  <a:pt x="1075944" y="12191"/>
                </a:lnTo>
                <a:lnTo>
                  <a:pt x="1088898" y="25146"/>
                </a:lnTo>
                <a:lnTo>
                  <a:pt x="1088898" y="615696"/>
                </a:lnTo>
                <a:lnTo>
                  <a:pt x="1101852" y="615696"/>
                </a:lnTo>
                <a:close/>
              </a:path>
              <a:path w="1102360" h="615950">
                <a:moveTo>
                  <a:pt x="25146" y="25146"/>
                </a:moveTo>
                <a:lnTo>
                  <a:pt x="25146" y="12192"/>
                </a:lnTo>
                <a:lnTo>
                  <a:pt x="12954" y="25146"/>
                </a:lnTo>
                <a:lnTo>
                  <a:pt x="25146" y="25146"/>
                </a:lnTo>
                <a:close/>
              </a:path>
              <a:path w="1102360" h="615950">
                <a:moveTo>
                  <a:pt x="25146" y="590550"/>
                </a:moveTo>
                <a:lnTo>
                  <a:pt x="25146" y="25146"/>
                </a:lnTo>
                <a:lnTo>
                  <a:pt x="12954" y="25146"/>
                </a:lnTo>
                <a:lnTo>
                  <a:pt x="12954" y="590550"/>
                </a:lnTo>
                <a:lnTo>
                  <a:pt x="25146" y="590550"/>
                </a:lnTo>
                <a:close/>
              </a:path>
              <a:path w="1102360" h="615950">
                <a:moveTo>
                  <a:pt x="1088898" y="590550"/>
                </a:moveTo>
                <a:lnTo>
                  <a:pt x="12954" y="590550"/>
                </a:lnTo>
                <a:lnTo>
                  <a:pt x="25146" y="602742"/>
                </a:lnTo>
                <a:lnTo>
                  <a:pt x="25146" y="615696"/>
                </a:lnTo>
                <a:lnTo>
                  <a:pt x="1075944" y="615696"/>
                </a:lnTo>
                <a:lnTo>
                  <a:pt x="1075944" y="602741"/>
                </a:lnTo>
                <a:lnTo>
                  <a:pt x="1088898" y="590550"/>
                </a:lnTo>
                <a:close/>
              </a:path>
              <a:path w="1102360" h="615950">
                <a:moveTo>
                  <a:pt x="25146" y="615696"/>
                </a:moveTo>
                <a:lnTo>
                  <a:pt x="25146" y="602742"/>
                </a:lnTo>
                <a:lnTo>
                  <a:pt x="12954" y="590550"/>
                </a:lnTo>
                <a:lnTo>
                  <a:pt x="12954" y="615696"/>
                </a:lnTo>
                <a:lnTo>
                  <a:pt x="25146" y="615696"/>
                </a:lnTo>
                <a:close/>
              </a:path>
              <a:path w="1102360" h="615950">
                <a:moveTo>
                  <a:pt x="1088898" y="25146"/>
                </a:moveTo>
                <a:lnTo>
                  <a:pt x="1075944" y="12191"/>
                </a:lnTo>
                <a:lnTo>
                  <a:pt x="1075944" y="25146"/>
                </a:lnTo>
                <a:lnTo>
                  <a:pt x="1088898" y="25146"/>
                </a:lnTo>
                <a:close/>
              </a:path>
              <a:path w="1102360" h="615950">
                <a:moveTo>
                  <a:pt x="1088898" y="590550"/>
                </a:moveTo>
                <a:lnTo>
                  <a:pt x="1088898" y="25146"/>
                </a:lnTo>
                <a:lnTo>
                  <a:pt x="1075944" y="25146"/>
                </a:lnTo>
                <a:lnTo>
                  <a:pt x="1075944" y="590550"/>
                </a:lnTo>
                <a:lnTo>
                  <a:pt x="1088898" y="590550"/>
                </a:lnTo>
                <a:close/>
              </a:path>
              <a:path w="1102360" h="615950">
                <a:moveTo>
                  <a:pt x="1088898" y="615696"/>
                </a:moveTo>
                <a:lnTo>
                  <a:pt x="1088898" y="590550"/>
                </a:lnTo>
                <a:lnTo>
                  <a:pt x="1075944" y="602741"/>
                </a:lnTo>
                <a:lnTo>
                  <a:pt x="1075944" y="615696"/>
                </a:lnTo>
                <a:lnTo>
                  <a:pt x="1088898" y="615696"/>
                </a:lnTo>
                <a:close/>
              </a:path>
            </a:pathLst>
          </a:custGeom>
          <a:solidFill>
            <a:srgbClr val="4F81BD"/>
          </a:solidFill>
        </p:spPr>
        <p:txBody>
          <a:bodyPr wrap="square" lIns="0" tIns="0" rIns="0" bIns="0" rtlCol="0"/>
          <a:lstStyle/>
          <a:p>
            <a:endParaRPr/>
          </a:p>
        </p:txBody>
      </p:sp>
      <p:sp>
        <p:nvSpPr>
          <p:cNvPr id="54" name="object 54"/>
          <p:cNvSpPr txBox="1"/>
          <p:nvPr/>
        </p:nvSpPr>
        <p:spPr>
          <a:xfrm>
            <a:off x="5360479" y="5344746"/>
            <a:ext cx="967105" cy="692497"/>
          </a:xfrm>
          <a:prstGeom prst="rect">
            <a:avLst/>
          </a:prstGeom>
        </p:spPr>
        <p:txBody>
          <a:bodyPr vert="horz" wrap="square" lIns="0" tIns="0" rIns="0" bIns="0" rtlCol="0">
            <a:spAutoFit/>
          </a:bodyPr>
          <a:lstStyle/>
          <a:p>
            <a:pPr marL="12700">
              <a:lnSpc>
                <a:spcPct val="100000"/>
              </a:lnSpc>
            </a:pPr>
            <a:r>
              <a:rPr lang="en-US" sz="900" spc="-5" dirty="0" smtClean="0">
                <a:latin typeface="Calibri"/>
                <a:cs typeface="Calibri"/>
              </a:rPr>
              <a:t>Call </a:t>
            </a:r>
            <a:r>
              <a:rPr sz="900" spc="-5" dirty="0" smtClean="0">
                <a:latin typeface="Calibri"/>
                <a:cs typeface="Calibri"/>
              </a:rPr>
              <a:t>Provide</a:t>
            </a:r>
            <a:r>
              <a:rPr lang="en-US" sz="900" spc="-5" dirty="0" smtClean="0">
                <a:latin typeface="Calibri"/>
                <a:cs typeface="Calibri"/>
              </a:rPr>
              <a:t>r to request O2 and /or additional treatment – See </a:t>
            </a:r>
            <a:r>
              <a:rPr lang="en-US" sz="900" b="1" spc="-5" dirty="0" smtClean="0">
                <a:latin typeface="Calibri"/>
                <a:cs typeface="Calibri"/>
              </a:rPr>
              <a:t>Script 5</a:t>
            </a:r>
            <a:endParaRPr sz="900" b="1" dirty="0">
              <a:latin typeface="Calibri"/>
              <a:cs typeface="Calibri"/>
            </a:endParaRPr>
          </a:p>
        </p:txBody>
      </p:sp>
      <p:sp>
        <p:nvSpPr>
          <p:cNvPr id="55" name="object 55"/>
          <p:cNvSpPr/>
          <p:nvPr/>
        </p:nvSpPr>
        <p:spPr>
          <a:xfrm>
            <a:off x="381000" y="5279897"/>
            <a:ext cx="1654810" cy="825500"/>
          </a:xfrm>
          <a:custGeom>
            <a:avLst/>
            <a:gdLst/>
            <a:ahLst/>
            <a:cxnLst/>
            <a:rect l="l" t="t" r="r" b="b"/>
            <a:pathLst>
              <a:path w="1654810" h="825500">
                <a:moveTo>
                  <a:pt x="1654302" y="825246"/>
                </a:moveTo>
                <a:lnTo>
                  <a:pt x="1654302" y="0"/>
                </a:lnTo>
                <a:lnTo>
                  <a:pt x="0" y="0"/>
                </a:lnTo>
                <a:lnTo>
                  <a:pt x="0" y="825246"/>
                </a:lnTo>
                <a:lnTo>
                  <a:pt x="12954" y="825246"/>
                </a:lnTo>
                <a:lnTo>
                  <a:pt x="12953" y="25146"/>
                </a:lnTo>
                <a:lnTo>
                  <a:pt x="25908" y="12191"/>
                </a:lnTo>
                <a:lnTo>
                  <a:pt x="25907" y="25146"/>
                </a:lnTo>
                <a:lnTo>
                  <a:pt x="1629156" y="25146"/>
                </a:lnTo>
                <a:lnTo>
                  <a:pt x="1629156" y="12191"/>
                </a:lnTo>
                <a:lnTo>
                  <a:pt x="1642110" y="25146"/>
                </a:lnTo>
                <a:lnTo>
                  <a:pt x="1642110" y="825246"/>
                </a:lnTo>
                <a:lnTo>
                  <a:pt x="1654302" y="825246"/>
                </a:lnTo>
                <a:close/>
              </a:path>
              <a:path w="1654810" h="825500">
                <a:moveTo>
                  <a:pt x="25907" y="25146"/>
                </a:moveTo>
                <a:lnTo>
                  <a:pt x="25908" y="12191"/>
                </a:lnTo>
                <a:lnTo>
                  <a:pt x="12953" y="25146"/>
                </a:lnTo>
                <a:lnTo>
                  <a:pt x="25907" y="25146"/>
                </a:lnTo>
                <a:close/>
              </a:path>
              <a:path w="1654810" h="825500">
                <a:moveTo>
                  <a:pt x="25907" y="800100"/>
                </a:moveTo>
                <a:lnTo>
                  <a:pt x="25907" y="25146"/>
                </a:lnTo>
                <a:lnTo>
                  <a:pt x="12953" y="25146"/>
                </a:lnTo>
                <a:lnTo>
                  <a:pt x="12954" y="800100"/>
                </a:lnTo>
                <a:lnTo>
                  <a:pt x="25907" y="800100"/>
                </a:lnTo>
                <a:close/>
              </a:path>
              <a:path w="1654810" h="825500">
                <a:moveTo>
                  <a:pt x="1642110" y="800100"/>
                </a:moveTo>
                <a:lnTo>
                  <a:pt x="12954" y="800100"/>
                </a:lnTo>
                <a:lnTo>
                  <a:pt x="25908" y="812291"/>
                </a:lnTo>
                <a:lnTo>
                  <a:pt x="25907" y="825246"/>
                </a:lnTo>
                <a:lnTo>
                  <a:pt x="1629156" y="825246"/>
                </a:lnTo>
                <a:lnTo>
                  <a:pt x="1629156" y="812291"/>
                </a:lnTo>
                <a:lnTo>
                  <a:pt x="1642110" y="800100"/>
                </a:lnTo>
                <a:close/>
              </a:path>
              <a:path w="1654810" h="825500">
                <a:moveTo>
                  <a:pt x="25907" y="825246"/>
                </a:moveTo>
                <a:lnTo>
                  <a:pt x="25908" y="812291"/>
                </a:lnTo>
                <a:lnTo>
                  <a:pt x="12954" y="800100"/>
                </a:lnTo>
                <a:lnTo>
                  <a:pt x="12954" y="825246"/>
                </a:lnTo>
                <a:lnTo>
                  <a:pt x="25907" y="825246"/>
                </a:lnTo>
                <a:close/>
              </a:path>
              <a:path w="1654810" h="825500">
                <a:moveTo>
                  <a:pt x="1642110" y="25146"/>
                </a:moveTo>
                <a:lnTo>
                  <a:pt x="1629156" y="12191"/>
                </a:lnTo>
                <a:lnTo>
                  <a:pt x="1629156" y="25146"/>
                </a:lnTo>
                <a:lnTo>
                  <a:pt x="1642110" y="25146"/>
                </a:lnTo>
                <a:close/>
              </a:path>
              <a:path w="1654810" h="825500">
                <a:moveTo>
                  <a:pt x="1642110" y="800100"/>
                </a:moveTo>
                <a:lnTo>
                  <a:pt x="1642110" y="25146"/>
                </a:lnTo>
                <a:lnTo>
                  <a:pt x="1629156" y="25146"/>
                </a:lnTo>
                <a:lnTo>
                  <a:pt x="1629156" y="800100"/>
                </a:lnTo>
                <a:lnTo>
                  <a:pt x="1642110" y="800100"/>
                </a:lnTo>
                <a:close/>
              </a:path>
              <a:path w="1654810" h="825500">
                <a:moveTo>
                  <a:pt x="1642110" y="825246"/>
                </a:moveTo>
                <a:lnTo>
                  <a:pt x="1642110" y="800100"/>
                </a:lnTo>
                <a:lnTo>
                  <a:pt x="1629156" y="812291"/>
                </a:lnTo>
                <a:lnTo>
                  <a:pt x="1629156" y="825246"/>
                </a:lnTo>
                <a:lnTo>
                  <a:pt x="1642110" y="825246"/>
                </a:lnTo>
                <a:close/>
              </a:path>
            </a:pathLst>
          </a:custGeom>
          <a:solidFill>
            <a:srgbClr val="4F81BD"/>
          </a:solidFill>
        </p:spPr>
        <p:txBody>
          <a:bodyPr wrap="square" lIns="0" tIns="0" rIns="0" bIns="0" rtlCol="0"/>
          <a:lstStyle/>
          <a:p>
            <a:endParaRPr/>
          </a:p>
        </p:txBody>
      </p:sp>
      <p:sp>
        <p:nvSpPr>
          <p:cNvPr id="56" name="object 56"/>
          <p:cNvSpPr txBox="1"/>
          <p:nvPr/>
        </p:nvSpPr>
        <p:spPr>
          <a:xfrm>
            <a:off x="724154" y="5366829"/>
            <a:ext cx="967105" cy="553998"/>
          </a:xfrm>
          <a:prstGeom prst="rect">
            <a:avLst/>
          </a:prstGeom>
        </p:spPr>
        <p:txBody>
          <a:bodyPr vert="horz" wrap="square" lIns="0" tIns="0" rIns="0" bIns="0" rtlCol="0">
            <a:spAutoFit/>
          </a:bodyPr>
          <a:lstStyle/>
          <a:p>
            <a:pPr marL="12700" algn="ctr">
              <a:lnSpc>
                <a:spcPct val="100000"/>
              </a:lnSpc>
            </a:pPr>
            <a:r>
              <a:rPr lang="en-US" sz="900" spc="-5" dirty="0" smtClean="0">
                <a:latin typeface="Calibri"/>
                <a:cs typeface="Calibri"/>
              </a:rPr>
              <a:t>Call or Fax</a:t>
            </a:r>
            <a:r>
              <a:rPr sz="900" spc="-5" dirty="0" smtClean="0">
                <a:latin typeface="Calibri"/>
                <a:cs typeface="Calibri"/>
              </a:rPr>
              <a:t> Provider</a:t>
            </a:r>
            <a:r>
              <a:rPr lang="en-US" sz="900" spc="-5" dirty="0" smtClean="0">
                <a:latin typeface="Calibri"/>
                <a:cs typeface="Calibri"/>
              </a:rPr>
              <a:t> to Observe/24 hr. Monitor</a:t>
            </a:r>
          </a:p>
          <a:p>
            <a:pPr marL="12700" algn="ctr">
              <a:lnSpc>
                <a:spcPct val="100000"/>
              </a:lnSpc>
            </a:pPr>
            <a:r>
              <a:rPr lang="en-US" sz="900" spc="-5" dirty="0" smtClean="0">
                <a:latin typeface="Calibri"/>
                <a:cs typeface="Calibri"/>
              </a:rPr>
              <a:t>See </a:t>
            </a:r>
            <a:r>
              <a:rPr lang="en-US" sz="900" b="1" spc="-5" dirty="0" smtClean="0">
                <a:latin typeface="Calibri"/>
                <a:cs typeface="Calibri"/>
              </a:rPr>
              <a:t>Script 4</a:t>
            </a:r>
            <a:endParaRPr sz="900" b="1" dirty="0">
              <a:latin typeface="Calibri"/>
              <a:cs typeface="Calibri"/>
            </a:endParaRPr>
          </a:p>
        </p:txBody>
      </p:sp>
      <p:sp>
        <p:nvSpPr>
          <p:cNvPr id="57" name="object 57"/>
          <p:cNvSpPr/>
          <p:nvPr/>
        </p:nvSpPr>
        <p:spPr>
          <a:xfrm>
            <a:off x="3581400" y="5471159"/>
            <a:ext cx="627887" cy="262127"/>
          </a:xfrm>
          <a:prstGeom prst="rect">
            <a:avLst/>
          </a:prstGeom>
          <a:blipFill>
            <a:blip r:embed="rId14" cstate="print"/>
            <a:stretch>
              <a:fillRect/>
            </a:stretch>
          </a:blipFill>
        </p:spPr>
        <p:txBody>
          <a:bodyPr wrap="square" lIns="0" tIns="0" rIns="0" bIns="0" rtlCol="0"/>
          <a:lstStyle/>
          <a:p>
            <a:endParaRPr/>
          </a:p>
        </p:txBody>
      </p:sp>
      <p:graphicFrame>
        <p:nvGraphicFramePr>
          <p:cNvPr id="11" name="object 11"/>
          <p:cNvGraphicFramePr>
            <a:graphicFrameLocks noGrp="1"/>
          </p:cNvGraphicFramePr>
          <p:nvPr>
            <p:extLst>
              <p:ext uri="{D42A27DB-BD31-4B8C-83A1-F6EECF244321}">
                <p14:modId xmlns:p14="http://schemas.microsoft.com/office/powerpoint/2010/main" val="3672696747"/>
              </p:ext>
            </p:extLst>
          </p:nvPr>
        </p:nvGraphicFramePr>
        <p:xfrm>
          <a:off x="7012813" y="1095121"/>
          <a:ext cx="2699004" cy="6252971"/>
        </p:xfrm>
        <a:graphic>
          <a:graphicData uri="http://schemas.openxmlformats.org/drawingml/2006/table">
            <a:tbl>
              <a:tblPr firstRow="1" bandRow="1">
                <a:tableStyleId>{2D5ABB26-0587-4C30-8999-92F81FD0307C}</a:tableStyleId>
              </a:tblPr>
              <a:tblGrid>
                <a:gridCol w="2699004">
                  <a:extLst>
                    <a:ext uri="{9D8B030D-6E8A-4147-A177-3AD203B41FA5}">
                      <a16:colId xmlns:a16="http://schemas.microsoft.com/office/drawing/2014/main" val="20000"/>
                    </a:ext>
                  </a:extLst>
                </a:gridCol>
              </a:tblGrid>
              <a:tr h="826769">
                <a:tc>
                  <a:txBody>
                    <a:bodyPr/>
                    <a:lstStyle/>
                    <a:p>
                      <a:pPr marL="1270"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A</a:t>
                      </a:r>
                      <a:endParaRPr sz="1000" dirty="0">
                        <a:latin typeface="Calibri"/>
                        <a:cs typeface="Calibri"/>
                      </a:endParaRPr>
                    </a:p>
                    <a:p>
                      <a:pPr marL="553085" marR="544830" indent="635" algn="ctr">
                        <a:lnSpc>
                          <a:spcPts val="1220"/>
                        </a:lnSpc>
                        <a:spcBef>
                          <a:spcPts val="40"/>
                        </a:spcBef>
                      </a:pPr>
                      <a:r>
                        <a:rPr sz="1000" spc="-5" dirty="0">
                          <a:solidFill>
                            <a:srgbClr val="00B050"/>
                          </a:solidFill>
                          <a:latin typeface="Calibri"/>
                          <a:cs typeface="Calibri"/>
                        </a:rPr>
                        <a:t>Nursin</a:t>
                      </a:r>
                      <a:r>
                        <a:rPr sz="1000" dirty="0">
                          <a:solidFill>
                            <a:srgbClr val="00B050"/>
                          </a:solidFill>
                          <a:latin typeface="Calibri"/>
                          <a:cs typeface="Calibri"/>
                        </a:rPr>
                        <a:t>g</a:t>
                      </a:r>
                      <a:r>
                        <a:rPr sz="1000" spc="-10" dirty="0">
                          <a:solidFill>
                            <a:srgbClr val="00B050"/>
                          </a:solidFill>
                          <a:latin typeface="Calibri"/>
                          <a:cs typeface="Calibri"/>
                        </a:rPr>
                        <a:t> </a:t>
                      </a:r>
                      <a:r>
                        <a:rPr sz="1000" spc="-5" dirty="0" smtClean="0">
                          <a:solidFill>
                            <a:srgbClr val="00B050"/>
                          </a:solidFill>
                          <a:latin typeface="Calibri"/>
                          <a:cs typeface="Calibri"/>
                        </a:rPr>
                        <a:t>Asses</a:t>
                      </a:r>
                      <a:r>
                        <a:rPr sz="1000" spc="-15" dirty="0" smtClean="0">
                          <a:solidFill>
                            <a:srgbClr val="00B050"/>
                          </a:solidFill>
                          <a:latin typeface="Calibri"/>
                          <a:cs typeface="Calibri"/>
                        </a:rPr>
                        <a:t>s</a:t>
                      </a:r>
                      <a:r>
                        <a:rPr sz="1000" spc="-5" dirty="0" smtClean="0">
                          <a:solidFill>
                            <a:srgbClr val="00B050"/>
                          </a:solidFill>
                          <a:latin typeface="Calibri"/>
                          <a:cs typeface="Calibri"/>
                        </a:rPr>
                        <a:t>ment</a:t>
                      </a:r>
                      <a:endParaRPr lang="en-US" sz="975" spc="0" baseline="29914" dirty="0" smtClean="0">
                        <a:solidFill>
                          <a:srgbClr val="00B050"/>
                        </a:solidFill>
                        <a:latin typeface="Calibri"/>
                        <a:cs typeface="Calibri"/>
                      </a:endParaRPr>
                    </a:p>
                    <a:p>
                      <a:pPr marL="553085" marR="544830" indent="635" algn="ctr">
                        <a:lnSpc>
                          <a:spcPts val="1220"/>
                        </a:lnSpc>
                        <a:spcBef>
                          <a:spcPts val="40"/>
                        </a:spcBef>
                      </a:pPr>
                      <a:r>
                        <a:rPr sz="1000" spc="-5" dirty="0" smtClean="0">
                          <a:solidFill>
                            <a:srgbClr val="00B050"/>
                          </a:solidFill>
                          <a:latin typeface="Calibri"/>
                          <a:cs typeface="Calibri"/>
                        </a:rPr>
                        <a:t>Complet</a:t>
                      </a:r>
                      <a:r>
                        <a:rPr sz="1000" dirty="0" smtClean="0">
                          <a:solidFill>
                            <a:srgbClr val="00B050"/>
                          </a:solidFill>
                          <a:latin typeface="Calibri"/>
                          <a:cs typeface="Calibri"/>
                        </a:rPr>
                        <a:t>e </a:t>
                      </a:r>
                      <a:r>
                        <a:rPr sz="1000" spc="-5" dirty="0">
                          <a:solidFill>
                            <a:srgbClr val="00B050"/>
                          </a:solidFill>
                          <a:latin typeface="Calibri"/>
                          <a:cs typeface="Calibri"/>
                        </a:rPr>
                        <a:t>N</a:t>
                      </a:r>
                      <a:r>
                        <a:rPr sz="1000" dirty="0">
                          <a:solidFill>
                            <a:srgbClr val="00B050"/>
                          </a:solidFill>
                          <a:latin typeface="Calibri"/>
                          <a:cs typeface="Calibri"/>
                        </a:rPr>
                        <a:t>u</a:t>
                      </a:r>
                      <a:r>
                        <a:rPr sz="1000" spc="-5" dirty="0">
                          <a:solidFill>
                            <a:srgbClr val="00B050"/>
                          </a:solidFill>
                          <a:latin typeface="Calibri"/>
                          <a:cs typeface="Calibri"/>
                        </a:rPr>
                        <a:t>rsin</a:t>
                      </a:r>
                      <a:r>
                        <a:rPr sz="1000" dirty="0">
                          <a:solidFill>
                            <a:srgbClr val="00B050"/>
                          </a:solidFill>
                          <a:latin typeface="Calibri"/>
                          <a:cs typeface="Calibri"/>
                        </a:rPr>
                        <a:t>g</a:t>
                      </a:r>
                      <a:r>
                        <a:rPr sz="1000" spc="-5" dirty="0">
                          <a:solidFill>
                            <a:srgbClr val="00B050"/>
                          </a:solidFill>
                          <a:latin typeface="Calibri"/>
                          <a:cs typeface="Calibri"/>
                        </a:rPr>
                        <a:t> Assessment</a:t>
                      </a:r>
                      <a:endParaRPr sz="1000" dirty="0">
                        <a:latin typeface="Calibri"/>
                        <a:cs typeface="Calibri"/>
                      </a:endParaRPr>
                    </a:p>
                    <a:p>
                      <a:pPr algn="ctr">
                        <a:lnSpc>
                          <a:spcPts val="1175"/>
                        </a:lnSpc>
                      </a:pPr>
                      <a:r>
                        <a:rPr sz="1000" b="1" spc="-5" dirty="0">
                          <a:solidFill>
                            <a:srgbClr val="00B050"/>
                          </a:solidFill>
                          <a:latin typeface="Calibri"/>
                          <a:cs typeface="Calibri"/>
                        </a:rPr>
                        <a:t>Se</a:t>
                      </a:r>
                      <a:r>
                        <a:rPr sz="1000" b="1" dirty="0">
                          <a:solidFill>
                            <a:srgbClr val="00B050"/>
                          </a:solidFill>
                          <a:latin typeface="Calibri"/>
                          <a:cs typeface="Calibri"/>
                        </a:rPr>
                        <a:t>e</a:t>
                      </a:r>
                      <a:r>
                        <a:rPr sz="1000" b="1" spc="-5" dirty="0">
                          <a:solidFill>
                            <a:srgbClr val="00B050"/>
                          </a:solidFill>
                          <a:latin typeface="Calibri"/>
                          <a:cs typeface="Calibri"/>
                        </a:rPr>
                        <a:t> N</a:t>
                      </a:r>
                      <a:r>
                        <a:rPr sz="1000" b="1" dirty="0">
                          <a:solidFill>
                            <a:srgbClr val="00B050"/>
                          </a:solidFill>
                          <a:latin typeface="Calibri"/>
                          <a:cs typeface="Calibri"/>
                        </a:rPr>
                        <a:t>u</a:t>
                      </a:r>
                      <a:r>
                        <a:rPr sz="1000" b="1" spc="-10" dirty="0">
                          <a:solidFill>
                            <a:srgbClr val="00B050"/>
                          </a:solidFill>
                          <a:latin typeface="Calibri"/>
                          <a:cs typeface="Calibri"/>
                        </a:rPr>
                        <a:t>r</a:t>
                      </a:r>
                      <a:r>
                        <a:rPr sz="1000" b="1" dirty="0">
                          <a:solidFill>
                            <a:srgbClr val="00B050"/>
                          </a:solidFill>
                          <a:latin typeface="Calibri"/>
                          <a:cs typeface="Calibri"/>
                        </a:rPr>
                        <a:t>s</a:t>
                      </a:r>
                      <a:r>
                        <a:rPr sz="1000" b="1" spc="-5" dirty="0">
                          <a:solidFill>
                            <a:srgbClr val="00B050"/>
                          </a:solidFill>
                          <a:latin typeface="Calibri"/>
                          <a:cs typeface="Calibri"/>
                        </a:rPr>
                        <a:t>i</a:t>
                      </a:r>
                      <a:r>
                        <a:rPr sz="1000" b="1" dirty="0">
                          <a:solidFill>
                            <a:srgbClr val="00B050"/>
                          </a:solidFill>
                          <a:latin typeface="Calibri"/>
                          <a:cs typeface="Calibri"/>
                        </a:rPr>
                        <a:t>ng</a:t>
                      </a:r>
                      <a:r>
                        <a:rPr sz="1000" b="1" spc="-10" dirty="0">
                          <a:solidFill>
                            <a:srgbClr val="00B050"/>
                          </a:solidFill>
                          <a:latin typeface="Calibri"/>
                          <a:cs typeface="Calibri"/>
                        </a:rPr>
                        <a:t> A</a:t>
                      </a:r>
                      <a:r>
                        <a:rPr sz="1000" b="1" dirty="0">
                          <a:solidFill>
                            <a:srgbClr val="00B050"/>
                          </a:solidFill>
                          <a:latin typeface="Calibri"/>
                          <a:cs typeface="Calibri"/>
                        </a:rPr>
                        <a:t>ss</a:t>
                      </a:r>
                      <a:r>
                        <a:rPr sz="1000" b="1" spc="-10" dirty="0">
                          <a:solidFill>
                            <a:srgbClr val="00B050"/>
                          </a:solidFill>
                          <a:latin typeface="Calibri"/>
                          <a:cs typeface="Calibri"/>
                        </a:rPr>
                        <a:t>e</a:t>
                      </a:r>
                      <a:r>
                        <a:rPr sz="1000" b="1" dirty="0">
                          <a:solidFill>
                            <a:srgbClr val="00B050"/>
                          </a:solidFill>
                          <a:latin typeface="Calibri"/>
                          <a:cs typeface="Calibri"/>
                        </a:rPr>
                        <a:t>s</a:t>
                      </a:r>
                      <a:r>
                        <a:rPr sz="1000" b="1" spc="-5" dirty="0">
                          <a:solidFill>
                            <a:srgbClr val="00B050"/>
                          </a:solidFill>
                          <a:latin typeface="Calibri"/>
                          <a:cs typeface="Calibri"/>
                        </a:rPr>
                        <a:t>s</a:t>
                      </a:r>
                      <a:r>
                        <a:rPr sz="1000" b="1" dirty="0">
                          <a:solidFill>
                            <a:srgbClr val="00B050"/>
                          </a:solidFill>
                          <a:latin typeface="Calibri"/>
                          <a:cs typeface="Calibri"/>
                        </a:rPr>
                        <a:t>ment</a:t>
                      </a:r>
                      <a:r>
                        <a:rPr sz="1000" b="1" spc="-5" dirty="0">
                          <a:solidFill>
                            <a:srgbClr val="00B050"/>
                          </a:solidFill>
                          <a:latin typeface="Calibri"/>
                          <a:cs typeface="Calibri"/>
                        </a:rPr>
                        <a:t> </a:t>
                      </a:r>
                      <a:r>
                        <a:rPr sz="1000" b="1" spc="-10" dirty="0">
                          <a:solidFill>
                            <a:srgbClr val="00B050"/>
                          </a:solidFill>
                          <a:latin typeface="Calibri"/>
                          <a:cs typeface="Calibri"/>
                        </a:rPr>
                        <a:t>o</a:t>
                      </a:r>
                      <a:r>
                        <a:rPr sz="1000" b="1" dirty="0">
                          <a:solidFill>
                            <a:srgbClr val="00B050"/>
                          </a:solidFill>
                          <a:latin typeface="Calibri"/>
                          <a:cs typeface="Calibri"/>
                        </a:rPr>
                        <a:t>n</a:t>
                      </a:r>
                      <a:r>
                        <a:rPr sz="1000" b="1" spc="-5" dirty="0">
                          <a:solidFill>
                            <a:srgbClr val="00B050"/>
                          </a:solidFill>
                          <a:latin typeface="Calibri"/>
                          <a:cs typeface="Calibri"/>
                        </a:rPr>
                        <a:t> revers</a:t>
                      </a:r>
                      <a:r>
                        <a:rPr sz="1000" b="1" dirty="0">
                          <a:solidFill>
                            <a:srgbClr val="00B050"/>
                          </a:solidFill>
                          <a:latin typeface="Calibri"/>
                          <a:cs typeface="Calibri"/>
                        </a:rPr>
                        <a:t>e s</a:t>
                      </a:r>
                      <a:r>
                        <a:rPr sz="1000" b="1" spc="-10" dirty="0">
                          <a:solidFill>
                            <a:srgbClr val="00B050"/>
                          </a:solidFill>
                          <a:latin typeface="Calibri"/>
                          <a:cs typeface="Calibri"/>
                        </a:rPr>
                        <a:t>i</a:t>
                      </a:r>
                      <a:r>
                        <a:rPr sz="1000" b="1" dirty="0">
                          <a:solidFill>
                            <a:srgbClr val="00B050"/>
                          </a:solidFill>
                          <a:latin typeface="Calibri"/>
                          <a:cs typeface="Calibri"/>
                        </a:rPr>
                        <a:t>de</a:t>
                      </a:r>
                      <a:r>
                        <a:rPr sz="1000" b="1" spc="-10" dirty="0">
                          <a:solidFill>
                            <a:srgbClr val="00B050"/>
                          </a:solidFill>
                          <a:latin typeface="Calibri"/>
                          <a:cs typeface="Calibri"/>
                        </a:rPr>
                        <a:t> </a:t>
                      </a:r>
                      <a:r>
                        <a:rPr sz="1000" b="1" dirty="0">
                          <a:solidFill>
                            <a:srgbClr val="00B050"/>
                          </a:solidFill>
                          <a:latin typeface="Calibri"/>
                          <a:cs typeface="Calibri"/>
                        </a:rPr>
                        <a:t>of</a:t>
                      </a:r>
                      <a:r>
                        <a:rPr sz="1000" b="1" spc="-5" dirty="0">
                          <a:solidFill>
                            <a:srgbClr val="00B050"/>
                          </a:solidFill>
                          <a:latin typeface="Calibri"/>
                          <a:cs typeface="Calibri"/>
                        </a:rPr>
                        <a:t> </a:t>
                      </a:r>
                      <a:r>
                        <a:rPr sz="1000" b="1" dirty="0">
                          <a:solidFill>
                            <a:srgbClr val="00B050"/>
                          </a:solidFill>
                          <a:latin typeface="Calibri"/>
                          <a:cs typeface="Calibri"/>
                        </a:rPr>
                        <a:t>th</a:t>
                      </a:r>
                      <a:r>
                        <a:rPr sz="1000" b="1" spc="-10" dirty="0">
                          <a:solidFill>
                            <a:srgbClr val="00B050"/>
                          </a:solidFill>
                          <a:latin typeface="Calibri"/>
                          <a:cs typeface="Calibri"/>
                        </a:rPr>
                        <a:t>i</a:t>
                      </a:r>
                      <a:r>
                        <a:rPr sz="1000" b="1" dirty="0">
                          <a:solidFill>
                            <a:srgbClr val="00B050"/>
                          </a:solidFill>
                          <a:latin typeface="Calibri"/>
                          <a:cs typeface="Calibri"/>
                        </a:rPr>
                        <a:t>s</a:t>
                      </a:r>
                      <a:endParaRPr sz="1000" dirty="0">
                        <a:latin typeface="Calibri"/>
                        <a:cs typeface="Calibri"/>
                      </a:endParaRPr>
                    </a:p>
                    <a:p>
                      <a:pPr marL="1270" algn="ctr">
                        <a:lnSpc>
                          <a:spcPct val="100000"/>
                        </a:lnSpc>
                        <a:spcBef>
                          <a:spcPts val="25"/>
                        </a:spcBef>
                      </a:pPr>
                      <a:r>
                        <a:rPr sz="1000" b="1" dirty="0">
                          <a:solidFill>
                            <a:srgbClr val="00B050"/>
                          </a:solidFill>
                          <a:latin typeface="Calibri"/>
                          <a:cs typeface="Calibri"/>
                        </a:rPr>
                        <a:t>tool</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5">
                      <a:solidFill>
                        <a:srgbClr val="4F82BC"/>
                      </a:solidFill>
                      <a:prstDash val="solid"/>
                    </a:lnT>
                    <a:lnB w="26416">
                      <a:solidFill>
                        <a:srgbClr val="4F82BC"/>
                      </a:solidFill>
                      <a:prstDash val="solid"/>
                    </a:lnB>
                  </a:tcPr>
                </a:tc>
                <a:extLst>
                  <a:ext uri="{0D108BD9-81ED-4DB2-BD59-A6C34878D82A}">
                    <a16:rowId xmlns:a16="http://schemas.microsoft.com/office/drawing/2014/main" val="10000"/>
                  </a:ext>
                </a:extLst>
              </a:tr>
              <a:tr h="1885188">
                <a:tc>
                  <a:txBody>
                    <a:bodyPr/>
                    <a:lstStyle/>
                    <a:p>
                      <a:pPr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B</a:t>
                      </a:r>
                      <a:endParaRPr sz="1000" dirty="0">
                        <a:latin typeface="Calibri"/>
                        <a:cs typeface="Calibri"/>
                      </a:endParaRPr>
                    </a:p>
                    <a:p>
                      <a:pPr marL="1270" algn="ctr">
                        <a:lnSpc>
                          <a:spcPct val="100000"/>
                        </a:lnSpc>
                        <a:spcBef>
                          <a:spcPts val="15"/>
                        </a:spcBef>
                      </a:pPr>
                      <a:r>
                        <a:rPr sz="1000" spc="-5" dirty="0">
                          <a:latin typeface="Calibri"/>
                          <a:cs typeface="Calibri"/>
                        </a:rPr>
                        <a:t>Localizin</a:t>
                      </a:r>
                      <a:r>
                        <a:rPr sz="1000" dirty="0">
                          <a:latin typeface="Calibri"/>
                          <a:cs typeface="Calibri"/>
                        </a:rPr>
                        <a:t>g </a:t>
                      </a:r>
                      <a:r>
                        <a:rPr sz="1000" spc="-5" dirty="0">
                          <a:latin typeface="Calibri"/>
                          <a:cs typeface="Calibri"/>
                        </a:rPr>
                        <a:t>Urinar</a:t>
                      </a:r>
                      <a:r>
                        <a:rPr sz="1000" dirty="0">
                          <a:latin typeface="Calibri"/>
                          <a:cs typeface="Calibri"/>
                        </a:rPr>
                        <a:t>y </a:t>
                      </a:r>
                      <a:r>
                        <a:rPr sz="1000" spc="-10" dirty="0" smtClean="0">
                          <a:latin typeface="Calibri"/>
                          <a:cs typeface="Calibri"/>
                        </a:rPr>
                        <a:t>S</a:t>
                      </a:r>
                      <a:r>
                        <a:rPr sz="1000" dirty="0" smtClean="0">
                          <a:latin typeface="Calibri"/>
                          <a:cs typeface="Calibri"/>
                        </a:rPr>
                        <a:t>/</a:t>
                      </a:r>
                      <a:r>
                        <a:rPr sz="1000" spc="-5"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dirty="0">
                          <a:latin typeface="Calibri"/>
                          <a:cs typeface="Calibri"/>
                        </a:rPr>
                        <a:t>A</a:t>
                      </a:r>
                      <a:r>
                        <a:rPr sz="1000" spc="-5" dirty="0">
                          <a:latin typeface="Calibri"/>
                          <a:cs typeface="Calibri"/>
                        </a:rPr>
                        <a:t>c</a:t>
                      </a:r>
                      <a:r>
                        <a:rPr sz="1000" dirty="0">
                          <a:latin typeface="Calibri"/>
                          <a:cs typeface="Calibri"/>
                        </a:rPr>
                        <a:t>ute</a:t>
                      </a:r>
                      <a:r>
                        <a:rPr sz="1000" spc="-10" dirty="0">
                          <a:latin typeface="Calibri"/>
                          <a:cs typeface="Calibri"/>
                        </a:rPr>
                        <a:t> </a:t>
                      </a:r>
                      <a:r>
                        <a:rPr sz="1000" spc="-5" dirty="0">
                          <a:latin typeface="Calibri"/>
                          <a:cs typeface="Calibri"/>
                        </a:rPr>
                        <a:t>dysuria</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fre</a:t>
                      </a:r>
                      <a:r>
                        <a:rPr sz="1000" dirty="0">
                          <a:latin typeface="Calibri"/>
                          <a:cs typeface="Calibri"/>
                        </a:rPr>
                        <a:t>q</a:t>
                      </a:r>
                      <a:r>
                        <a:rPr sz="1000" spc="-5" dirty="0">
                          <a:latin typeface="Calibri"/>
                          <a:cs typeface="Calibri"/>
                        </a:rPr>
                        <a:t>uen</a:t>
                      </a:r>
                      <a:r>
                        <a:rPr sz="1000" dirty="0">
                          <a:latin typeface="Calibri"/>
                          <a:cs typeface="Calibri"/>
                        </a:rPr>
                        <a:t>cy</a:t>
                      </a:r>
                    </a:p>
                    <a:p>
                      <a:pPr marL="457200" indent="-228600">
                        <a:lnSpc>
                          <a:spcPct val="100000"/>
                        </a:lnSpc>
                        <a:spcBef>
                          <a:spcPts val="70"/>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a:t>
                      </a:r>
                      <a:r>
                        <a:rPr sz="1000" dirty="0">
                          <a:latin typeface="Calibri"/>
                          <a:cs typeface="Calibri"/>
                        </a:rPr>
                        <a:t>urg</a:t>
                      </a:r>
                      <a:r>
                        <a:rPr sz="1000" spc="-10" dirty="0">
                          <a:latin typeface="Calibri"/>
                          <a:cs typeface="Calibri"/>
                        </a:rPr>
                        <a:t>e</a:t>
                      </a:r>
                      <a:r>
                        <a:rPr sz="1000" dirty="0">
                          <a:latin typeface="Calibri"/>
                          <a:cs typeface="Calibri"/>
                        </a:rPr>
                        <a:t>n</a:t>
                      </a:r>
                      <a:r>
                        <a:rPr sz="1000" spc="-5" dirty="0">
                          <a:latin typeface="Calibri"/>
                          <a:cs typeface="Calibri"/>
                        </a:rPr>
                        <a:t>c</a:t>
                      </a:r>
                      <a:r>
                        <a:rPr sz="1000" dirty="0">
                          <a:latin typeface="Calibri"/>
                          <a:cs typeface="Calibri"/>
                        </a:rPr>
                        <a:t>y</a:t>
                      </a:r>
                    </a:p>
                    <a:p>
                      <a:pPr marL="457200" indent="-228600">
                        <a:lnSpc>
                          <a:spcPct val="100000"/>
                        </a:lnSpc>
                        <a:spcBef>
                          <a:spcPts val="75"/>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incontin</a:t>
                      </a:r>
                      <a:r>
                        <a:rPr sz="1000" spc="-10" dirty="0">
                          <a:latin typeface="Calibri"/>
                          <a:cs typeface="Calibri"/>
                        </a:rPr>
                        <a:t>e</a:t>
                      </a:r>
                      <a:r>
                        <a:rPr sz="1000" dirty="0">
                          <a:latin typeface="Calibri"/>
                          <a:cs typeface="Calibri"/>
                        </a:rPr>
                        <a:t>n</a:t>
                      </a:r>
                      <a:r>
                        <a:rPr sz="1000" spc="-5" dirty="0">
                          <a:latin typeface="Calibri"/>
                          <a:cs typeface="Calibri"/>
                        </a:rPr>
                        <a:t>ce</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Gros</a:t>
                      </a:r>
                      <a:r>
                        <a:rPr sz="1000" dirty="0">
                          <a:latin typeface="Calibri"/>
                          <a:cs typeface="Calibri"/>
                        </a:rPr>
                        <a:t>s</a:t>
                      </a:r>
                      <a:r>
                        <a:rPr sz="1000" spc="-5" dirty="0">
                          <a:latin typeface="Calibri"/>
                          <a:cs typeface="Calibri"/>
                        </a:rPr>
                        <a:t> hematu</a:t>
                      </a:r>
                      <a:r>
                        <a:rPr sz="1000" spc="-10" dirty="0">
                          <a:latin typeface="Calibri"/>
                          <a:cs typeface="Calibri"/>
                        </a:rPr>
                        <a:t>r</a:t>
                      </a:r>
                      <a:r>
                        <a:rPr sz="1000" spc="-5" dirty="0">
                          <a:latin typeface="Calibri"/>
                          <a:cs typeface="Calibri"/>
                        </a:rPr>
                        <a:t>i</a:t>
                      </a:r>
                      <a:r>
                        <a:rPr sz="1000" dirty="0">
                          <a:latin typeface="Calibri"/>
                          <a:cs typeface="Calibri"/>
                        </a:rPr>
                        <a:t>a</a:t>
                      </a:r>
                    </a:p>
                    <a:p>
                      <a:pPr marL="457200" indent="-228600">
                        <a:lnSpc>
                          <a:spcPct val="100000"/>
                        </a:lnSpc>
                        <a:spcBef>
                          <a:spcPts val="70"/>
                        </a:spcBef>
                        <a:buFont typeface="Symbol"/>
                        <a:buChar char=""/>
                        <a:tabLst>
                          <a:tab pos="457834" algn="l"/>
                        </a:tabLst>
                      </a:pPr>
                      <a:r>
                        <a:rPr sz="1000" spc="-5" dirty="0">
                          <a:latin typeface="Calibri"/>
                          <a:cs typeface="Calibri"/>
                        </a:rPr>
                        <a:t>Supr</a:t>
                      </a:r>
                      <a:r>
                        <a:rPr sz="1000" spc="-10" dirty="0">
                          <a:latin typeface="Calibri"/>
                          <a:cs typeface="Calibri"/>
                        </a:rPr>
                        <a:t>a</a:t>
                      </a:r>
                      <a:r>
                        <a:rPr sz="1000" dirty="0">
                          <a:latin typeface="Calibri"/>
                          <a:cs typeface="Calibri"/>
                        </a:rPr>
                        <a:t>p</a:t>
                      </a:r>
                      <a:r>
                        <a:rPr sz="1000" spc="-10" dirty="0">
                          <a:latin typeface="Calibri"/>
                          <a:cs typeface="Calibri"/>
                        </a:rPr>
                        <a:t>u</a:t>
                      </a:r>
                      <a:r>
                        <a:rPr sz="1000" dirty="0">
                          <a:latin typeface="Calibri"/>
                          <a:cs typeface="Calibri"/>
                        </a:rPr>
                        <a:t>b</a:t>
                      </a:r>
                      <a:r>
                        <a:rPr sz="1000" spc="-5" dirty="0">
                          <a:latin typeface="Calibri"/>
                          <a:cs typeface="Calibri"/>
                        </a:rPr>
                        <a:t>i</a:t>
                      </a:r>
                      <a:r>
                        <a:rPr sz="1000" dirty="0">
                          <a:latin typeface="Calibri"/>
                          <a:cs typeface="Calibri"/>
                        </a:rPr>
                        <a:t>c </a:t>
                      </a:r>
                      <a:r>
                        <a:rPr sz="1000" spc="-5" dirty="0">
                          <a:latin typeface="Calibri"/>
                          <a:cs typeface="Calibri"/>
                        </a:rPr>
                        <a:t>pa</a:t>
                      </a:r>
                      <a:r>
                        <a:rPr sz="1000" spc="-10" dirty="0">
                          <a:latin typeface="Calibri"/>
                          <a:cs typeface="Calibri"/>
                        </a:rPr>
                        <a:t>i</a:t>
                      </a:r>
                      <a:r>
                        <a:rPr sz="1000" dirty="0">
                          <a:latin typeface="Calibri"/>
                          <a:cs typeface="Calibri"/>
                        </a:rPr>
                        <a:t>n</a:t>
                      </a:r>
                    </a:p>
                    <a:p>
                      <a:pPr marL="457200" indent="-228600">
                        <a:lnSpc>
                          <a:spcPct val="100000"/>
                        </a:lnSpc>
                        <a:spcBef>
                          <a:spcPts val="70"/>
                        </a:spcBef>
                        <a:buFont typeface="Symbol"/>
                        <a:buChar char=""/>
                        <a:tabLst>
                          <a:tab pos="457834" algn="l"/>
                        </a:tabLst>
                      </a:pPr>
                      <a:r>
                        <a:rPr sz="1000" spc="-5" dirty="0">
                          <a:latin typeface="Calibri"/>
                          <a:cs typeface="Calibri"/>
                        </a:rPr>
                        <a:t>Costalvertebra</a:t>
                      </a:r>
                      <a:r>
                        <a:rPr sz="1000" dirty="0">
                          <a:latin typeface="Calibri"/>
                          <a:cs typeface="Calibri"/>
                        </a:rPr>
                        <a:t>l </a:t>
                      </a:r>
                      <a:r>
                        <a:rPr sz="1000" spc="-5" dirty="0">
                          <a:latin typeface="Calibri"/>
                          <a:cs typeface="Calibri"/>
                        </a:rPr>
                        <a:t>angl</a:t>
                      </a:r>
                      <a:r>
                        <a:rPr sz="1000" dirty="0">
                          <a:latin typeface="Calibri"/>
                          <a:cs typeface="Calibri"/>
                        </a:rPr>
                        <a:t>e</a:t>
                      </a:r>
                      <a:r>
                        <a:rPr sz="1000" spc="-10" dirty="0">
                          <a:latin typeface="Calibri"/>
                          <a:cs typeface="Calibri"/>
                        </a:rPr>
                        <a:t> </a:t>
                      </a:r>
                      <a:r>
                        <a:rPr sz="1000" spc="-5" dirty="0">
                          <a:latin typeface="Calibri"/>
                          <a:cs typeface="Calibri"/>
                        </a:rPr>
                        <a:t>pain</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scrota</a:t>
                      </a:r>
                      <a:r>
                        <a:rPr sz="1000" dirty="0">
                          <a:latin typeface="Calibri"/>
                          <a:cs typeface="Calibri"/>
                        </a:rPr>
                        <a:t>l</a:t>
                      </a:r>
                      <a:r>
                        <a:rPr sz="1000" spc="-10" dirty="0">
                          <a:latin typeface="Calibri"/>
                          <a:cs typeface="Calibri"/>
                        </a:rPr>
                        <a:t> </a:t>
                      </a:r>
                      <a:r>
                        <a:rPr sz="1000" dirty="0">
                          <a:latin typeface="Calibri"/>
                          <a:cs typeface="Calibri"/>
                        </a:rPr>
                        <a:t>/</a:t>
                      </a:r>
                      <a:r>
                        <a:rPr sz="1000" spc="-5" dirty="0">
                          <a:latin typeface="Calibri"/>
                          <a:cs typeface="Calibri"/>
                        </a:rPr>
                        <a:t> prostat</a:t>
                      </a:r>
                      <a:r>
                        <a:rPr sz="1000" dirty="0">
                          <a:latin typeface="Calibri"/>
                          <a:cs typeface="Calibri"/>
                        </a:rPr>
                        <a:t>e</a:t>
                      </a:r>
                      <a:r>
                        <a:rPr sz="1000" spc="-5" dirty="0">
                          <a:latin typeface="Calibri"/>
                          <a:cs typeface="Calibri"/>
                        </a:rPr>
                        <a:t> pain</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Urethra</a:t>
                      </a:r>
                      <a:r>
                        <a:rPr sz="1000" dirty="0">
                          <a:latin typeface="Calibri"/>
                          <a:cs typeface="Calibri"/>
                        </a:rPr>
                        <a:t>l</a:t>
                      </a:r>
                      <a:r>
                        <a:rPr sz="1000" spc="-5" dirty="0">
                          <a:latin typeface="Calibri"/>
                          <a:cs typeface="Calibri"/>
                        </a:rPr>
                        <a:t> p</a:t>
                      </a:r>
                      <a:r>
                        <a:rPr sz="1000" dirty="0">
                          <a:latin typeface="Calibri"/>
                          <a:cs typeface="Calibri"/>
                        </a:rPr>
                        <a:t>u</a:t>
                      </a:r>
                      <a:r>
                        <a:rPr sz="1000" spc="-5" dirty="0">
                          <a:latin typeface="Calibri"/>
                          <a:cs typeface="Calibri"/>
                        </a:rPr>
                        <a:t>r</a:t>
                      </a:r>
                      <a:r>
                        <a:rPr sz="1000" dirty="0">
                          <a:latin typeface="Calibri"/>
                          <a:cs typeface="Calibri"/>
                        </a:rPr>
                        <a:t>u</a:t>
                      </a:r>
                      <a:r>
                        <a:rPr sz="1000" spc="-5" dirty="0">
                          <a:latin typeface="Calibri"/>
                          <a:cs typeface="Calibri"/>
                        </a:rPr>
                        <a:t>le</a:t>
                      </a:r>
                      <a:r>
                        <a:rPr sz="1000" dirty="0">
                          <a:latin typeface="Calibri"/>
                          <a:cs typeface="Calibri"/>
                        </a:rPr>
                        <a:t>nce</a:t>
                      </a: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1"/>
                  </a:ext>
                </a:extLst>
              </a:tr>
              <a:tr h="1684020">
                <a:tc>
                  <a:txBody>
                    <a:bodyPr/>
                    <a:lstStyle/>
                    <a:p>
                      <a:pPr marL="635"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C</a:t>
                      </a:r>
                      <a:endParaRPr sz="1000" dirty="0">
                        <a:latin typeface="Calibri"/>
                        <a:cs typeface="Calibri"/>
                      </a:endParaRPr>
                    </a:p>
                    <a:p>
                      <a:pPr algn="ctr">
                        <a:lnSpc>
                          <a:spcPct val="100000"/>
                        </a:lnSpc>
                        <a:spcBef>
                          <a:spcPts val="15"/>
                        </a:spcBef>
                      </a:pPr>
                      <a:r>
                        <a:rPr sz="1000" spc="-5" dirty="0">
                          <a:latin typeface="Calibri"/>
                          <a:cs typeface="Calibri"/>
                        </a:rPr>
                        <a:t>Non‐localizin</a:t>
                      </a:r>
                      <a:r>
                        <a:rPr sz="1000" dirty="0">
                          <a:latin typeface="Calibri"/>
                          <a:cs typeface="Calibri"/>
                        </a:rPr>
                        <a:t>g / N</a:t>
                      </a:r>
                      <a:r>
                        <a:rPr sz="1000" spc="-10" dirty="0">
                          <a:latin typeface="Calibri"/>
                          <a:cs typeface="Calibri"/>
                        </a:rPr>
                        <a:t>o</a:t>
                      </a:r>
                      <a:r>
                        <a:rPr sz="1000" dirty="0">
                          <a:latin typeface="Calibri"/>
                          <a:cs typeface="Calibri"/>
                        </a:rPr>
                        <a:t>n</a:t>
                      </a:r>
                      <a:r>
                        <a:rPr sz="1000" spc="-5" dirty="0">
                          <a:latin typeface="Calibri"/>
                          <a:cs typeface="Calibri"/>
                        </a:rPr>
                        <a:t>‐S</a:t>
                      </a:r>
                      <a:r>
                        <a:rPr sz="1000" dirty="0">
                          <a:latin typeface="Calibri"/>
                          <a:cs typeface="Calibri"/>
                        </a:rPr>
                        <a:t>p</a:t>
                      </a:r>
                      <a:r>
                        <a:rPr sz="1000" spc="-5" dirty="0">
                          <a:latin typeface="Calibri"/>
                          <a:cs typeface="Calibri"/>
                        </a:rPr>
                        <a:t>e</a:t>
                      </a:r>
                      <a:r>
                        <a:rPr sz="1000" dirty="0">
                          <a:latin typeface="Calibri"/>
                          <a:cs typeface="Calibri"/>
                        </a:rPr>
                        <a:t>c</a:t>
                      </a:r>
                      <a:r>
                        <a:rPr sz="1000" spc="-5" dirty="0">
                          <a:latin typeface="Calibri"/>
                          <a:cs typeface="Calibri"/>
                        </a:rPr>
                        <a:t>ifi</a:t>
                      </a:r>
                      <a:r>
                        <a:rPr sz="1000" dirty="0">
                          <a:latin typeface="Calibri"/>
                          <a:cs typeface="Calibri"/>
                        </a:rPr>
                        <a:t>c </a:t>
                      </a:r>
                      <a:r>
                        <a:rPr sz="1000" spc="-5" dirty="0">
                          <a:latin typeface="Calibri"/>
                          <a:cs typeface="Calibri"/>
                        </a:rPr>
                        <a:t>Geriatri</a:t>
                      </a:r>
                      <a:r>
                        <a:rPr sz="1000" dirty="0">
                          <a:latin typeface="Calibri"/>
                          <a:cs typeface="Calibri"/>
                        </a:rPr>
                        <a:t>c </a:t>
                      </a:r>
                      <a:r>
                        <a:rPr sz="1000" spc="-5" dirty="0" smtClean="0">
                          <a:latin typeface="Calibri"/>
                          <a:cs typeface="Calibri"/>
                        </a:rPr>
                        <a:t>S/</a:t>
                      </a:r>
                      <a:r>
                        <a:rPr sz="1000"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Behavio</a:t>
                      </a:r>
                      <a:r>
                        <a:rPr sz="1000" dirty="0">
                          <a:latin typeface="Calibri"/>
                          <a:cs typeface="Calibri"/>
                        </a:rPr>
                        <a:t>r</a:t>
                      </a:r>
                      <a:r>
                        <a:rPr sz="1000" spc="-5" dirty="0">
                          <a:latin typeface="Calibri"/>
                          <a:cs typeface="Calibri"/>
                        </a:rPr>
                        <a:t> </a:t>
                      </a:r>
                      <a:r>
                        <a:rPr sz="1000" spc="-5" dirty="0" smtClean="0">
                          <a:latin typeface="Calibri"/>
                          <a:cs typeface="Calibri"/>
                        </a:rPr>
                        <a:t>Changes</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Fu</a:t>
                      </a:r>
                      <a:r>
                        <a:rPr sz="1000" spc="-10" dirty="0">
                          <a:latin typeface="Calibri"/>
                          <a:cs typeface="Calibri"/>
                        </a:rPr>
                        <a:t>n</a:t>
                      </a:r>
                      <a:r>
                        <a:rPr sz="1000" dirty="0">
                          <a:latin typeface="Calibri"/>
                          <a:cs typeface="Calibri"/>
                        </a:rPr>
                        <a:t>c</a:t>
                      </a:r>
                      <a:r>
                        <a:rPr sz="1000" spc="-5" dirty="0">
                          <a:latin typeface="Calibri"/>
                          <a:cs typeface="Calibri"/>
                        </a:rPr>
                        <a:t>tiona</a:t>
                      </a:r>
                      <a:r>
                        <a:rPr sz="1000" dirty="0">
                          <a:latin typeface="Calibri"/>
                          <a:cs typeface="Calibri"/>
                        </a:rPr>
                        <a:t>l</a:t>
                      </a:r>
                      <a:r>
                        <a:rPr sz="1000" spc="-10" dirty="0">
                          <a:latin typeface="Calibri"/>
                          <a:cs typeface="Calibri"/>
                        </a:rPr>
                        <a:t> </a:t>
                      </a:r>
                      <a:r>
                        <a:rPr sz="1000" spc="-5" dirty="0">
                          <a:latin typeface="Calibri"/>
                          <a:cs typeface="Calibri"/>
                        </a:rPr>
                        <a:t>D</a:t>
                      </a:r>
                      <a:r>
                        <a:rPr sz="1000" spc="-10" dirty="0">
                          <a:latin typeface="Calibri"/>
                          <a:cs typeface="Calibri"/>
                        </a:rPr>
                        <a:t>e</a:t>
                      </a:r>
                      <a:r>
                        <a:rPr sz="1000" spc="-5" dirty="0">
                          <a:latin typeface="Calibri"/>
                          <a:cs typeface="Calibri"/>
                        </a:rPr>
                        <a:t>cline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Menta</a:t>
                      </a:r>
                      <a:r>
                        <a:rPr sz="1000" dirty="0">
                          <a:latin typeface="Calibri"/>
                          <a:cs typeface="Calibri"/>
                        </a:rPr>
                        <a:t>l</a:t>
                      </a:r>
                      <a:r>
                        <a:rPr sz="1000" spc="-10" dirty="0">
                          <a:latin typeface="Calibri"/>
                          <a:cs typeface="Calibri"/>
                        </a:rPr>
                        <a:t> </a:t>
                      </a:r>
                      <a:r>
                        <a:rPr sz="1000" spc="-5" dirty="0">
                          <a:latin typeface="Calibri"/>
                          <a:cs typeface="Calibri"/>
                        </a:rPr>
                        <a:t>Sta</a:t>
                      </a:r>
                      <a:r>
                        <a:rPr sz="1000" spc="-10" dirty="0">
                          <a:latin typeface="Calibri"/>
                          <a:cs typeface="Calibri"/>
                        </a:rPr>
                        <a:t>t</a:t>
                      </a:r>
                      <a:r>
                        <a:rPr sz="1000" spc="-5" dirty="0">
                          <a:latin typeface="Calibri"/>
                          <a:cs typeface="Calibri"/>
                        </a:rPr>
                        <a:t>u</a:t>
                      </a:r>
                      <a:r>
                        <a:rPr sz="1000" dirty="0">
                          <a:latin typeface="Calibri"/>
                          <a:cs typeface="Calibri"/>
                        </a:rPr>
                        <a:t>s</a:t>
                      </a:r>
                      <a:r>
                        <a:rPr sz="1000" spc="-10" dirty="0">
                          <a:latin typeface="Calibri"/>
                          <a:cs typeface="Calibri"/>
                        </a:rPr>
                        <a:t> </a:t>
                      </a:r>
                      <a:r>
                        <a:rPr sz="1000" spc="-5" dirty="0">
                          <a:latin typeface="Calibri"/>
                          <a:cs typeface="Calibri"/>
                        </a:rPr>
                        <a:t>Change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Falls</a:t>
                      </a:r>
                      <a:endParaRPr sz="1000" dirty="0">
                        <a:latin typeface="Calibri"/>
                        <a:cs typeface="Calibri"/>
                      </a:endParaRPr>
                    </a:p>
                    <a:p>
                      <a:pPr marL="456565" indent="-228600">
                        <a:lnSpc>
                          <a:spcPct val="100000"/>
                        </a:lnSpc>
                        <a:spcBef>
                          <a:spcPts val="75"/>
                        </a:spcBef>
                        <a:buFont typeface="Symbol"/>
                        <a:buChar char=""/>
                        <a:tabLst>
                          <a:tab pos="457200" algn="l"/>
                        </a:tabLst>
                      </a:pPr>
                      <a:r>
                        <a:rPr sz="1000" spc="-5" dirty="0">
                          <a:latin typeface="Calibri"/>
                          <a:cs typeface="Calibri"/>
                        </a:rPr>
                        <a:t>Restlessness</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Fatig</a:t>
                      </a:r>
                      <a:r>
                        <a:rPr sz="1000" dirty="0">
                          <a:latin typeface="Calibri"/>
                          <a:cs typeface="Calibri"/>
                        </a:rPr>
                        <a:t>ue</a:t>
                      </a:r>
                    </a:p>
                    <a:p>
                      <a:pPr marL="456565" indent="-228600">
                        <a:lnSpc>
                          <a:spcPct val="100000"/>
                        </a:lnSpc>
                        <a:spcBef>
                          <a:spcPts val="70"/>
                        </a:spcBef>
                        <a:buFont typeface="Symbol"/>
                        <a:buChar char=""/>
                        <a:tabLst>
                          <a:tab pos="457200" algn="l"/>
                        </a:tabLst>
                      </a:pPr>
                      <a:r>
                        <a:rPr sz="1000" spc="-5" dirty="0">
                          <a:latin typeface="Calibri"/>
                          <a:cs typeface="Calibri"/>
                        </a:rPr>
                        <a:t>“No</a:t>
                      </a:r>
                      <a:r>
                        <a:rPr sz="1000" dirty="0">
                          <a:latin typeface="Calibri"/>
                          <a:cs typeface="Calibri"/>
                        </a:rPr>
                        <a:t>t</a:t>
                      </a:r>
                      <a:r>
                        <a:rPr sz="1000" spc="-5" dirty="0">
                          <a:latin typeface="Calibri"/>
                          <a:cs typeface="Calibri"/>
                        </a:rPr>
                        <a:t> Bein</a:t>
                      </a:r>
                      <a:r>
                        <a:rPr sz="1000" dirty="0">
                          <a:latin typeface="Calibri"/>
                          <a:cs typeface="Calibri"/>
                        </a:rPr>
                        <a:t>g</a:t>
                      </a:r>
                      <a:r>
                        <a:rPr sz="1000" spc="-5" dirty="0">
                          <a:latin typeface="Calibri"/>
                          <a:cs typeface="Calibri"/>
                        </a:rPr>
                        <a:t> He</a:t>
                      </a:r>
                      <a:r>
                        <a:rPr sz="1000" spc="-10" dirty="0">
                          <a:latin typeface="Calibri"/>
                          <a:cs typeface="Calibri"/>
                        </a:rPr>
                        <a:t>r</a:t>
                      </a:r>
                      <a:r>
                        <a:rPr sz="1000" spc="-5" dirty="0">
                          <a:latin typeface="Calibri"/>
                          <a:cs typeface="Calibri"/>
                        </a:rPr>
                        <a:t>‐Himself”</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2"/>
                  </a:ext>
                </a:extLst>
              </a:tr>
              <a:tr h="1856994">
                <a:tc>
                  <a:txBody>
                    <a:bodyPr/>
                    <a:lstStyle/>
                    <a:p>
                      <a:pPr marL="1270"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D</a:t>
                      </a:r>
                      <a:endParaRPr sz="1000" dirty="0">
                        <a:latin typeface="Calibri"/>
                        <a:cs typeface="Calibri"/>
                      </a:endParaRPr>
                    </a:p>
                    <a:p>
                      <a:pPr algn="ctr">
                        <a:lnSpc>
                          <a:spcPct val="100000"/>
                        </a:lnSpc>
                        <a:spcBef>
                          <a:spcPts val="15"/>
                        </a:spcBef>
                      </a:pPr>
                      <a:r>
                        <a:rPr sz="1000" spc="-5" dirty="0">
                          <a:latin typeface="Calibri"/>
                          <a:cs typeface="Calibri"/>
                        </a:rPr>
                        <a:t>Warni</a:t>
                      </a:r>
                      <a:r>
                        <a:rPr sz="1000" spc="-10" dirty="0">
                          <a:latin typeface="Calibri"/>
                          <a:cs typeface="Calibri"/>
                        </a:rPr>
                        <a:t>n</a:t>
                      </a:r>
                      <a:r>
                        <a:rPr sz="1000" dirty="0">
                          <a:latin typeface="Calibri"/>
                          <a:cs typeface="Calibri"/>
                        </a:rPr>
                        <a:t>g</a:t>
                      </a:r>
                      <a:r>
                        <a:rPr sz="1000" spc="-5" dirty="0">
                          <a:latin typeface="Calibri"/>
                          <a:cs typeface="Calibri"/>
                        </a:rPr>
                        <a:t> </a:t>
                      </a:r>
                      <a:r>
                        <a:rPr sz="1000" spc="-5" dirty="0" smtClean="0">
                          <a:latin typeface="Calibri"/>
                          <a:cs typeface="Calibri"/>
                        </a:rPr>
                        <a:t>Signs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Fever</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Clear‐</a:t>
                      </a:r>
                      <a:r>
                        <a:rPr sz="1000" dirty="0">
                          <a:latin typeface="Calibri"/>
                          <a:cs typeface="Calibri"/>
                        </a:rPr>
                        <a:t>cut</a:t>
                      </a:r>
                      <a:r>
                        <a:rPr sz="1000" spc="-5" dirty="0">
                          <a:latin typeface="Calibri"/>
                          <a:cs typeface="Calibri"/>
                        </a:rPr>
                        <a:t> Delirium</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Altere</a:t>
                      </a:r>
                      <a:r>
                        <a:rPr sz="1000" dirty="0">
                          <a:latin typeface="Calibri"/>
                          <a:cs typeface="Calibri"/>
                        </a:rPr>
                        <a:t>d </a:t>
                      </a:r>
                      <a:r>
                        <a:rPr sz="1000" spc="-10" dirty="0">
                          <a:latin typeface="Calibri"/>
                          <a:cs typeface="Calibri"/>
                        </a:rPr>
                        <a:t>L</a:t>
                      </a:r>
                      <a:r>
                        <a:rPr sz="1000" dirty="0">
                          <a:latin typeface="Calibri"/>
                          <a:cs typeface="Calibri"/>
                        </a:rPr>
                        <a:t>OC</a:t>
                      </a:r>
                    </a:p>
                    <a:p>
                      <a:pPr marL="914400" lvl="1" indent="-228600">
                        <a:lnSpc>
                          <a:spcPct val="100000"/>
                        </a:lnSpc>
                        <a:spcBef>
                          <a:spcPts val="25"/>
                        </a:spcBef>
                        <a:buFont typeface="Courier New"/>
                        <a:buChar char="o"/>
                        <a:tabLst>
                          <a:tab pos="915035" algn="l"/>
                        </a:tabLst>
                      </a:pPr>
                      <a:r>
                        <a:rPr sz="1000" spc="-5" dirty="0">
                          <a:latin typeface="Calibri"/>
                          <a:cs typeface="Calibri"/>
                        </a:rPr>
                        <a:t>Disorganiz</a:t>
                      </a:r>
                      <a:r>
                        <a:rPr sz="1000" spc="-10" dirty="0">
                          <a:latin typeface="Calibri"/>
                          <a:cs typeface="Calibri"/>
                        </a:rPr>
                        <a:t>e</a:t>
                      </a:r>
                      <a:r>
                        <a:rPr sz="1000" dirty="0">
                          <a:latin typeface="Calibri"/>
                          <a:cs typeface="Calibri"/>
                        </a:rPr>
                        <a:t>d </a:t>
                      </a:r>
                      <a:r>
                        <a:rPr sz="1000" spc="-10" dirty="0">
                          <a:latin typeface="Calibri"/>
                          <a:cs typeface="Calibri"/>
                        </a:rPr>
                        <a:t>T</a:t>
                      </a:r>
                      <a:r>
                        <a:rPr sz="1000" dirty="0">
                          <a:latin typeface="Calibri"/>
                          <a:cs typeface="Calibri"/>
                        </a:rPr>
                        <a:t>h</a:t>
                      </a:r>
                      <a:r>
                        <a:rPr sz="1000" spc="-5" dirty="0">
                          <a:latin typeface="Calibri"/>
                          <a:cs typeface="Calibri"/>
                        </a:rPr>
                        <a:t>i</a:t>
                      </a:r>
                      <a:r>
                        <a:rPr sz="1000" dirty="0">
                          <a:latin typeface="Calibri"/>
                          <a:cs typeface="Calibri"/>
                        </a:rPr>
                        <a:t>nk</a:t>
                      </a:r>
                      <a:r>
                        <a:rPr sz="1000" spc="-5" dirty="0">
                          <a:latin typeface="Calibri"/>
                          <a:cs typeface="Calibri"/>
                        </a:rPr>
                        <a:t>i</a:t>
                      </a:r>
                      <a:r>
                        <a:rPr sz="1000" spc="-10" dirty="0">
                          <a:latin typeface="Calibri"/>
                          <a:cs typeface="Calibri"/>
                        </a:rPr>
                        <a:t>ng</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Psychom</a:t>
                      </a:r>
                      <a:r>
                        <a:rPr sz="1000" spc="-15" dirty="0">
                          <a:latin typeface="Calibri"/>
                          <a:cs typeface="Calibri"/>
                        </a:rPr>
                        <a:t>o</a:t>
                      </a:r>
                      <a:r>
                        <a:rPr sz="1000" spc="-5" dirty="0">
                          <a:latin typeface="Calibri"/>
                          <a:cs typeface="Calibri"/>
                        </a:rPr>
                        <a:t>to</a:t>
                      </a:r>
                      <a:r>
                        <a:rPr sz="1000" dirty="0">
                          <a:latin typeface="Calibri"/>
                          <a:cs typeface="Calibri"/>
                        </a:rPr>
                        <a:t>r</a:t>
                      </a:r>
                      <a:r>
                        <a:rPr sz="1000" spc="-10" dirty="0">
                          <a:latin typeface="Calibri"/>
                          <a:cs typeface="Calibri"/>
                        </a:rPr>
                        <a:t> </a:t>
                      </a:r>
                      <a:r>
                        <a:rPr sz="1000" spc="-5" dirty="0">
                          <a:latin typeface="Calibri"/>
                          <a:cs typeface="Calibri"/>
                        </a:rPr>
                        <a:t>Retard</a:t>
                      </a:r>
                      <a:r>
                        <a:rPr sz="1000" spc="-10" dirty="0">
                          <a:latin typeface="Calibri"/>
                          <a:cs typeface="Calibri"/>
                        </a:rPr>
                        <a:t>a</a:t>
                      </a:r>
                      <a:r>
                        <a:rPr sz="1000" spc="-5" dirty="0">
                          <a:latin typeface="Calibri"/>
                          <a:cs typeface="Calibri"/>
                        </a:rPr>
                        <a:t>tion</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Rigor</a:t>
                      </a:r>
                      <a:r>
                        <a:rPr sz="1000" dirty="0">
                          <a:latin typeface="Calibri"/>
                          <a:cs typeface="Calibri"/>
                        </a:rPr>
                        <a:t>s </a:t>
                      </a:r>
                      <a:r>
                        <a:rPr sz="1000" spc="-5" dirty="0">
                          <a:latin typeface="Calibri"/>
                          <a:cs typeface="Calibri"/>
                        </a:rPr>
                        <a:t>(</a:t>
                      </a:r>
                      <a:r>
                        <a:rPr sz="1000" spc="-10" dirty="0">
                          <a:latin typeface="Calibri"/>
                          <a:cs typeface="Calibri"/>
                        </a:rPr>
                        <a:t>s</a:t>
                      </a:r>
                      <a:r>
                        <a:rPr sz="1000" spc="-5" dirty="0">
                          <a:latin typeface="Calibri"/>
                          <a:cs typeface="Calibri"/>
                        </a:rPr>
                        <a:t>hakin</a:t>
                      </a:r>
                      <a:r>
                        <a:rPr sz="1000" dirty="0">
                          <a:latin typeface="Calibri"/>
                          <a:cs typeface="Calibri"/>
                        </a:rPr>
                        <a:t>g</a:t>
                      </a:r>
                      <a:r>
                        <a:rPr sz="1000" spc="-5" dirty="0">
                          <a:latin typeface="Calibri"/>
                          <a:cs typeface="Calibri"/>
                        </a:rPr>
                        <a:t> chills)</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Hemodynami</a:t>
                      </a:r>
                      <a:r>
                        <a:rPr sz="1000" dirty="0">
                          <a:latin typeface="Calibri"/>
                          <a:cs typeface="Calibri"/>
                        </a:rPr>
                        <a:t>c</a:t>
                      </a:r>
                      <a:r>
                        <a:rPr sz="1000" spc="-5" dirty="0">
                          <a:latin typeface="Calibri"/>
                          <a:cs typeface="Calibri"/>
                        </a:rPr>
                        <a:t> Instability</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Hypo</a:t>
                      </a:r>
                      <a:r>
                        <a:rPr sz="1000" spc="-10" dirty="0">
                          <a:latin typeface="Calibri"/>
                          <a:cs typeface="Calibri"/>
                        </a:rPr>
                        <a:t>t</a:t>
                      </a:r>
                      <a:r>
                        <a:rPr sz="1000" spc="-5" dirty="0">
                          <a:latin typeface="Calibri"/>
                          <a:cs typeface="Calibri"/>
                        </a:rPr>
                        <a:t>ension</a:t>
                      </a:r>
                      <a:endParaRPr sz="1000" dirty="0">
                        <a:latin typeface="Calibri"/>
                        <a:cs typeface="Calibri"/>
                      </a:endParaRPr>
                    </a:p>
                    <a:p>
                      <a:pPr marL="914400" lvl="1" indent="-228600">
                        <a:lnSpc>
                          <a:spcPct val="100000"/>
                        </a:lnSpc>
                        <a:spcBef>
                          <a:spcPts val="25"/>
                        </a:spcBef>
                        <a:buFont typeface="Courier New"/>
                        <a:buChar char="o"/>
                        <a:tabLst>
                          <a:tab pos="915035" algn="l"/>
                        </a:tabLst>
                      </a:pPr>
                      <a:r>
                        <a:rPr sz="1000" spc="-5" dirty="0">
                          <a:latin typeface="Calibri"/>
                          <a:cs typeface="Calibri"/>
                        </a:rPr>
                        <a:t>Tachycardia</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3"/>
                  </a:ext>
                </a:extLst>
              </a:tr>
            </a:tbl>
          </a:graphicData>
        </a:graphic>
      </p:graphicFrame>
      <p:sp>
        <p:nvSpPr>
          <p:cNvPr id="58" name="object 58"/>
          <p:cNvSpPr/>
          <p:nvPr/>
        </p:nvSpPr>
        <p:spPr>
          <a:xfrm>
            <a:off x="3020186" y="5991605"/>
            <a:ext cx="0" cy="714375"/>
          </a:xfrm>
          <a:custGeom>
            <a:avLst/>
            <a:gdLst/>
            <a:ahLst/>
            <a:cxnLst/>
            <a:rect l="l" t="t" r="r" b="b"/>
            <a:pathLst>
              <a:path h="714375">
                <a:moveTo>
                  <a:pt x="0" y="0"/>
                </a:moveTo>
                <a:lnTo>
                  <a:pt x="0" y="713994"/>
                </a:lnTo>
              </a:path>
            </a:pathLst>
          </a:custGeom>
          <a:ln w="20320">
            <a:solidFill>
              <a:srgbClr val="4A7EBB"/>
            </a:solidFill>
          </a:ln>
        </p:spPr>
        <p:txBody>
          <a:bodyPr wrap="square" lIns="0" tIns="0" rIns="0" bIns="0" rtlCol="0"/>
          <a:lstStyle/>
          <a:p>
            <a:endParaRPr/>
          </a:p>
        </p:txBody>
      </p:sp>
      <p:sp>
        <p:nvSpPr>
          <p:cNvPr id="59" name="object 59"/>
          <p:cNvSpPr/>
          <p:nvPr/>
        </p:nvSpPr>
        <p:spPr>
          <a:xfrm>
            <a:off x="2023110" y="5987415"/>
            <a:ext cx="989965" cy="0"/>
          </a:xfrm>
          <a:custGeom>
            <a:avLst/>
            <a:gdLst/>
            <a:ahLst/>
            <a:cxnLst/>
            <a:rect l="l" t="t" r="r" b="b"/>
            <a:pathLst>
              <a:path w="989964">
                <a:moveTo>
                  <a:pt x="0" y="0"/>
                </a:moveTo>
                <a:lnTo>
                  <a:pt x="989838" y="0"/>
                </a:lnTo>
              </a:path>
            </a:pathLst>
          </a:custGeom>
          <a:ln w="20320">
            <a:solidFill>
              <a:srgbClr val="4A7EBB"/>
            </a:solidFill>
          </a:ln>
        </p:spPr>
        <p:txBody>
          <a:bodyPr wrap="square" lIns="0" tIns="0" rIns="0" bIns="0" rtlCol="0"/>
          <a:lstStyle/>
          <a:p>
            <a:endParaRPr/>
          </a:p>
        </p:txBody>
      </p:sp>
      <p:sp>
        <p:nvSpPr>
          <p:cNvPr id="60" name="object 60"/>
          <p:cNvSpPr/>
          <p:nvPr/>
        </p:nvSpPr>
        <p:spPr>
          <a:xfrm>
            <a:off x="780287" y="6166103"/>
            <a:ext cx="829055" cy="262127"/>
          </a:xfrm>
          <a:prstGeom prst="rect">
            <a:avLst/>
          </a:prstGeom>
          <a:blipFill>
            <a:blip r:embed="rId15" cstate="print"/>
            <a:stretch>
              <a:fillRect/>
            </a:stretch>
          </a:blipFill>
        </p:spPr>
        <p:txBody>
          <a:bodyPr wrap="square" lIns="0" tIns="0" rIns="0" bIns="0" rtlCol="0"/>
          <a:lstStyle/>
          <a:p>
            <a:endParaRPr/>
          </a:p>
        </p:txBody>
      </p:sp>
      <p:sp>
        <p:nvSpPr>
          <p:cNvPr id="61" name="object 61"/>
          <p:cNvSpPr/>
          <p:nvPr/>
        </p:nvSpPr>
        <p:spPr>
          <a:xfrm>
            <a:off x="5305805" y="6297166"/>
            <a:ext cx="1102360" cy="775654"/>
          </a:xfrm>
          <a:custGeom>
            <a:avLst/>
            <a:gdLst/>
            <a:ahLst/>
            <a:cxnLst/>
            <a:rect l="l" t="t" r="r" b="b"/>
            <a:pathLst>
              <a:path w="1102360" h="1064259">
                <a:moveTo>
                  <a:pt x="1101852" y="1063752"/>
                </a:moveTo>
                <a:lnTo>
                  <a:pt x="1101852" y="0"/>
                </a:lnTo>
                <a:lnTo>
                  <a:pt x="0" y="0"/>
                </a:lnTo>
                <a:lnTo>
                  <a:pt x="0" y="1063752"/>
                </a:lnTo>
                <a:lnTo>
                  <a:pt x="12954" y="1063752"/>
                </a:lnTo>
                <a:lnTo>
                  <a:pt x="12954" y="25908"/>
                </a:lnTo>
                <a:lnTo>
                  <a:pt x="25146" y="12954"/>
                </a:lnTo>
                <a:lnTo>
                  <a:pt x="25146" y="25908"/>
                </a:lnTo>
                <a:lnTo>
                  <a:pt x="1075944" y="25907"/>
                </a:lnTo>
                <a:lnTo>
                  <a:pt x="1075944" y="12953"/>
                </a:lnTo>
                <a:lnTo>
                  <a:pt x="1088898" y="25907"/>
                </a:lnTo>
                <a:lnTo>
                  <a:pt x="1088898" y="1063752"/>
                </a:lnTo>
                <a:lnTo>
                  <a:pt x="1101852" y="1063752"/>
                </a:lnTo>
                <a:close/>
              </a:path>
              <a:path w="1102360" h="1064259">
                <a:moveTo>
                  <a:pt x="25146" y="25908"/>
                </a:moveTo>
                <a:lnTo>
                  <a:pt x="25146" y="12954"/>
                </a:lnTo>
                <a:lnTo>
                  <a:pt x="12954" y="25908"/>
                </a:lnTo>
                <a:lnTo>
                  <a:pt x="25146" y="25908"/>
                </a:lnTo>
                <a:close/>
              </a:path>
              <a:path w="1102360" h="1064259">
                <a:moveTo>
                  <a:pt x="25146" y="1038606"/>
                </a:moveTo>
                <a:lnTo>
                  <a:pt x="25146" y="25908"/>
                </a:lnTo>
                <a:lnTo>
                  <a:pt x="12954" y="25908"/>
                </a:lnTo>
                <a:lnTo>
                  <a:pt x="12954" y="1038606"/>
                </a:lnTo>
                <a:lnTo>
                  <a:pt x="25146" y="1038606"/>
                </a:lnTo>
                <a:close/>
              </a:path>
              <a:path w="1102360" h="1064259">
                <a:moveTo>
                  <a:pt x="1088898" y="1038606"/>
                </a:moveTo>
                <a:lnTo>
                  <a:pt x="12954" y="1038606"/>
                </a:lnTo>
                <a:lnTo>
                  <a:pt x="25146" y="1050798"/>
                </a:lnTo>
                <a:lnTo>
                  <a:pt x="25146" y="1063752"/>
                </a:lnTo>
                <a:lnTo>
                  <a:pt x="1075944" y="1063752"/>
                </a:lnTo>
                <a:lnTo>
                  <a:pt x="1075944" y="1050798"/>
                </a:lnTo>
                <a:lnTo>
                  <a:pt x="1088898" y="1038606"/>
                </a:lnTo>
                <a:close/>
              </a:path>
              <a:path w="1102360" h="1064259">
                <a:moveTo>
                  <a:pt x="25146" y="1063752"/>
                </a:moveTo>
                <a:lnTo>
                  <a:pt x="25146" y="1050798"/>
                </a:lnTo>
                <a:lnTo>
                  <a:pt x="12954" y="1038606"/>
                </a:lnTo>
                <a:lnTo>
                  <a:pt x="12954" y="1063752"/>
                </a:lnTo>
                <a:lnTo>
                  <a:pt x="25146" y="1063752"/>
                </a:lnTo>
                <a:close/>
              </a:path>
              <a:path w="1102360" h="1064259">
                <a:moveTo>
                  <a:pt x="1088898" y="25907"/>
                </a:moveTo>
                <a:lnTo>
                  <a:pt x="1075944" y="12953"/>
                </a:lnTo>
                <a:lnTo>
                  <a:pt x="1075944" y="25907"/>
                </a:lnTo>
                <a:lnTo>
                  <a:pt x="1088898" y="25907"/>
                </a:lnTo>
                <a:close/>
              </a:path>
              <a:path w="1102360" h="1064259">
                <a:moveTo>
                  <a:pt x="1088898" y="1038606"/>
                </a:moveTo>
                <a:lnTo>
                  <a:pt x="1088898" y="25907"/>
                </a:lnTo>
                <a:lnTo>
                  <a:pt x="1075944" y="25907"/>
                </a:lnTo>
                <a:lnTo>
                  <a:pt x="1075944" y="1038606"/>
                </a:lnTo>
                <a:lnTo>
                  <a:pt x="1088898" y="1038606"/>
                </a:lnTo>
                <a:close/>
              </a:path>
              <a:path w="1102360" h="1064259">
                <a:moveTo>
                  <a:pt x="1088898" y="1063752"/>
                </a:moveTo>
                <a:lnTo>
                  <a:pt x="1088898" y="1038606"/>
                </a:lnTo>
                <a:lnTo>
                  <a:pt x="1075944" y="1050798"/>
                </a:lnTo>
                <a:lnTo>
                  <a:pt x="1075944" y="1063752"/>
                </a:lnTo>
                <a:lnTo>
                  <a:pt x="1088898" y="1063752"/>
                </a:lnTo>
                <a:close/>
              </a:path>
            </a:pathLst>
          </a:custGeom>
          <a:solidFill>
            <a:srgbClr val="4F81BD"/>
          </a:solidFill>
        </p:spPr>
        <p:txBody>
          <a:bodyPr wrap="square" lIns="0" tIns="0" rIns="0" bIns="0" rtlCol="0"/>
          <a:lstStyle/>
          <a:p>
            <a:endParaRPr/>
          </a:p>
        </p:txBody>
      </p:sp>
      <p:sp>
        <p:nvSpPr>
          <p:cNvPr id="62" name="object 62"/>
          <p:cNvSpPr/>
          <p:nvPr/>
        </p:nvSpPr>
        <p:spPr>
          <a:xfrm>
            <a:off x="3438144" y="6565392"/>
            <a:ext cx="920496" cy="262127"/>
          </a:xfrm>
          <a:prstGeom prst="rect">
            <a:avLst/>
          </a:prstGeom>
          <a:blipFill>
            <a:blip r:embed="rId16" cstate="print"/>
            <a:stretch>
              <a:fillRect/>
            </a:stretch>
          </a:blipFill>
        </p:spPr>
        <p:txBody>
          <a:bodyPr wrap="square" lIns="0" tIns="0" rIns="0" bIns="0" rtlCol="0"/>
          <a:lstStyle/>
          <a:p>
            <a:endParaRPr/>
          </a:p>
        </p:txBody>
      </p:sp>
      <p:sp>
        <p:nvSpPr>
          <p:cNvPr id="63" name="object 63"/>
          <p:cNvSpPr/>
          <p:nvPr/>
        </p:nvSpPr>
        <p:spPr>
          <a:xfrm>
            <a:off x="390906" y="6575297"/>
            <a:ext cx="1644650" cy="740410"/>
          </a:xfrm>
          <a:custGeom>
            <a:avLst/>
            <a:gdLst/>
            <a:ahLst/>
            <a:cxnLst/>
            <a:rect l="l" t="t" r="r" b="b"/>
            <a:pathLst>
              <a:path w="1644650" h="740409">
                <a:moveTo>
                  <a:pt x="1644395" y="739901"/>
                </a:moveTo>
                <a:lnTo>
                  <a:pt x="1644395" y="0"/>
                </a:lnTo>
                <a:lnTo>
                  <a:pt x="0" y="0"/>
                </a:lnTo>
                <a:lnTo>
                  <a:pt x="0" y="739901"/>
                </a:lnTo>
                <a:lnTo>
                  <a:pt x="12954" y="739901"/>
                </a:lnTo>
                <a:lnTo>
                  <a:pt x="12953" y="25146"/>
                </a:lnTo>
                <a:lnTo>
                  <a:pt x="25145" y="12192"/>
                </a:lnTo>
                <a:lnTo>
                  <a:pt x="25145" y="25146"/>
                </a:lnTo>
                <a:lnTo>
                  <a:pt x="1619250" y="25146"/>
                </a:lnTo>
                <a:lnTo>
                  <a:pt x="1619250" y="12192"/>
                </a:lnTo>
                <a:lnTo>
                  <a:pt x="1632204" y="25146"/>
                </a:lnTo>
                <a:lnTo>
                  <a:pt x="1632204" y="739901"/>
                </a:lnTo>
                <a:lnTo>
                  <a:pt x="1644395" y="739901"/>
                </a:lnTo>
                <a:close/>
              </a:path>
              <a:path w="1644650" h="740409">
                <a:moveTo>
                  <a:pt x="25145" y="25146"/>
                </a:moveTo>
                <a:lnTo>
                  <a:pt x="25145" y="12192"/>
                </a:lnTo>
                <a:lnTo>
                  <a:pt x="12953" y="25146"/>
                </a:lnTo>
                <a:lnTo>
                  <a:pt x="25145" y="25146"/>
                </a:lnTo>
                <a:close/>
              </a:path>
              <a:path w="1644650" h="740409">
                <a:moveTo>
                  <a:pt x="25145" y="713994"/>
                </a:moveTo>
                <a:lnTo>
                  <a:pt x="25145" y="25146"/>
                </a:lnTo>
                <a:lnTo>
                  <a:pt x="12953" y="25146"/>
                </a:lnTo>
                <a:lnTo>
                  <a:pt x="12954" y="713994"/>
                </a:lnTo>
                <a:lnTo>
                  <a:pt x="25145" y="713994"/>
                </a:lnTo>
                <a:close/>
              </a:path>
              <a:path w="1644650" h="740409">
                <a:moveTo>
                  <a:pt x="1632204" y="713994"/>
                </a:moveTo>
                <a:lnTo>
                  <a:pt x="12954" y="713994"/>
                </a:lnTo>
                <a:lnTo>
                  <a:pt x="25146" y="726948"/>
                </a:lnTo>
                <a:lnTo>
                  <a:pt x="25146" y="739901"/>
                </a:lnTo>
                <a:lnTo>
                  <a:pt x="1619250" y="739901"/>
                </a:lnTo>
                <a:lnTo>
                  <a:pt x="1619250" y="726948"/>
                </a:lnTo>
                <a:lnTo>
                  <a:pt x="1632204" y="713994"/>
                </a:lnTo>
                <a:close/>
              </a:path>
              <a:path w="1644650" h="740409">
                <a:moveTo>
                  <a:pt x="25146" y="739901"/>
                </a:moveTo>
                <a:lnTo>
                  <a:pt x="25146" y="726948"/>
                </a:lnTo>
                <a:lnTo>
                  <a:pt x="12954" y="713994"/>
                </a:lnTo>
                <a:lnTo>
                  <a:pt x="12954" y="739901"/>
                </a:lnTo>
                <a:lnTo>
                  <a:pt x="25146" y="739901"/>
                </a:lnTo>
                <a:close/>
              </a:path>
              <a:path w="1644650" h="740409">
                <a:moveTo>
                  <a:pt x="1632204" y="25146"/>
                </a:moveTo>
                <a:lnTo>
                  <a:pt x="1619250" y="12192"/>
                </a:lnTo>
                <a:lnTo>
                  <a:pt x="1619250" y="25146"/>
                </a:lnTo>
                <a:lnTo>
                  <a:pt x="1632204" y="25146"/>
                </a:lnTo>
                <a:close/>
              </a:path>
              <a:path w="1644650" h="740409">
                <a:moveTo>
                  <a:pt x="1632204" y="713994"/>
                </a:moveTo>
                <a:lnTo>
                  <a:pt x="1632204" y="25146"/>
                </a:lnTo>
                <a:lnTo>
                  <a:pt x="1619250" y="25146"/>
                </a:lnTo>
                <a:lnTo>
                  <a:pt x="1619250" y="713994"/>
                </a:lnTo>
                <a:lnTo>
                  <a:pt x="1632204" y="713994"/>
                </a:lnTo>
                <a:close/>
              </a:path>
              <a:path w="1644650" h="740409">
                <a:moveTo>
                  <a:pt x="1632204" y="739901"/>
                </a:moveTo>
                <a:lnTo>
                  <a:pt x="1632204" y="713994"/>
                </a:lnTo>
                <a:lnTo>
                  <a:pt x="1619250" y="726948"/>
                </a:lnTo>
                <a:lnTo>
                  <a:pt x="1619250" y="739901"/>
                </a:lnTo>
                <a:lnTo>
                  <a:pt x="1632204" y="739901"/>
                </a:lnTo>
                <a:close/>
              </a:path>
            </a:pathLst>
          </a:custGeom>
          <a:solidFill>
            <a:srgbClr val="4F81BD"/>
          </a:solidFill>
        </p:spPr>
        <p:txBody>
          <a:bodyPr wrap="square" lIns="0" tIns="0" rIns="0" bIns="0" rtlCol="0"/>
          <a:lstStyle/>
          <a:p>
            <a:endParaRPr/>
          </a:p>
        </p:txBody>
      </p:sp>
      <p:sp>
        <p:nvSpPr>
          <p:cNvPr id="65" name="object 65"/>
          <p:cNvSpPr txBox="1"/>
          <p:nvPr/>
        </p:nvSpPr>
        <p:spPr>
          <a:xfrm>
            <a:off x="3695191" y="5539041"/>
            <a:ext cx="39751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Worse</a:t>
            </a:r>
            <a:endParaRPr sz="1100">
              <a:latin typeface="Calibri"/>
              <a:cs typeface="Calibri"/>
            </a:endParaRPr>
          </a:p>
        </p:txBody>
      </p:sp>
      <p:sp>
        <p:nvSpPr>
          <p:cNvPr id="67" name="object 67"/>
          <p:cNvSpPr txBox="1"/>
          <p:nvPr/>
        </p:nvSpPr>
        <p:spPr>
          <a:xfrm>
            <a:off x="906272" y="6234746"/>
            <a:ext cx="57404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Im</a:t>
            </a:r>
            <a:r>
              <a:rPr sz="1100" spc="-5" dirty="0">
                <a:latin typeface="Calibri"/>
                <a:cs typeface="Calibri"/>
              </a:rPr>
              <a:t>p</a:t>
            </a:r>
            <a:r>
              <a:rPr sz="1100" spc="-10" dirty="0">
                <a:latin typeface="Calibri"/>
                <a:cs typeface="Calibri"/>
              </a:rPr>
              <a:t>roved</a:t>
            </a:r>
            <a:endParaRPr sz="1100">
              <a:latin typeface="Calibri"/>
              <a:cs typeface="Calibri"/>
            </a:endParaRPr>
          </a:p>
        </p:txBody>
      </p:sp>
      <p:sp>
        <p:nvSpPr>
          <p:cNvPr id="68" name="object 68"/>
          <p:cNvSpPr txBox="1"/>
          <p:nvPr/>
        </p:nvSpPr>
        <p:spPr>
          <a:xfrm>
            <a:off x="5371476" y="6392159"/>
            <a:ext cx="974090" cy="565026"/>
          </a:xfrm>
          <a:prstGeom prst="rect">
            <a:avLst/>
          </a:prstGeom>
        </p:spPr>
        <p:txBody>
          <a:bodyPr vert="horz" wrap="square" lIns="0" tIns="0" rIns="0" bIns="0" rtlCol="0">
            <a:spAutoFit/>
          </a:bodyPr>
          <a:lstStyle/>
          <a:p>
            <a:pPr marL="12065" marR="5080" algn="ctr">
              <a:lnSpc>
                <a:spcPct val="101600"/>
              </a:lnSpc>
            </a:pPr>
            <a:r>
              <a:rPr sz="900" spc="-5" dirty="0" smtClean="0">
                <a:latin typeface="Calibri"/>
                <a:cs typeface="Calibri"/>
              </a:rPr>
              <a:t>C</a:t>
            </a:r>
            <a:r>
              <a:rPr lang="en-US" sz="900" spc="-5" dirty="0" smtClean="0">
                <a:latin typeface="Calibri"/>
                <a:cs typeface="Calibri"/>
              </a:rPr>
              <a:t>all or fax</a:t>
            </a:r>
            <a:r>
              <a:rPr sz="900" spc="-5" dirty="0" smtClean="0">
                <a:latin typeface="Calibri"/>
                <a:cs typeface="Calibri"/>
              </a:rPr>
              <a:t> Provider</a:t>
            </a:r>
            <a:r>
              <a:rPr lang="en-US" sz="900" spc="-5" dirty="0" smtClean="0">
                <a:latin typeface="Calibri"/>
                <a:cs typeface="Calibri"/>
              </a:rPr>
              <a:t>-</a:t>
            </a:r>
            <a:r>
              <a:rPr sz="900" spc="-5" dirty="0" smtClean="0">
                <a:latin typeface="Calibri"/>
                <a:cs typeface="Calibri"/>
              </a:rPr>
              <a:t> M</a:t>
            </a:r>
            <a:r>
              <a:rPr sz="900" dirty="0" smtClean="0">
                <a:latin typeface="Calibri"/>
                <a:cs typeface="Calibri"/>
              </a:rPr>
              <a:t>o</a:t>
            </a:r>
            <a:r>
              <a:rPr sz="900" spc="-5" dirty="0" smtClean="0">
                <a:latin typeface="Calibri"/>
                <a:cs typeface="Calibri"/>
              </a:rPr>
              <a:t>nit</a:t>
            </a:r>
            <a:r>
              <a:rPr sz="900" dirty="0" smtClean="0">
                <a:latin typeface="Calibri"/>
                <a:cs typeface="Calibri"/>
              </a:rPr>
              <a:t>o</a:t>
            </a:r>
            <a:r>
              <a:rPr sz="900" spc="-5" dirty="0" smtClean="0">
                <a:latin typeface="Calibri"/>
                <a:cs typeface="Calibri"/>
              </a:rPr>
              <a:t>r</a:t>
            </a:r>
            <a:r>
              <a:rPr sz="900" spc="5" dirty="0" smtClean="0">
                <a:latin typeface="Calibri"/>
                <a:cs typeface="Calibri"/>
              </a:rPr>
              <a:t> </a:t>
            </a:r>
            <a:r>
              <a:rPr sz="900" spc="-10" dirty="0">
                <a:latin typeface="Calibri"/>
                <a:cs typeface="Calibri"/>
              </a:rPr>
              <a:t>per </a:t>
            </a:r>
            <a:r>
              <a:rPr sz="900" spc="-5" dirty="0">
                <a:latin typeface="Calibri"/>
                <a:cs typeface="Calibri"/>
              </a:rPr>
              <a:t>Med</a:t>
            </a:r>
            <a:r>
              <a:rPr sz="900" spc="5" dirty="0">
                <a:latin typeface="Calibri"/>
                <a:cs typeface="Calibri"/>
              </a:rPr>
              <a:t>i</a:t>
            </a:r>
            <a:r>
              <a:rPr sz="900" spc="-10" dirty="0">
                <a:latin typeface="Calibri"/>
                <a:cs typeface="Calibri"/>
              </a:rPr>
              <a:t>ca</a:t>
            </a:r>
            <a:r>
              <a:rPr sz="900" dirty="0">
                <a:latin typeface="Calibri"/>
                <a:cs typeface="Calibri"/>
              </a:rPr>
              <a:t>l</a:t>
            </a:r>
            <a:r>
              <a:rPr sz="900" spc="-5" dirty="0">
                <a:latin typeface="Calibri"/>
                <a:cs typeface="Calibri"/>
              </a:rPr>
              <a:t> Director </a:t>
            </a:r>
            <a:r>
              <a:rPr sz="900" dirty="0" smtClean="0">
                <a:latin typeface="Calibri"/>
                <a:cs typeface="Calibri"/>
              </a:rPr>
              <a:t>Protocol</a:t>
            </a:r>
            <a:r>
              <a:rPr lang="en-US" sz="900" dirty="0">
                <a:cs typeface="Calibri"/>
              </a:rPr>
              <a:t> -See </a:t>
            </a:r>
            <a:r>
              <a:rPr lang="en-US" sz="900" b="1" dirty="0">
                <a:cs typeface="Calibri"/>
              </a:rPr>
              <a:t>Script 6  </a:t>
            </a:r>
            <a:endParaRPr sz="900" b="1" dirty="0">
              <a:latin typeface="Calibri"/>
              <a:cs typeface="Calibri"/>
            </a:endParaRPr>
          </a:p>
        </p:txBody>
      </p:sp>
      <p:sp>
        <p:nvSpPr>
          <p:cNvPr id="69" name="object 69"/>
          <p:cNvSpPr txBox="1"/>
          <p:nvPr/>
        </p:nvSpPr>
        <p:spPr>
          <a:xfrm>
            <a:off x="3577082" y="6634797"/>
            <a:ext cx="64389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a:t>
            </a:r>
            <a:r>
              <a:rPr sz="1100" spc="-10" dirty="0">
                <a:latin typeface="Calibri"/>
                <a:cs typeface="Calibri"/>
              </a:rPr>
              <a:t>o</a:t>
            </a:r>
            <a:r>
              <a:rPr sz="1100" spc="-5" dirty="0">
                <a:latin typeface="Calibri"/>
                <a:cs typeface="Calibri"/>
              </a:rPr>
              <a:t> </a:t>
            </a:r>
            <a:r>
              <a:rPr sz="1100" dirty="0">
                <a:latin typeface="Calibri"/>
                <a:cs typeface="Calibri"/>
              </a:rPr>
              <a:t>Cha</a:t>
            </a:r>
            <a:r>
              <a:rPr sz="1100" spc="-5" dirty="0">
                <a:latin typeface="Calibri"/>
                <a:cs typeface="Calibri"/>
              </a:rPr>
              <a:t>n</a:t>
            </a:r>
            <a:r>
              <a:rPr sz="1100" spc="-15" dirty="0">
                <a:latin typeface="Calibri"/>
                <a:cs typeface="Calibri"/>
              </a:rPr>
              <a:t>g</a:t>
            </a:r>
            <a:r>
              <a:rPr sz="1100" spc="-10" dirty="0">
                <a:latin typeface="Calibri"/>
                <a:cs typeface="Calibri"/>
              </a:rPr>
              <a:t>e</a:t>
            </a:r>
            <a:endParaRPr sz="1100">
              <a:latin typeface="Calibri"/>
              <a:cs typeface="Calibri"/>
            </a:endParaRPr>
          </a:p>
        </p:txBody>
      </p:sp>
      <p:sp>
        <p:nvSpPr>
          <p:cNvPr id="70" name="object 70"/>
          <p:cNvSpPr txBox="1"/>
          <p:nvPr/>
        </p:nvSpPr>
        <p:spPr>
          <a:xfrm>
            <a:off x="715265" y="6647688"/>
            <a:ext cx="975994" cy="565026"/>
          </a:xfrm>
          <a:prstGeom prst="rect">
            <a:avLst/>
          </a:prstGeom>
        </p:spPr>
        <p:txBody>
          <a:bodyPr vert="horz" wrap="square" lIns="0" tIns="0" rIns="0" bIns="0" rtlCol="0">
            <a:spAutoFit/>
          </a:bodyPr>
          <a:lstStyle/>
          <a:p>
            <a:pPr marL="153670" marR="5080" indent="-141605">
              <a:lnSpc>
                <a:spcPct val="101600"/>
              </a:lnSpc>
            </a:pPr>
            <a:r>
              <a:rPr sz="900" spc="-15" dirty="0">
                <a:latin typeface="Calibri"/>
                <a:cs typeface="Calibri"/>
              </a:rPr>
              <a:t>N</a:t>
            </a:r>
            <a:r>
              <a:rPr sz="900" spc="-10" dirty="0">
                <a:latin typeface="Calibri"/>
                <a:cs typeface="Calibri"/>
              </a:rPr>
              <a:t>o</a:t>
            </a:r>
            <a:r>
              <a:rPr sz="900" spc="-5" dirty="0">
                <a:latin typeface="Calibri"/>
                <a:cs typeface="Calibri"/>
              </a:rPr>
              <a:t> Uri</a:t>
            </a:r>
            <a:r>
              <a:rPr sz="900" dirty="0">
                <a:latin typeface="Calibri"/>
                <a:cs typeface="Calibri"/>
              </a:rPr>
              <a:t>n</a:t>
            </a:r>
            <a:r>
              <a:rPr sz="900" spc="-10" dirty="0">
                <a:latin typeface="Calibri"/>
                <a:cs typeface="Calibri"/>
              </a:rPr>
              <a:t>e</a:t>
            </a:r>
            <a:r>
              <a:rPr sz="900" spc="-5" dirty="0">
                <a:latin typeface="Calibri"/>
                <a:cs typeface="Calibri"/>
              </a:rPr>
              <a:t> </a:t>
            </a:r>
            <a:r>
              <a:rPr sz="900" dirty="0">
                <a:latin typeface="Calibri"/>
                <a:cs typeface="Calibri"/>
              </a:rPr>
              <a:t>Testi</a:t>
            </a:r>
            <a:r>
              <a:rPr sz="900" spc="-5" dirty="0">
                <a:latin typeface="Calibri"/>
                <a:cs typeface="Calibri"/>
              </a:rPr>
              <a:t>n</a:t>
            </a:r>
            <a:r>
              <a:rPr sz="900" spc="-10" dirty="0">
                <a:latin typeface="Calibri"/>
                <a:cs typeface="Calibri"/>
              </a:rPr>
              <a:t>g</a:t>
            </a:r>
            <a:r>
              <a:rPr sz="900" spc="-5" dirty="0">
                <a:latin typeface="Calibri"/>
                <a:cs typeface="Calibri"/>
              </a:rPr>
              <a:t> </a:t>
            </a:r>
            <a:r>
              <a:rPr lang="en-US" sz="900" spc="-5" dirty="0" smtClean="0">
                <a:latin typeface="Calibri"/>
                <a:cs typeface="Calibri"/>
              </a:rPr>
              <a:t>Indicated</a:t>
            </a:r>
            <a:r>
              <a:rPr sz="900" spc="-5" dirty="0" smtClean="0">
                <a:latin typeface="Calibri"/>
                <a:cs typeface="Calibri"/>
              </a:rPr>
              <a:t> </a:t>
            </a:r>
            <a:r>
              <a:rPr lang="en-US" sz="900" spc="-5" dirty="0" smtClean="0">
                <a:latin typeface="Calibri"/>
                <a:cs typeface="Calibri"/>
              </a:rPr>
              <a:t> after Observation - </a:t>
            </a:r>
            <a:r>
              <a:rPr sz="900" spc="-5" dirty="0" smtClean="0">
                <a:latin typeface="Calibri"/>
                <a:cs typeface="Calibri"/>
              </a:rPr>
              <a:t> </a:t>
            </a:r>
            <a:r>
              <a:rPr sz="900" spc="-15" dirty="0">
                <a:latin typeface="Calibri"/>
                <a:cs typeface="Calibri"/>
              </a:rPr>
              <a:t>Se</a:t>
            </a:r>
            <a:r>
              <a:rPr sz="900" spc="-10" dirty="0">
                <a:latin typeface="Calibri"/>
                <a:cs typeface="Calibri"/>
              </a:rPr>
              <a:t>e</a:t>
            </a:r>
            <a:r>
              <a:rPr sz="900" spc="-5" dirty="0">
                <a:latin typeface="Calibri"/>
                <a:cs typeface="Calibri"/>
              </a:rPr>
              <a:t> </a:t>
            </a:r>
            <a:r>
              <a:rPr sz="900" b="1" spc="-5" dirty="0">
                <a:latin typeface="Calibri"/>
                <a:cs typeface="Calibri"/>
              </a:rPr>
              <a:t>Script</a:t>
            </a:r>
            <a:r>
              <a:rPr sz="900" b="1" spc="-10" dirty="0">
                <a:latin typeface="Calibri"/>
                <a:cs typeface="Calibri"/>
              </a:rPr>
              <a:t> 7</a:t>
            </a:r>
            <a:endParaRPr sz="900" dirty="0">
              <a:latin typeface="Calibri"/>
              <a:cs typeface="Calibri"/>
            </a:endParaRPr>
          </a:p>
        </p:txBody>
      </p:sp>
    </p:spTree>
    <p:extLst>
      <p:ext uri="{BB962C8B-B14F-4D97-AF65-F5344CB8AC3E}">
        <p14:creationId xmlns:p14="http://schemas.microsoft.com/office/powerpoint/2010/main" val="43966282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743200" y="236706"/>
            <a:ext cx="4953000" cy="369332"/>
          </a:xfrm>
          <a:prstGeom prst="rect">
            <a:avLst/>
          </a:prstGeom>
          <a:noFill/>
        </p:spPr>
        <p:txBody>
          <a:bodyPr wrap="square" rtlCol="0">
            <a:spAutoFit/>
          </a:bodyPr>
          <a:lstStyle/>
          <a:p>
            <a:r>
              <a:rPr lang="en-US" dirty="0" smtClean="0"/>
              <a:t>When to Test Urine – Communication Blank Script</a:t>
            </a:r>
            <a:endParaRPr lang="en-US" dirty="0"/>
          </a:p>
        </p:txBody>
      </p:sp>
      <p:sp>
        <p:nvSpPr>
          <p:cNvPr id="3" name="TextBox 2"/>
          <p:cNvSpPr txBox="1"/>
          <p:nvPr/>
        </p:nvSpPr>
        <p:spPr>
          <a:xfrm>
            <a:off x="609600" y="1295400"/>
            <a:ext cx="8610600" cy="369332"/>
          </a:xfrm>
          <a:prstGeom prst="rect">
            <a:avLst/>
          </a:prstGeom>
          <a:noFill/>
        </p:spPr>
        <p:txBody>
          <a:bodyPr wrap="square" rtlCol="0">
            <a:spAutoFit/>
          </a:bodyPr>
          <a:lstStyle/>
          <a:p>
            <a:endParaRPr lang="en-US" dirty="0"/>
          </a:p>
        </p:txBody>
      </p:sp>
      <p:grpSp>
        <p:nvGrpSpPr>
          <p:cNvPr id="4" name="Group 4"/>
          <p:cNvGrpSpPr>
            <a:grpSpLocks noChangeAspect="1"/>
          </p:cNvGrpSpPr>
          <p:nvPr/>
        </p:nvGrpSpPr>
        <p:grpSpPr bwMode="auto">
          <a:xfrm>
            <a:off x="739775" y="1058863"/>
            <a:ext cx="8556625" cy="6524625"/>
            <a:chOff x="466" y="667"/>
            <a:chExt cx="5390" cy="4181"/>
          </a:xfrm>
        </p:grpSpPr>
        <p:sp>
          <p:nvSpPr>
            <p:cNvPr id="5" name="AutoShape 3"/>
            <p:cNvSpPr>
              <a:spLocks noChangeAspect="1" noChangeArrowheads="1" noTextEdit="1"/>
            </p:cNvSpPr>
            <p:nvPr/>
          </p:nvSpPr>
          <p:spPr bwMode="auto">
            <a:xfrm>
              <a:off x="480" y="672"/>
              <a:ext cx="5376" cy="417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6" name="Rectangle 5"/>
            <p:cNvSpPr>
              <a:spLocks noChangeArrowheads="1"/>
            </p:cNvSpPr>
            <p:nvPr/>
          </p:nvSpPr>
          <p:spPr bwMode="auto">
            <a:xfrm>
              <a:off x="480" y="667"/>
              <a:ext cx="415" cy="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lang="en-US" altLang="en-US" sz="1000" b="1" dirty="0" smtClean="0">
                  <a:solidFill>
                    <a:srgbClr val="000000"/>
                  </a:solidFill>
                  <a:latin typeface="Calibri" pitchFamily="34" charset="0"/>
                </a:rPr>
                <a:t>Blank Script</a:t>
              </a:r>
              <a:r>
                <a:rPr kumimoji="0" lang="en-US" altLang="en-US" sz="1000" b="1" i="0" u="none" strike="noStrike" cap="none" normalizeH="0" baseline="0" dirty="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a:spLocks noChangeArrowheads="1"/>
            </p:cNvSpPr>
            <p:nvPr/>
          </p:nvSpPr>
          <p:spPr bwMode="auto">
            <a:xfrm>
              <a:off x="914" y="667"/>
              <a:ext cx="101"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smtClean="0">
                  <a:ln>
                    <a:noFill/>
                  </a:ln>
                  <a:solidFill>
                    <a:srgbClr val="000000"/>
                  </a:solidFill>
                  <a:effectLst/>
                  <a:latin typeface="Calibri"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8" name="Rectangle 7"/>
            <p:cNvSpPr>
              <a:spLocks noChangeArrowheads="1"/>
            </p:cNvSpPr>
            <p:nvPr/>
          </p:nvSpPr>
          <p:spPr bwMode="auto">
            <a:xfrm>
              <a:off x="953" y="667"/>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Rectangle 8"/>
            <p:cNvSpPr>
              <a:spLocks noChangeArrowheads="1"/>
            </p:cNvSpPr>
            <p:nvPr/>
          </p:nvSpPr>
          <p:spPr bwMode="auto">
            <a:xfrm>
              <a:off x="976" y="667"/>
              <a:ext cx="151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smtClean="0">
                  <a:ln>
                    <a:noFill/>
                  </a:ln>
                  <a:solidFill>
                    <a:srgbClr val="000000"/>
                  </a:solidFill>
                  <a:effectLst/>
                  <a:latin typeface="Calibri" pitchFamily="34" charset="0"/>
                  <a:cs typeface="Arial" pitchFamily="34" charset="0"/>
                </a:rPr>
                <a:t>PHYSICIAN COMMUNICATION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0" name="Rectangle 9"/>
            <p:cNvSpPr>
              <a:spLocks noChangeArrowheads="1"/>
            </p:cNvSpPr>
            <p:nvPr/>
          </p:nvSpPr>
          <p:spPr bwMode="auto">
            <a:xfrm>
              <a:off x="2409" y="667"/>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1" name="Rectangle 10"/>
            <p:cNvSpPr>
              <a:spLocks noChangeArrowheads="1"/>
            </p:cNvSpPr>
            <p:nvPr/>
          </p:nvSpPr>
          <p:spPr bwMode="auto">
            <a:xfrm>
              <a:off x="480" y="849"/>
              <a:ext cx="250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smtClean="0">
                  <a:ln>
                    <a:noFill/>
                  </a:ln>
                  <a:solidFill>
                    <a:srgbClr val="000000"/>
                  </a:solidFill>
                  <a:effectLst/>
                  <a:latin typeface="Calibri" pitchFamily="34" charset="0"/>
                  <a:cs typeface="Arial" pitchFamily="34" charset="0"/>
                </a:rPr>
                <a:t>Localizing Signs and Symptoms with Warning Signs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11"/>
            <p:cNvSpPr>
              <a:spLocks noChangeArrowheads="1"/>
            </p:cNvSpPr>
            <p:nvPr/>
          </p:nvSpPr>
          <p:spPr bwMode="auto">
            <a:xfrm>
              <a:off x="2874" y="849"/>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1"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12"/>
            <p:cNvSpPr>
              <a:spLocks noChangeArrowheads="1"/>
            </p:cNvSpPr>
            <p:nvPr/>
          </p:nvSpPr>
          <p:spPr bwMode="auto">
            <a:xfrm>
              <a:off x="480" y="1031"/>
              <a:ext cx="1294"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Mode of Communication: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13"/>
            <p:cNvSpPr>
              <a:spLocks noChangeArrowheads="1"/>
            </p:cNvSpPr>
            <p:nvPr/>
          </p:nvSpPr>
          <p:spPr bwMode="auto">
            <a:xfrm>
              <a:off x="1704" y="1031"/>
              <a:ext cx="194"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5" name="Rectangle 14"/>
            <p:cNvSpPr>
              <a:spLocks noChangeArrowheads="1"/>
            </p:cNvSpPr>
            <p:nvPr/>
          </p:nvSpPr>
          <p:spPr bwMode="auto">
            <a:xfrm>
              <a:off x="1820" y="1031"/>
              <a:ext cx="42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PHONE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6" name="Rectangle 15"/>
            <p:cNvSpPr>
              <a:spLocks noChangeArrowheads="1"/>
            </p:cNvSpPr>
            <p:nvPr/>
          </p:nvSpPr>
          <p:spPr bwMode="auto">
            <a:xfrm>
              <a:off x="2177" y="1031"/>
              <a:ext cx="16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7" name="Rectangle 16"/>
            <p:cNvSpPr>
              <a:spLocks noChangeArrowheads="1"/>
            </p:cNvSpPr>
            <p:nvPr/>
          </p:nvSpPr>
          <p:spPr bwMode="auto">
            <a:xfrm>
              <a:off x="2278" y="1036"/>
              <a:ext cx="17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8" name="Rectangle 17"/>
            <p:cNvSpPr>
              <a:spLocks noChangeArrowheads="1"/>
            </p:cNvSpPr>
            <p:nvPr/>
          </p:nvSpPr>
          <p:spPr bwMode="auto">
            <a:xfrm>
              <a:off x="2355" y="1031"/>
              <a:ext cx="294"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19" name="Rectangle 18"/>
            <p:cNvSpPr>
              <a:spLocks noChangeArrowheads="1"/>
            </p:cNvSpPr>
            <p:nvPr/>
          </p:nvSpPr>
          <p:spPr bwMode="auto">
            <a:xfrm>
              <a:off x="2595" y="1031"/>
              <a:ext cx="24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FAX</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9"/>
            <p:cNvSpPr>
              <a:spLocks noChangeArrowheads="1"/>
            </p:cNvSpPr>
            <p:nvPr/>
          </p:nvSpPr>
          <p:spPr bwMode="auto">
            <a:xfrm>
              <a:off x="2781" y="1031"/>
              <a:ext cx="16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 name="Rectangle 20"/>
            <p:cNvSpPr>
              <a:spLocks noChangeArrowheads="1"/>
            </p:cNvSpPr>
            <p:nvPr/>
          </p:nvSpPr>
          <p:spPr bwMode="auto">
            <a:xfrm>
              <a:off x="2874" y="1036"/>
              <a:ext cx="170" cy="10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2" name="Rectangle 21"/>
            <p:cNvSpPr>
              <a:spLocks noChangeArrowheads="1"/>
            </p:cNvSpPr>
            <p:nvPr/>
          </p:nvSpPr>
          <p:spPr bwMode="auto">
            <a:xfrm>
              <a:off x="2952" y="1031"/>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3" name="Rectangle 22"/>
            <p:cNvSpPr>
              <a:spLocks noChangeArrowheads="1"/>
            </p:cNvSpPr>
            <p:nvPr/>
          </p:nvSpPr>
          <p:spPr bwMode="auto">
            <a:xfrm>
              <a:off x="480" y="1213"/>
              <a:ext cx="53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Resident: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4" name="Rectangle 23"/>
            <p:cNvSpPr>
              <a:spLocks noChangeArrowheads="1"/>
            </p:cNvSpPr>
            <p:nvPr/>
          </p:nvSpPr>
          <p:spPr bwMode="auto">
            <a:xfrm>
              <a:off x="953" y="1213"/>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5" name="Rectangle 24"/>
            <p:cNvSpPr>
              <a:spLocks noChangeArrowheads="1"/>
            </p:cNvSpPr>
            <p:nvPr/>
          </p:nvSpPr>
          <p:spPr bwMode="auto">
            <a:xfrm>
              <a:off x="480" y="1395"/>
              <a:ext cx="51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Provider: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6" name="Rectangle 25"/>
            <p:cNvSpPr>
              <a:spLocks noChangeArrowheads="1"/>
            </p:cNvSpPr>
            <p:nvPr/>
          </p:nvSpPr>
          <p:spPr bwMode="auto">
            <a:xfrm>
              <a:off x="937" y="1395"/>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7" name="Rectangle 26"/>
            <p:cNvSpPr>
              <a:spLocks noChangeArrowheads="1"/>
            </p:cNvSpPr>
            <p:nvPr/>
          </p:nvSpPr>
          <p:spPr bwMode="auto">
            <a:xfrm>
              <a:off x="480" y="1576"/>
              <a:ext cx="341"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Date: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8" name="Rectangle 27"/>
            <p:cNvSpPr>
              <a:spLocks noChangeArrowheads="1"/>
            </p:cNvSpPr>
            <p:nvPr/>
          </p:nvSpPr>
          <p:spPr bwMode="auto">
            <a:xfrm>
              <a:off x="759" y="1576"/>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9" name="Rectangle 28"/>
            <p:cNvSpPr>
              <a:spLocks noChangeArrowheads="1"/>
            </p:cNvSpPr>
            <p:nvPr/>
          </p:nvSpPr>
          <p:spPr bwMode="auto">
            <a:xfrm>
              <a:off x="480" y="1758"/>
              <a:ext cx="264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This message is to inform you of a change in condition: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0" name="Rectangle 29"/>
            <p:cNvSpPr>
              <a:spLocks noChangeArrowheads="1"/>
            </p:cNvSpPr>
            <p:nvPr/>
          </p:nvSpPr>
          <p:spPr bwMode="auto">
            <a:xfrm>
              <a:off x="3029" y="1758"/>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31" name="Rectangle 30"/>
            <p:cNvSpPr>
              <a:spLocks noChangeArrowheads="1"/>
            </p:cNvSpPr>
            <p:nvPr/>
          </p:nvSpPr>
          <p:spPr bwMode="auto">
            <a:xfrm>
              <a:off x="480" y="1935"/>
              <a:ext cx="333"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Chief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8" name="Rectangle 31"/>
            <p:cNvSpPr>
              <a:spLocks noChangeArrowheads="1"/>
            </p:cNvSpPr>
            <p:nvPr/>
          </p:nvSpPr>
          <p:spPr bwMode="auto">
            <a:xfrm>
              <a:off x="751" y="1935"/>
              <a:ext cx="581"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Complaint: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49" name="Rectangle 32"/>
            <p:cNvSpPr>
              <a:spLocks noChangeArrowheads="1"/>
            </p:cNvSpPr>
            <p:nvPr/>
          </p:nvSpPr>
          <p:spPr bwMode="auto">
            <a:xfrm>
              <a:off x="1270" y="1935"/>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1" name="Rectangle 33"/>
            <p:cNvSpPr>
              <a:spLocks noChangeArrowheads="1"/>
            </p:cNvSpPr>
            <p:nvPr/>
          </p:nvSpPr>
          <p:spPr bwMode="auto">
            <a:xfrm>
              <a:off x="480" y="2117"/>
              <a:ext cx="54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Situation: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2" name="Rectangle 34"/>
            <p:cNvSpPr>
              <a:spLocks noChangeArrowheads="1"/>
            </p:cNvSpPr>
            <p:nvPr/>
          </p:nvSpPr>
          <p:spPr bwMode="auto">
            <a:xfrm>
              <a:off x="960" y="2117"/>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3" name="Rectangle 35"/>
            <p:cNvSpPr>
              <a:spLocks noChangeArrowheads="1"/>
            </p:cNvSpPr>
            <p:nvPr/>
          </p:nvSpPr>
          <p:spPr bwMode="auto">
            <a:xfrm>
              <a:off x="480" y="2299"/>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4" name="Rectangle 36"/>
            <p:cNvSpPr>
              <a:spLocks noChangeArrowheads="1"/>
            </p:cNvSpPr>
            <p:nvPr/>
          </p:nvSpPr>
          <p:spPr bwMode="auto">
            <a:xfrm>
              <a:off x="480" y="2481"/>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5" name="Rectangle 37"/>
            <p:cNvSpPr>
              <a:spLocks noChangeArrowheads="1"/>
            </p:cNvSpPr>
            <p:nvPr/>
          </p:nvSpPr>
          <p:spPr bwMode="auto">
            <a:xfrm>
              <a:off x="480" y="2663"/>
              <a:ext cx="179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Vitals: Temperature           Pulse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6" name="Rectangle 38"/>
            <p:cNvSpPr>
              <a:spLocks noChangeArrowheads="1"/>
            </p:cNvSpPr>
            <p:nvPr/>
          </p:nvSpPr>
          <p:spPr bwMode="auto">
            <a:xfrm>
              <a:off x="2185" y="2663"/>
              <a:ext cx="287"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Resp</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7" name="Rectangle 39"/>
            <p:cNvSpPr>
              <a:spLocks noChangeArrowheads="1"/>
            </p:cNvSpPr>
            <p:nvPr/>
          </p:nvSpPr>
          <p:spPr bwMode="auto">
            <a:xfrm>
              <a:off x="2417" y="2663"/>
              <a:ext cx="24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8" name="Rectangle 40"/>
            <p:cNvSpPr>
              <a:spLocks noChangeArrowheads="1"/>
            </p:cNvSpPr>
            <p:nvPr/>
          </p:nvSpPr>
          <p:spPr bwMode="auto">
            <a:xfrm>
              <a:off x="2588" y="2663"/>
              <a:ext cx="79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B/P         O2 Sat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59" name="Rectangle 41"/>
            <p:cNvSpPr>
              <a:spLocks noChangeArrowheads="1"/>
            </p:cNvSpPr>
            <p:nvPr/>
          </p:nvSpPr>
          <p:spPr bwMode="auto">
            <a:xfrm>
              <a:off x="3308" y="2663"/>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0" name="Rectangle 42"/>
            <p:cNvSpPr>
              <a:spLocks noChangeArrowheads="1"/>
            </p:cNvSpPr>
            <p:nvPr/>
          </p:nvSpPr>
          <p:spPr bwMode="auto">
            <a:xfrm>
              <a:off x="480" y="2845"/>
              <a:ext cx="356"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Finger</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1" name="Rectangle 43"/>
            <p:cNvSpPr>
              <a:spLocks noChangeArrowheads="1"/>
            </p:cNvSpPr>
            <p:nvPr/>
          </p:nvSpPr>
          <p:spPr bwMode="auto">
            <a:xfrm>
              <a:off x="782" y="2845"/>
              <a:ext cx="101"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2" name="Rectangle 44"/>
            <p:cNvSpPr>
              <a:spLocks noChangeArrowheads="1"/>
            </p:cNvSpPr>
            <p:nvPr/>
          </p:nvSpPr>
          <p:spPr bwMode="auto">
            <a:xfrm>
              <a:off x="821" y="2845"/>
              <a:ext cx="92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stick Blood Sugar: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3" name="Rectangle 45"/>
            <p:cNvSpPr>
              <a:spLocks noChangeArrowheads="1"/>
            </p:cNvSpPr>
            <p:nvPr/>
          </p:nvSpPr>
          <p:spPr bwMode="auto">
            <a:xfrm>
              <a:off x="1658" y="2845"/>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4" name="Rectangle 46"/>
            <p:cNvSpPr>
              <a:spLocks noChangeArrowheads="1"/>
            </p:cNvSpPr>
            <p:nvPr/>
          </p:nvSpPr>
          <p:spPr bwMode="auto">
            <a:xfrm>
              <a:off x="480" y="3027"/>
              <a:ext cx="62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Background</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5" name="Rectangle 47"/>
            <p:cNvSpPr>
              <a:spLocks noChangeArrowheads="1"/>
            </p:cNvSpPr>
            <p:nvPr/>
          </p:nvSpPr>
          <p:spPr bwMode="auto">
            <a:xfrm>
              <a:off x="1038" y="3027"/>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6" name="Rectangle 48"/>
            <p:cNvSpPr>
              <a:spLocks noChangeArrowheads="1"/>
            </p:cNvSpPr>
            <p:nvPr/>
          </p:nvSpPr>
          <p:spPr bwMode="auto">
            <a:xfrm>
              <a:off x="480" y="3209"/>
              <a:ext cx="597"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Diagnoses: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7" name="Rectangle 49"/>
            <p:cNvSpPr>
              <a:spLocks noChangeArrowheads="1"/>
            </p:cNvSpPr>
            <p:nvPr/>
          </p:nvSpPr>
          <p:spPr bwMode="auto">
            <a:xfrm>
              <a:off x="1015" y="3209"/>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8" name="Rectangle 50"/>
            <p:cNvSpPr>
              <a:spLocks noChangeArrowheads="1"/>
            </p:cNvSpPr>
            <p:nvPr/>
          </p:nvSpPr>
          <p:spPr bwMode="auto">
            <a:xfrm>
              <a:off x="480" y="3391"/>
              <a:ext cx="969"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Recent antibiotics: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69" name="Rectangle 51"/>
            <p:cNvSpPr>
              <a:spLocks noChangeArrowheads="1"/>
            </p:cNvSpPr>
            <p:nvPr/>
          </p:nvSpPr>
          <p:spPr bwMode="auto">
            <a:xfrm>
              <a:off x="1379" y="3391"/>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0" name="Rectangle 52"/>
            <p:cNvSpPr>
              <a:spLocks noChangeArrowheads="1"/>
            </p:cNvSpPr>
            <p:nvPr/>
          </p:nvSpPr>
          <p:spPr bwMode="auto">
            <a:xfrm>
              <a:off x="480" y="3573"/>
              <a:ext cx="527"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Allergies: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1" name="Rectangle 53"/>
            <p:cNvSpPr>
              <a:spLocks noChangeArrowheads="1"/>
            </p:cNvSpPr>
            <p:nvPr/>
          </p:nvSpPr>
          <p:spPr bwMode="auto">
            <a:xfrm>
              <a:off x="945" y="3573"/>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2" name="Rectangle 54"/>
            <p:cNvSpPr>
              <a:spLocks noChangeArrowheads="1"/>
            </p:cNvSpPr>
            <p:nvPr/>
          </p:nvSpPr>
          <p:spPr bwMode="auto">
            <a:xfrm>
              <a:off x="480" y="3755"/>
              <a:ext cx="194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Anticoagulants, Hypoglycemic, Digoxin: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3" name="Rectangle 55"/>
            <p:cNvSpPr>
              <a:spLocks noChangeArrowheads="1"/>
            </p:cNvSpPr>
            <p:nvPr/>
          </p:nvSpPr>
          <p:spPr bwMode="auto">
            <a:xfrm>
              <a:off x="2332" y="3755"/>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4" name="Rectangle 56"/>
            <p:cNvSpPr>
              <a:spLocks noChangeArrowheads="1"/>
            </p:cNvSpPr>
            <p:nvPr/>
          </p:nvSpPr>
          <p:spPr bwMode="auto">
            <a:xfrm>
              <a:off x="480" y="3937"/>
              <a:ext cx="682"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Code Status: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5" name="Rectangle 57"/>
            <p:cNvSpPr>
              <a:spLocks noChangeArrowheads="1"/>
            </p:cNvSpPr>
            <p:nvPr/>
          </p:nvSpPr>
          <p:spPr bwMode="auto">
            <a:xfrm>
              <a:off x="1084" y="3937"/>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6" name="Rectangle 58"/>
            <p:cNvSpPr>
              <a:spLocks noChangeArrowheads="1"/>
            </p:cNvSpPr>
            <p:nvPr/>
          </p:nvSpPr>
          <p:spPr bwMode="auto">
            <a:xfrm>
              <a:off x="480" y="4119"/>
              <a:ext cx="1054"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Resident evaluation: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7" name="Rectangle 59"/>
            <p:cNvSpPr>
              <a:spLocks noChangeArrowheads="1"/>
            </p:cNvSpPr>
            <p:nvPr/>
          </p:nvSpPr>
          <p:spPr bwMode="auto">
            <a:xfrm>
              <a:off x="1464" y="4119"/>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8" name="Rectangle 60"/>
            <p:cNvSpPr>
              <a:spLocks noChangeArrowheads="1"/>
            </p:cNvSpPr>
            <p:nvPr/>
          </p:nvSpPr>
          <p:spPr bwMode="auto">
            <a:xfrm>
              <a:off x="480" y="4296"/>
              <a:ext cx="690"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Appearance: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79" name="Rectangle 61"/>
            <p:cNvSpPr>
              <a:spLocks noChangeArrowheads="1"/>
            </p:cNvSpPr>
            <p:nvPr/>
          </p:nvSpPr>
          <p:spPr bwMode="auto">
            <a:xfrm>
              <a:off x="1100" y="4296"/>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80" name="Rectangle 62"/>
            <p:cNvSpPr>
              <a:spLocks noChangeArrowheads="1"/>
            </p:cNvSpPr>
            <p:nvPr/>
          </p:nvSpPr>
          <p:spPr bwMode="auto">
            <a:xfrm>
              <a:off x="480" y="4478"/>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81" name="Rectangle 63"/>
            <p:cNvSpPr>
              <a:spLocks noChangeArrowheads="1"/>
            </p:cNvSpPr>
            <p:nvPr/>
          </p:nvSpPr>
          <p:spPr bwMode="auto">
            <a:xfrm>
              <a:off x="466" y="4478"/>
              <a:ext cx="798"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dirty="0" smtClean="0">
                  <a:ln>
                    <a:noFill/>
                  </a:ln>
                  <a:solidFill>
                    <a:srgbClr val="000000"/>
                  </a:solidFill>
                  <a:effectLst/>
                  <a:latin typeface="Calibri" pitchFamily="34" charset="0"/>
                  <a:cs typeface="Arial" pitchFamily="34" charset="0"/>
                </a:rPr>
                <a:t>Review/Notify: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082" name="Rectangle 64"/>
            <p:cNvSpPr>
              <a:spLocks noChangeArrowheads="1"/>
            </p:cNvSpPr>
            <p:nvPr/>
          </p:nvSpPr>
          <p:spPr bwMode="auto">
            <a:xfrm>
              <a:off x="1208" y="4659"/>
              <a:ext cx="85" cy="11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0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83" name="Rectangle 65"/>
            <p:cNvSpPr>
              <a:spLocks noChangeArrowheads="1"/>
            </p:cNvSpPr>
            <p:nvPr/>
          </p:nvSpPr>
          <p:spPr bwMode="auto">
            <a:xfrm>
              <a:off x="3731" y="762"/>
              <a:ext cx="2053" cy="3436"/>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US"/>
            </a:p>
          </p:txBody>
        </p:sp>
        <p:sp>
          <p:nvSpPr>
            <p:cNvPr id="2084" name="Rectangle 66"/>
            <p:cNvSpPr>
              <a:spLocks noChangeArrowheads="1"/>
            </p:cNvSpPr>
            <p:nvPr/>
          </p:nvSpPr>
          <p:spPr bwMode="auto">
            <a:xfrm>
              <a:off x="3746" y="841"/>
              <a:ext cx="2053" cy="3436"/>
            </a:xfrm>
            <a:prstGeom prst="rect">
              <a:avLst/>
            </a:prstGeom>
            <a:noFill/>
            <a:ln w="12700" cap="flat">
              <a:solidFill>
                <a:srgbClr val="000000"/>
              </a:solidFill>
              <a:prstDash val="solid"/>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n-US"/>
            </a:p>
          </p:txBody>
        </p:sp>
        <p:sp>
          <p:nvSpPr>
            <p:cNvPr id="2085" name="Rectangle 67"/>
            <p:cNvSpPr>
              <a:spLocks noChangeArrowheads="1"/>
            </p:cNvSpPr>
            <p:nvPr/>
          </p:nvSpPr>
          <p:spPr bwMode="auto">
            <a:xfrm>
              <a:off x="3827" y="869"/>
              <a:ext cx="93" cy="13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86" name="Rectangle 68"/>
            <p:cNvSpPr>
              <a:spLocks noChangeArrowheads="1"/>
            </p:cNvSpPr>
            <p:nvPr/>
          </p:nvSpPr>
          <p:spPr bwMode="auto">
            <a:xfrm>
              <a:off x="3827" y="983"/>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1"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87" name="Rectangle 69"/>
            <p:cNvSpPr>
              <a:spLocks noChangeArrowheads="1"/>
            </p:cNvSpPr>
            <p:nvPr/>
          </p:nvSpPr>
          <p:spPr bwMode="auto">
            <a:xfrm>
              <a:off x="3851" y="983"/>
              <a:ext cx="29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1" i="0" u="none" strike="noStrike" cap="none" normalizeH="0" baseline="0" smtClean="0">
                  <a:ln>
                    <a:noFill/>
                  </a:ln>
                  <a:solidFill>
                    <a:srgbClr val="000000"/>
                  </a:solidFill>
                  <a:effectLst/>
                  <a:latin typeface="Calibri" pitchFamily="34" charset="0"/>
                  <a:cs typeface="Arial" pitchFamily="34" charset="0"/>
                </a:rPr>
                <a:t>Box A</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88" name="Rectangle 70"/>
            <p:cNvSpPr>
              <a:spLocks noChangeArrowheads="1"/>
            </p:cNvSpPr>
            <p:nvPr/>
          </p:nvSpPr>
          <p:spPr bwMode="auto">
            <a:xfrm>
              <a:off x="4099" y="983"/>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1"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89" name="Rectangle 71"/>
            <p:cNvSpPr>
              <a:spLocks noChangeArrowheads="1"/>
            </p:cNvSpPr>
            <p:nvPr/>
          </p:nvSpPr>
          <p:spPr bwMode="auto">
            <a:xfrm>
              <a:off x="3827" y="1067"/>
              <a:ext cx="87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Nursing Assessment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0" name="Rectangle 72"/>
            <p:cNvSpPr>
              <a:spLocks noChangeArrowheads="1"/>
            </p:cNvSpPr>
            <p:nvPr/>
          </p:nvSpPr>
          <p:spPr bwMode="auto">
            <a:xfrm>
              <a:off x="4672" y="1067"/>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1" name="Rectangle 73"/>
            <p:cNvSpPr>
              <a:spLocks noChangeArrowheads="1"/>
            </p:cNvSpPr>
            <p:nvPr/>
          </p:nvSpPr>
          <p:spPr bwMode="auto">
            <a:xfrm>
              <a:off x="3827" y="1154"/>
              <a:ext cx="41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2" name="Rectangle 74"/>
            <p:cNvSpPr>
              <a:spLocks noChangeArrowheads="1"/>
            </p:cNvSpPr>
            <p:nvPr/>
          </p:nvSpPr>
          <p:spPr bwMode="auto">
            <a:xfrm>
              <a:off x="4199" y="1154"/>
              <a:ext cx="127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Complete nursing assessment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3" name="Rectangle 75"/>
            <p:cNvSpPr>
              <a:spLocks noChangeArrowheads="1"/>
            </p:cNvSpPr>
            <p:nvPr/>
          </p:nvSpPr>
          <p:spPr bwMode="auto">
            <a:xfrm>
              <a:off x="5462" y="1154"/>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4" name="Rectangle 76"/>
            <p:cNvSpPr>
              <a:spLocks noChangeArrowheads="1"/>
            </p:cNvSpPr>
            <p:nvPr/>
          </p:nvSpPr>
          <p:spPr bwMode="auto">
            <a:xfrm>
              <a:off x="3827" y="1240"/>
              <a:ext cx="31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1" i="0" u="none" strike="noStrike" cap="none" normalizeH="0" baseline="0" smtClean="0">
                  <a:ln>
                    <a:noFill/>
                  </a:ln>
                  <a:solidFill>
                    <a:srgbClr val="000000"/>
                  </a:solidFill>
                  <a:effectLst/>
                  <a:latin typeface="Calibri" pitchFamily="34" charset="0"/>
                  <a:cs typeface="Arial" pitchFamily="34" charset="0"/>
                </a:rPr>
                <a:t>Box B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5" name="Rectangle 77"/>
            <p:cNvSpPr>
              <a:spLocks noChangeArrowheads="1"/>
            </p:cNvSpPr>
            <p:nvPr/>
          </p:nvSpPr>
          <p:spPr bwMode="auto">
            <a:xfrm>
              <a:off x="4091" y="1240"/>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6" name="Rectangle 78"/>
            <p:cNvSpPr>
              <a:spLocks noChangeArrowheads="1"/>
            </p:cNvSpPr>
            <p:nvPr/>
          </p:nvSpPr>
          <p:spPr bwMode="auto">
            <a:xfrm>
              <a:off x="3827" y="1331"/>
              <a:ext cx="93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Localizing Urinary S/S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7" name="Rectangle 79"/>
            <p:cNvSpPr>
              <a:spLocks noChangeArrowheads="1"/>
            </p:cNvSpPr>
            <p:nvPr/>
          </p:nvSpPr>
          <p:spPr bwMode="auto">
            <a:xfrm>
              <a:off x="4742" y="1347"/>
              <a:ext cx="54" cy="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6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8" name="Rectangle 80"/>
            <p:cNvSpPr>
              <a:spLocks noChangeArrowheads="1"/>
            </p:cNvSpPr>
            <p:nvPr/>
          </p:nvSpPr>
          <p:spPr bwMode="auto">
            <a:xfrm>
              <a:off x="4757" y="1347"/>
              <a:ext cx="54" cy="6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6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099" name="Rectangle 81"/>
            <p:cNvSpPr>
              <a:spLocks noChangeArrowheads="1"/>
            </p:cNvSpPr>
            <p:nvPr/>
          </p:nvSpPr>
          <p:spPr bwMode="auto">
            <a:xfrm>
              <a:off x="4013" y="1421"/>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0" name="Rectangle 82"/>
            <p:cNvSpPr>
              <a:spLocks noChangeArrowheads="1"/>
            </p:cNvSpPr>
            <p:nvPr/>
          </p:nvSpPr>
          <p:spPr bwMode="auto">
            <a:xfrm>
              <a:off x="4199" y="1416"/>
              <a:ext cx="6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Acute dysuria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1" name="Rectangle 83"/>
            <p:cNvSpPr>
              <a:spLocks noChangeArrowheads="1"/>
            </p:cNvSpPr>
            <p:nvPr/>
          </p:nvSpPr>
          <p:spPr bwMode="auto">
            <a:xfrm>
              <a:off x="4804" y="1416"/>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2" name="Rectangle 84"/>
            <p:cNvSpPr>
              <a:spLocks noChangeArrowheads="1"/>
            </p:cNvSpPr>
            <p:nvPr/>
          </p:nvSpPr>
          <p:spPr bwMode="auto">
            <a:xfrm>
              <a:off x="4013" y="1507"/>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3" name="Rectangle 85"/>
            <p:cNvSpPr>
              <a:spLocks noChangeArrowheads="1"/>
            </p:cNvSpPr>
            <p:nvPr/>
          </p:nvSpPr>
          <p:spPr bwMode="auto">
            <a:xfrm>
              <a:off x="4199" y="1502"/>
              <a:ext cx="126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New or worsening frequency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4" name="Rectangle 86"/>
            <p:cNvSpPr>
              <a:spLocks noChangeArrowheads="1"/>
            </p:cNvSpPr>
            <p:nvPr/>
          </p:nvSpPr>
          <p:spPr bwMode="auto">
            <a:xfrm>
              <a:off x="5439" y="1502"/>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5" name="Rectangle 87"/>
            <p:cNvSpPr>
              <a:spLocks noChangeArrowheads="1"/>
            </p:cNvSpPr>
            <p:nvPr/>
          </p:nvSpPr>
          <p:spPr bwMode="auto">
            <a:xfrm>
              <a:off x="4013" y="1598"/>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6" name="Rectangle 88"/>
            <p:cNvSpPr>
              <a:spLocks noChangeArrowheads="1"/>
            </p:cNvSpPr>
            <p:nvPr/>
          </p:nvSpPr>
          <p:spPr bwMode="auto">
            <a:xfrm>
              <a:off x="4199" y="1593"/>
              <a:ext cx="117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New or worsening urgency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7" name="Rectangle 89"/>
            <p:cNvSpPr>
              <a:spLocks noChangeArrowheads="1"/>
            </p:cNvSpPr>
            <p:nvPr/>
          </p:nvSpPr>
          <p:spPr bwMode="auto">
            <a:xfrm>
              <a:off x="5346" y="1593"/>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8" name="Rectangle 90"/>
            <p:cNvSpPr>
              <a:spLocks noChangeArrowheads="1"/>
            </p:cNvSpPr>
            <p:nvPr/>
          </p:nvSpPr>
          <p:spPr bwMode="auto">
            <a:xfrm>
              <a:off x="4013" y="1685"/>
              <a:ext cx="15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09" name="Rectangle 91"/>
            <p:cNvSpPr>
              <a:spLocks noChangeArrowheads="1"/>
            </p:cNvSpPr>
            <p:nvPr/>
          </p:nvSpPr>
          <p:spPr bwMode="auto">
            <a:xfrm>
              <a:off x="4199" y="1679"/>
              <a:ext cx="138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New or worsening incontinence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0" name="Rectangle 92"/>
            <p:cNvSpPr>
              <a:spLocks noChangeArrowheads="1"/>
            </p:cNvSpPr>
            <p:nvPr/>
          </p:nvSpPr>
          <p:spPr bwMode="auto">
            <a:xfrm>
              <a:off x="5555" y="1679"/>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1" name="Rectangle 93"/>
            <p:cNvSpPr>
              <a:spLocks noChangeArrowheads="1"/>
            </p:cNvSpPr>
            <p:nvPr/>
          </p:nvSpPr>
          <p:spPr bwMode="auto">
            <a:xfrm>
              <a:off x="4013" y="1769"/>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2" name="Rectangle 94"/>
            <p:cNvSpPr>
              <a:spLocks noChangeArrowheads="1"/>
            </p:cNvSpPr>
            <p:nvPr/>
          </p:nvSpPr>
          <p:spPr bwMode="auto">
            <a:xfrm>
              <a:off x="4199" y="1764"/>
              <a:ext cx="75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Gross hematuria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3" name="Rectangle 95"/>
            <p:cNvSpPr>
              <a:spLocks noChangeArrowheads="1"/>
            </p:cNvSpPr>
            <p:nvPr/>
          </p:nvSpPr>
          <p:spPr bwMode="auto">
            <a:xfrm>
              <a:off x="4920" y="1764"/>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4" name="Rectangle 96"/>
            <p:cNvSpPr>
              <a:spLocks noChangeArrowheads="1"/>
            </p:cNvSpPr>
            <p:nvPr/>
          </p:nvSpPr>
          <p:spPr bwMode="auto">
            <a:xfrm>
              <a:off x="4013" y="1855"/>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5" name="Rectangle 97"/>
            <p:cNvSpPr>
              <a:spLocks noChangeArrowheads="1"/>
            </p:cNvSpPr>
            <p:nvPr/>
          </p:nvSpPr>
          <p:spPr bwMode="auto">
            <a:xfrm>
              <a:off x="4199" y="1850"/>
              <a:ext cx="7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Suprapubic pain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6" name="Rectangle 98"/>
            <p:cNvSpPr>
              <a:spLocks noChangeArrowheads="1"/>
            </p:cNvSpPr>
            <p:nvPr/>
          </p:nvSpPr>
          <p:spPr bwMode="auto">
            <a:xfrm>
              <a:off x="4912" y="1850"/>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7" name="Rectangle 99"/>
            <p:cNvSpPr>
              <a:spLocks noChangeArrowheads="1"/>
            </p:cNvSpPr>
            <p:nvPr/>
          </p:nvSpPr>
          <p:spPr bwMode="auto">
            <a:xfrm>
              <a:off x="4013" y="1946"/>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8" name="Rectangle 100"/>
            <p:cNvSpPr>
              <a:spLocks noChangeArrowheads="1"/>
            </p:cNvSpPr>
            <p:nvPr/>
          </p:nvSpPr>
          <p:spPr bwMode="auto">
            <a:xfrm>
              <a:off x="4199" y="1941"/>
              <a:ext cx="114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Costalvertebral angle pain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19" name="Rectangle 101"/>
            <p:cNvSpPr>
              <a:spLocks noChangeArrowheads="1"/>
            </p:cNvSpPr>
            <p:nvPr/>
          </p:nvSpPr>
          <p:spPr bwMode="auto">
            <a:xfrm>
              <a:off x="5331" y="1941"/>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0" name="Rectangle 102"/>
            <p:cNvSpPr>
              <a:spLocks noChangeArrowheads="1"/>
            </p:cNvSpPr>
            <p:nvPr/>
          </p:nvSpPr>
          <p:spPr bwMode="auto">
            <a:xfrm>
              <a:off x="4013" y="2031"/>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1" name="Rectangle 103"/>
            <p:cNvSpPr>
              <a:spLocks noChangeArrowheads="1"/>
            </p:cNvSpPr>
            <p:nvPr/>
          </p:nvSpPr>
          <p:spPr bwMode="auto">
            <a:xfrm>
              <a:off x="4199" y="2025"/>
              <a:ext cx="119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New scrotal / prostate pain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2" name="Rectangle 104"/>
            <p:cNvSpPr>
              <a:spLocks noChangeArrowheads="1"/>
            </p:cNvSpPr>
            <p:nvPr/>
          </p:nvSpPr>
          <p:spPr bwMode="auto">
            <a:xfrm>
              <a:off x="5369" y="2025"/>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3" name="Rectangle 105"/>
            <p:cNvSpPr>
              <a:spLocks noChangeArrowheads="1"/>
            </p:cNvSpPr>
            <p:nvPr/>
          </p:nvSpPr>
          <p:spPr bwMode="auto">
            <a:xfrm>
              <a:off x="4013" y="2117"/>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4" name="Rectangle 106"/>
            <p:cNvSpPr>
              <a:spLocks noChangeArrowheads="1"/>
            </p:cNvSpPr>
            <p:nvPr/>
          </p:nvSpPr>
          <p:spPr bwMode="auto">
            <a:xfrm>
              <a:off x="4199" y="2112"/>
              <a:ext cx="86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Urethral purulence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5" name="Rectangle 107"/>
            <p:cNvSpPr>
              <a:spLocks noChangeArrowheads="1"/>
            </p:cNvSpPr>
            <p:nvPr/>
          </p:nvSpPr>
          <p:spPr bwMode="auto">
            <a:xfrm>
              <a:off x="5021" y="2112"/>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6" name="Rectangle 108"/>
            <p:cNvSpPr>
              <a:spLocks noChangeArrowheads="1"/>
            </p:cNvSpPr>
            <p:nvPr/>
          </p:nvSpPr>
          <p:spPr bwMode="auto">
            <a:xfrm>
              <a:off x="3827" y="2203"/>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7" name="Rectangle 109"/>
            <p:cNvSpPr>
              <a:spLocks noChangeArrowheads="1"/>
            </p:cNvSpPr>
            <p:nvPr/>
          </p:nvSpPr>
          <p:spPr bwMode="auto">
            <a:xfrm>
              <a:off x="3827" y="2289"/>
              <a:ext cx="31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1" i="0" u="none" strike="noStrike" cap="none" normalizeH="0" baseline="0" smtClean="0">
                  <a:ln>
                    <a:noFill/>
                  </a:ln>
                  <a:solidFill>
                    <a:srgbClr val="000000"/>
                  </a:solidFill>
                  <a:effectLst/>
                  <a:latin typeface="Calibri" pitchFamily="34" charset="0"/>
                  <a:cs typeface="Arial" pitchFamily="34" charset="0"/>
                </a:rPr>
                <a:t>Box C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8" name="Rectangle 110"/>
            <p:cNvSpPr>
              <a:spLocks noChangeArrowheads="1"/>
            </p:cNvSpPr>
            <p:nvPr/>
          </p:nvSpPr>
          <p:spPr bwMode="auto">
            <a:xfrm>
              <a:off x="4091" y="2289"/>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29" name="Rectangle 111"/>
            <p:cNvSpPr>
              <a:spLocks noChangeArrowheads="1"/>
            </p:cNvSpPr>
            <p:nvPr/>
          </p:nvSpPr>
          <p:spPr bwMode="auto">
            <a:xfrm>
              <a:off x="3827" y="2373"/>
              <a:ext cx="22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Non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0" name="Rectangle 112"/>
            <p:cNvSpPr>
              <a:spLocks noChangeArrowheads="1"/>
            </p:cNvSpPr>
            <p:nvPr/>
          </p:nvSpPr>
          <p:spPr bwMode="auto">
            <a:xfrm>
              <a:off x="3998" y="2373"/>
              <a:ext cx="8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1" name="Rectangle 113"/>
            <p:cNvSpPr>
              <a:spLocks noChangeArrowheads="1"/>
            </p:cNvSpPr>
            <p:nvPr/>
          </p:nvSpPr>
          <p:spPr bwMode="auto">
            <a:xfrm>
              <a:off x="4029" y="2373"/>
              <a:ext cx="68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localizing / Non</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2" name="Rectangle 114"/>
            <p:cNvSpPr>
              <a:spLocks noChangeArrowheads="1"/>
            </p:cNvSpPr>
            <p:nvPr/>
          </p:nvSpPr>
          <p:spPr bwMode="auto">
            <a:xfrm>
              <a:off x="4680" y="2373"/>
              <a:ext cx="8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3" name="Rectangle 115"/>
            <p:cNvSpPr>
              <a:spLocks noChangeArrowheads="1"/>
            </p:cNvSpPr>
            <p:nvPr/>
          </p:nvSpPr>
          <p:spPr bwMode="auto">
            <a:xfrm>
              <a:off x="4529" y="2376"/>
              <a:ext cx="922"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Calibri" pitchFamily="34" charset="0"/>
                  <a:cs typeface="Arial" pitchFamily="34" charset="0"/>
                </a:rPr>
                <a:t>Specific Geriatric S/S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34" name="Rectangle 116"/>
            <p:cNvSpPr>
              <a:spLocks noChangeArrowheads="1"/>
            </p:cNvSpPr>
            <p:nvPr/>
          </p:nvSpPr>
          <p:spPr bwMode="auto">
            <a:xfrm>
              <a:off x="5602" y="2373"/>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5" name="Rectangle 117"/>
            <p:cNvSpPr>
              <a:spLocks noChangeArrowheads="1"/>
            </p:cNvSpPr>
            <p:nvPr/>
          </p:nvSpPr>
          <p:spPr bwMode="auto">
            <a:xfrm>
              <a:off x="4013" y="2465"/>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6" name="Rectangle 118"/>
            <p:cNvSpPr>
              <a:spLocks noChangeArrowheads="1"/>
            </p:cNvSpPr>
            <p:nvPr/>
          </p:nvSpPr>
          <p:spPr bwMode="auto">
            <a:xfrm>
              <a:off x="4199" y="2460"/>
              <a:ext cx="80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Behavior Changes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7" name="Rectangle 119"/>
            <p:cNvSpPr>
              <a:spLocks noChangeArrowheads="1"/>
            </p:cNvSpPr>
            <p:nvPr/>
          </p:nvSpPr>
          <p:spPr bwMode="auto">
            <a:xfrm>
              <a:off x="4974" y="2460"/>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38" name="Rectangle 120"/>
            <p:cNvSpPr>
              <a:spLocks noChangeArrowheads="1"/>
            </p:cNvSpPr>
            <p:nvPr/>
          </p:nvSpPr>
          <p:spPr bwMode="auto">
            <a:xfrm>
              <a:off x="4013" y="2556"/>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0" name="Rectangle 122"/>
            <p:cNvSpPr>
              <a:spLocks noChangeArrowheads="1"/>
            </p:cNvSpPr>
            <p:nvPr/>
          </p:nvSpPr>
          <p:spPr bwMode="auto">
            <a:xfrm>
              <a:off x="4455" y="2551"/>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41" name="Rectangle 123"/>
            <p:cNvSpPr>
              <a:spLocks noChangeArrowheads="1"/>
            </p:cNvSpPr>
            <p:nvPr/>
          </p:nvSpPr>
          <p:spPr bwMode="auto">
            <a:xfrm>
              <a:off x="4013" y="2643"/>
              <a:ext cx="0" cy="1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2" name="Rectangle 124"/>
            <p:cNvSpPr>
              <a:spLocks noChangeArrowheads="1"/>
            </p:cNvSpPr>
            <p:nvPr/>
          </p:nvSpPr>
          <p:spPr bwMode="auto">
            <a:xfrm>
              <a:off x="4201" y="2548"/>
              <a:ext cx="83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Calibri" pitchFamily="34" charset="0"/>
                  <a:cs typeface="Arial" pitchFamily="34" charset="0"/>
                </a:rPr>
                <a:t>Functional Decline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3" name="Rectangle 125"/>
            <p:cNvSpPr>
              <a:spLocks noChangeArrowheads="1"/>
            </p:cNvSpPr>
            <p:nvPr/>
          </p:nvSpPr>
          <p:spPr bwMode="auto">
            <a:xfrm>
              <a:off x="5005" y="2637"/>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44" name="Rectangle 126"/>
            <p:cNvSpPr>
              <a:spLocks noChangeArrowheads="1"/>
            </p:cNvSpPr>
            <p:nvPr/>
          </p:nvSpPr>
          <p:spPr bwMode="auto">
            <a:xfrm>
              <a:off x="4013" y="2653"/>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5" name="Rectangle 127"/>
            <p:cNvSpPr>
              <a:spLocks noChangeArrowheads="1"/>
            </p:cNvSpPr>
            <p:nvPr/>
          </p:nvSpPr>
          <p:spPr bwMode="auto">
            <a:xfrm>
              <a:off x="4199" y="2643"/>
              <a:ext cx="9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Calibri" pitchFamily="34" charset="0"/>
                  <a:cs typeface="Arial" pitchFamily="34" charset="0"/>
                </a:rPr>
                <a:t>Mental Status Change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6" name="Rectangle 128"/>
            <p:cNvSpPr>
              <a:spLocks noChangeArrowheads="1"/>
            </p:cNvSpPr>
            <p:nvPr/>
          </p:nvSpPr>
          <p:spPr bwMode="auto">
            <a:xfrm>
              <a:off x="5145" y="2722"/>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7" name="Rectangle 129"/>
            <p:cNvSpPr>
              <a:spLocks noChangeArrowheads="1"/>
            </p:cNvSpPr>
            <p:nvPr/>
          </p:nvSpPr>
          <p:spPr bwMode="auto">
            <a:xfrm>
              <a:off x="4013" y="2730"/>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8" name="Rectangle 130"/>
            <p:cNvSpPr>
              <a:spLocks noChangeArrowheads="1"/>
            </p:cNvSpPr>
            <p:nvPr/>
          </p:nvSpPr>
          <p:spPr bwMode="auto">
            <a:xfrm>
              <a:off x="4207" y="2727"/>
              <a:ext cx="25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Calibri" pitchFamily="34" charset="0"/>
                  <a:cs typeface="Arial" pitchFamily="34" charset="0"/>
                </a:rPr>
                <a:t>Falls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49" name="Rectangle 131"/>
            <p:cNvSpPr>
              <a:spLocks noChangeArrowheads="1"/>
            </p:cNvSpPr>
            <p:nvPr/>
          </p:nvSpPr>
          <p:spPr bwMode="auto">
            <a:xfrm>
              <a:off x="4424" y="2808"/>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0" name="Rectangle 132"/>
            <p:cNvSpPr>
              <a:spLocks noChangeArrowheads="1"/>
            </p:cNvSpPr>
            <p:nvPr/>
          </p:nvSpPr>
          <p:spPr bwMode="auto">
            <a:xfrm>
              <a:off x="4013" y="2808"/>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1" name="Rectangle 133"/>
            <p:cNvSpPr>
              <a:spLocks noChangeArrowheads="1"/>
            </p:cNvSpPr>
            <p:nvPr/>
          </p:nvSpPr>
          <p:spPr bwMode="auto">
            <a:xfrm>
              <a:off x="4193" y="2813"/>
              <a:ext cx="589"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Calibri" pitchFamily="34" charset="0"/>
                  <a:cs typeface="Arial" pitchFamily="34" charset="0"/>
                </a:rPr>
                <a:t>Restlessness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2" name="Rectangle 134"/>
            <p:cNvSpPr>
              <a:spLocks noChangeArrowheads="1"/>
            </p:cNvSpPr>
            <p:nvPr/>
          </p:nvSpPr>
          <p:spPr bwMode="auto">
            <a:xfrm>
              <a:off x="4757" y="2899"/>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3" name="Rectangle 135"/>
            <p:cNvSpPr>
              <a:spLocks noChangeArrowheads="1"/>
            </p:cNvSpPr>
            <p:nvPr/>
          </p:nvSpPr>
          <p:spPr bwMode="auto">
            <a:xfrm>
              <a:off x="4017" y="2891"/>
              <a:ext cx="155" cy="9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4" name="Rectangle 136"/>
            <p:cNvSpPr>
              <a:spLocks noChangeArrowheads="1"/>
            </p:cNvSpPr>
            <p:nvPr/>
          </p:nvSpPr>
          <p:spPr bwMode="auto">
            <a:xfrm>
              <a:off x="4199" y="2899"/>
              <a:ext cx="380"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Calibri" pitchFamily="34" charset="0"/>
                  <a:cs typeface="Arial" pitchFamily="34" charset="0"/>
                </a:rPr>
                <a:t>Fatigue </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5" name="Rectangle 137"/>
            <p:cNvSpPr>
              <a:spLocks noChangeArrowheads="1"/>
            </p:cNvSpPr>
            <p:nvPr/>
          </p:nvSpPr>
          <p:spPr bwMode="auto">
            <a:xfrm>
              <a:off x="4533" y="2985"/>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56" name="Rectangle 138"/>
            <p:cNvSpPr>
              <a:spLocks noChangeArrowheads="1"/>
            </p:cNvSpPr>
            <p:nvPr/>
          </p:nvSpPr>
          <p:spPr bwMode="auto">
            <a:xfrm>
              <a:off x="4021" y="2981"/>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7" name="Rectangle 139"/>
            <p:cNvSpPr>
              <a:spLocks noChangeArrowheads="1"/>
            </p:cNvSpPr>
            <p:nvPr/>
          </p:nvSpPr>
          <p:spPr bwMode="auto">
            <a:xfrm>
              <a:off x="4199" y="2991"/>
              <a:ext cx="783" cy="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dirty="0" smtClean="0">
                  <a:ln>
                    <a:noFill/>
                  </a:ln>
                  <a:solidFill>
                    <a:srgbClr val="000000"/>
                  </a:solidFill>
                  <a:effectLst/>
                  <a:latin typeface="Calibri" pitchFamily="34" charset="0"/>
                  <a:cs typeface="Arial" pitchFamily="34" charset="0"/>
                </a:rPr>
                <a:t>“Not Being Her or </a:t>
              </a:r>
              <a:r>
                <a:rPr lang="en-US" altLang="en-US" sz="900" dirty="0" smtClean="0">
                  <a:solidFill>
                    <a:srgbClr val="000000"/>
                  </a:solidFill>
                  <a:latin typeface="Calibri" pitchFamily="34" charset="0"/>
                </a:rPr>
                <a:t>Himself</a:t>
              </a:r>
              <a:endParaRPr kumimoji="0" lang="en-US" altLang="en-US" sz="1800" b="0" i="0" u="none" strike="noStrike" cap="none" normalizeH="0" baseline="0" dirty="0" smtClean="0">
                <a:ln>
                  <a:noFill/>
                </a:ln>
                <a:solidFill>
                  <a:schemeClr val="tx1"/>
                </a:solidFill>
                <a:effectLst/>
                <a:latin typeface="Arial" pitchFamily="34" charset="0"/>
                <a:cs typeface="Arial" pitchFamily="34" charset="0"/>
              </a:endParaRPr>
            </a:p>
          </p:txBody>
        </p:sp>
        <p:sp>
          <p:nvSpPr>
            <p:cNvPr id="2158" name="Rectangle 140"/>
            <p:cNvSpPr>
              <a:spLocks noChangeArrowheads="1"/>
            </p:cNvSpPr>
            <p:nvPr/>
          </p:nvSpPr>
          <p:spPr bwMode="auto">
            <a:xfrm>
              <a:off x="4827" y="3070"/>
              <a:ext cx="8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0" name="Rectangle 142"/>
            <p:cNvSpPr>
              <a:spLocks noChangeArrowheads="1"/>
            </p:cNvSpPr>
            <p:nvPr/>
          </p:nvSpPr>
          <p:spPr bwMode="auto">
            <a:xfrm>
              <a:off x="5245" y="3070"/>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1" name="Rectangle 143"/>
            <p:cNvSpPr>
              <a:spLocks noChangeArrowheads="1"/>
            </p:cNvSpPr>
            <p:nvPr/>
          </p:nvSpPr>
          <p:spPr bwMode="auto">
            <a:xfrm>
              <a:off x="3827" y="3161"/>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2" name="Rectangle 144"/>
            <p:cNvSpPr>
              <a:spLocks noChangeArrowheads="1"/>
            </p:cNvSpPr>
            <p:nvPr/>
          </p:nvSpPr>
          <p:spPr bwMode="auto">
            <a:xfrm>
              <a:off x="3827" y="3247"/>
              <a:ext cx="31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1" i="0" u="none" strike="noStrike" cap="none" normalizeH="0" baseline="0" smtClean="0">
                  <a:ln>
                    <a:noFill/>
                  </a:ln>
                  <a:solidFill>
                    <a:srgbClr val="000000"/>
                  </a:solidFill>
                  <a:effectLst/>
                  <a:latin typeface="Calibri" pitchFamily="34" charset="0"/>
                  <a:cs typeface="Arial" pitchFamily="34" charset="0"/>
                </a:rPr>
                <a:t>Box D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3" name="Rectangle 145"/>
            <p:cNvSpPr>
              <a:spLocks noChangeArrowheads="1"/>
            </p:cNvSpPr>
            <p:nvPr/>
          </p:nvSpPr>
          <p:spPr bwMode="auto">
            <a:xfrm>
              <a:off x="4099" y="3247"/>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4" name="Rectangle 146"/>
            <p:cNvSpPr>
              <a:spLocks noChangeArrowheads="1"/>
            </p:cNvSpPr>
            <p:nvPr/>
          </p:nvSpPr>
          <p:spPr bwMode="auto">
            <a:xfrm>
              <a:off x="3827" y="3331"/>
              <a:ext cx="63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Warning Signs</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5" name="Rectangle 147"/>
            <p:cNvSpPr>
              <a:spLocks noChangeArrowheads="1"/>
            </p:cNvSpPr>
            <p:nvPr/>
          </p:nvSpPr>
          <p:spPr bwMode="auto">
            <a:xfrm>
              <a:off x="4440" y="3347"/>
              <a:ext cx="5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6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6" name="Rectangle 148"/>
            <p:cNvSpPr>
              <a:spLocks noChangeArrowheads="1"/>
            </p:cNvSpPr>
            <p:nvPr/>
          </p:nvSpPr>
          <p:spPr bwMode="auto">
            <a:xfrm>
              <a:off x="4455" y="3347"/>
              <a:ext cx="54" cy="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6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7" name="Rectangle 149"/>
            <p:cNvSpPr>
              <a:spLocks noChangeArrowheads="1"/>
            </p:cNvSpPr>
            <p:nvPr/>
          </p:nvSpPr>
          <p:spPr bwMode="auto">
            <a:xfrm>
              <a:off x="4013" y="3423"/>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8" name="Rectangle 150"/>
            <p:cNvSpPr>
              <a:spLocks noChangeArrowheads="1"/>
            </p:cNvSpPr>
            <p:nvPr/>
          </p:nvSpPr>
          <p:spPr bwMode="auto">
            <a:xfrm>
              <a:off x="4199" y="3418"/>
              <a:ext cx="30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Fever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69" name="Rectangle 151"/>
            <p:cNvSpPr>
              <a:spLocks noChangeArrowheads="1"/>
            </p:cNvSpPr>
            <p:nvPr/>
          </p:nvSpPr>
          <p:spPr bwMode="auto">
            <a:xfrm>
              <a:off x="4455" y="3418"/>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0" name="Rectangle 152"/>
            <p:cNvSpPr>
              <a:spLocks noChangeArrowheads="1"/>
            </p:cNvSpPr>
            <p:nvPr/>
          </p:nvSpPr>
          <p:spPr bwMode="auto">
            <a:xfrm>
              <a:off x="4013" y="3514"/>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1" name="Rectangle 153"/>
            <p:cNvSpPr>
              <a:spLocks noChangeArrowheads="1"/>
            </p:cNvSpPr>
            <p:nvPr/>
          </p:nvSpPr>
          <p:spPr bwMode="auto">
            <a:xfrm>
              <a:off x="4199" y="3509"/>
              <a:ext cx="26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Clear</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2" name="Rectangle 154"/>
            <p:cNvSpPr>
              <a:spLocks noChangeArrowheads="1"/>
            </p:cNvSpPr>
            <p:nvPr/>
          </p:nvSpPr>
          <p:spPr bwMode="auto">
            <a:xfrm>
              <a:off x="4424" y="3509"/>
              <a:ext cx="85"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3" name="Rectangle 155"/>
            <p:cNvSpPr>
              <a:spLocks noChangeArrowheads="1"/>
            </p:cNvSpPr>
            <p:nvPr/>
          </p:nvSpPr>
          <p:spPr bwMode="auto">
            <a:xfrm>
              <a:off x="4455" y="3509"/>
              <a:ext cx="581"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cut Delirium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4" name="Rectangle 156"/>
            <p:cNvSpPr>
              <a:spLocks noChangeArrowheads="1"/>
            </p:cNvSpPr>
            <p:nvPr/>
          </p:nvSpPr>
          <p:spPr bwMode="auto">
            <a:xfrm>
              <a:off x="4990" y="3509"/>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5" name="Rectangle 157"/>
            <p:cNvSpPr>
              <a:spLocks noChangeArrowheads="1"/>
            </p:cNvSpPr>
            <p:nvPr/>
          </p:nvSpPr>
          <p:spPr bwMode="auto">
            <a:xfrm>
              <a:off x="4385" y="3606"/>
              <a:ext cx="12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ourier New" pitchFamily="49" charset="0"/>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6" name="Rectangle 158"/>
            <p:cNvSpPr>
              <a:spLocks noChangeArrowheads="1"/>
            </p:cNvSpPr>
            <p:nvPr/>
          </p:nvSpPr>
          <p:spPr bwMode="auto">
            <a:xfrm>
              <a:off x="4571" y="3595"/>
              <a:ext cx="56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Altered LOC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7" name="Rectangle 159"/>
            <p:cNvSpPr>
              <a:spLocks noChangeArrowheads="1"/>
            </p:cNvSpPr>
            <p:nvPr/>
          </p:nvSpPr>
          <p:spPr bwMode="auto">
            <a:xfrm>
              <a:off x="5098" y="3595"/>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8" name="Rectangle 160"/>
            <p:cNvSpPr>
              <a:spLocks noChangeArrowheads="1"/>
            </p:cNvSpPr>
            <p:nvPr/>
          </p:nvSpPr>
          <p:spPr bwMode="auto">
            <a:xfrm>
              <a:off x="4385" y="3690"/>
              <a:ext cx="12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ourier New" pitchFamily="49" charset="0"/>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79" name="Rectangle 161"/>
            <p:cNvSpPr>
              <a:spLocks noChangeArrowheads="1"/>
            </p:cNvSpPr>
            <p:nvPr/>
          </p:nvSpPr>
          <p:spPr bwMode="auto">
            <a:xfrm>
              <a:off x="4571" y="3679"/>
              <a:ext cx="9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Disorganized Thinking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0" name="Rectangle 162"/>
            <p:cNvSpPr>
              <a:spLocks noChangeArrowheads="1"/>
            </p:cNvSpPr>
            <p:nvPr/>
          </p:nvSpPr>
          <p:spPr bwMode="auto">
            <a:xfrm>
              <a:off x="5524" y="3679"/>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1" name="Rectangle 163"/>
            <p:cNvSpPr>
              <a:spLocks noChangeArrowheads="1"/>
            </p:cNvSpPr>
            <p:nvPr/>
          </p:nvSpPr>
          <p:spPr bwMode="auto">
            <a:xfrm>
              <a:off x="4385" y="3777"/>
              <a:ext cx="124" cy="9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ourier New" pitchFamily="49" charset="0"/>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2" name="Rectangle 164"/>
            <p:cNvSpPr>
              <a:spLocks noChangeArrowheads="1"/>
            </p:cNvSpPr>
            <p:nvPr/>
          </p:nvSpPr>
          <p:spPr bwMode="auto">
            <a:xfrm>
              <a:off x="4571" y="3766"/>
              <a:ext cx="1124"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Psychomotor Retardation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3" name="Rectangle 165"/>
            <p:cNvSpPr>
              <a:spLocks noChangeArrowheads="1"/>
            </p:cNvSpPr>
            <p:nvPr/>
          </p:nvSpPr>
          <p:spPr bwMode="auto">
            <a:xfrm>
              <a:off x="5672" y="3766"/>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4" name="Rectangle 166"/>
            <p:cNvSpPr>
              <a:spLocks noChangeArrowheads="1"/>
            </p:cNvSpPr>
            <p:nvPr/>
          </p:nvSpPr>
          <p:spPr bwMode="auto">
            <a:xfrm>
              <a:off x="4013" y="3862"/>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5" name="Rectangle 167"/>
            <p:cNvSpPr>
              <a:spLocks noChangeArrowheads="1"/>
            </p:cNvSpPr>
            <p:nvPr/>
          </p:nvSpPr>
          <p:spPr bwMode="auto">
            <a:xfrm>
              <a:off x="4199" y="3857"/>
              <a:ext cx="95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Rigors (shaking chills)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6" name="Rectangle 168"/>
            <p:cNvSpPr>
              <a:spLocks noChangeArrowheads="1"/>
            </p:cNvSpPr>
            <p:nvPr/>
          </p:nvSpPr>
          <p:spPr bwMode="auto">
            <a:xfrm>
              <a:off x="5137" y="3857"/>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7" name="Rectangle 169"/>
            <p:cNvSpPr>
              <a:spLocks noChangeArrowheads="1"/>
            </p:cNvSpPr>
            <p:nvPr/>
          </p:nvSpPr>
          <p:spPr bwMode="auto">
            <a:xfrm>
              <a:off x="4013" y="3949"/>
              <a:ext cx="155" cy="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Wingdings 2" pitchFamily="18" charset="2"/>
                  <a:cs typeface="Arial" pitchFamily="34" charset="0"/>
                </a:rPr>
                <a:t>0</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8" name="Rectangle 170"/>
            <p:cNvSpPr>
              <a:spLocks noChangeArrowheads="1"/>
            </p:cNvSpPr>
            <p:nvPr/>
          </p:nvSpPr>
          <p:spPr bwMode="auto">
            <a:xfrm>
              <a:off x="4199" y="3943"/>
              <a:ext cx="1093"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Hemodynamic Instability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89" name="Rectangle 171"/>
            <p:cNvSpPr>
              <a:spLocks noChangeArrowheads="1"/>
            </p:cNvSpPr>
            <p:nvPr/>
          </p:nvSpPr>
          <p:spPr bwMode="auto">
            <a:xfrm>
              <a:off x="5276" y="3943"/>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90" name="Rectangle 172"/>
            <p:cNvSpPr>
              <a:spLocks noChangeArrowheads="1"/>
            </p:cNvSpPr>
            <p:nvPr/>
          </p:nvSpPr>
          <p:spPr bwMode="auto">
            <a:xfrm>
              <a:off x="4385" y="4038"/>
              <a:ext cx="12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ourier New" pitchFamily="49" charset="0"/>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91" name="Rectangle 173"/>
            <p:cNvSpPr>
              <a:spLocks noChangeArrowheads="1"/>
            </p:cNvSpPr>
            <p:nvPr/>
          </p:nvSpPr>
          <p:spPr bwMode="auto">
            <a:xfrm>
              <a:off x="4571" y="4028"/>
              <a:ext cx="59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Hypotension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92" name="Rectangle 174"/>
            <p:cNvSpPr>
              <a:spLocks noChangeArrowheads="1"/>
            </p:cNvSpPr>
            <p:nvPr/>
          </p:nvSpPr>
          <p:spPr bwMode="auto">
            <a:xfrm>
              <a:off x="5129" y="4028"/>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93" name="Rectangle 175"/>
            <p:cNvSpPr>
              <a:spLocks noChangeArrowheads="1"/>
            </p:cNvSpPr>
            <p:nvPr/>
          </p:nvSpPr>
          <p:spPr bwMode="auto">
            <a:xfrm>
              <a:off x="4385" y="4129"/>
              <a:ext cx="124" cy="9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ourier New" pitchFamily="49" charset="0"/>
                  <a:cs typeface="Arial" pitchFamily="34" charset="0"/>
                </a:rPr>
                <a:t>o</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94" name="Rectangle 176"/>
            <p:cNvSpPr>
              <a:spLocks noChangeArrowheads="1"/>
            </p:cNvSpPr>
            <p:nvPr/>
          </p:nvSpPr>
          <p:spPr bwMode="auto">
            <a:xfrm>
              <a:off x="4571" y="4119"/>
              <a:ext cx="566"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Tachycardia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95" name="Rectangle 177"/>
            <p:cNvSpPr>
              <a:spLocks noChangeArrowheads="1"/>
            </p:cNvSpPr>
            <p:nvPr/>
          </p:nvSpPr>
          <p:spPr bwMode="auto">
            <a:xfrm>
              <a:off x="5114" y="4119"/>
              <a:ext cx="77"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sp>
          <p:nvSpPr>
            <p:cNvPr id="2196" name="Rectangle 178"/>
            <p:cNvSpPr>
              <a:spLocks noChangeArrowheads="1"/>
            </p:cNvSpPr>
            <p:nvPr/>
          </p:nvSpPr>
          <p:spPr bwMode="auto">
            <a:xfrm>
              <a:off x="3827" y="4205"/>
              <a:ext cx="78" cy="10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fontAlgn="base">
                <a:spcBef>
                  <a:spcPct val="0"/>
                </a:spcBef>
                <a:spcAft>
                  <a:spcPct val="0"/>
                </a:spcAft>
                <a:defRPr>
                  <a:solidFill>
                    <a:schemeClr val="tx1"/>
                  </a:solidFill>
                  <a:latin typeface="Arial" pitchFamily="34" charset="0"/>
                  <a:cs typeface="Arial" pitchFamily="34" charset="0"/>
                </a:defRPr>
              </a:lvl1pPr>
              <a:lvl2pPr fontAlgn="base">
                <a:spcBef>
                  <a:spcPct val="0"/>
                </a:spcBef>
                <a:spcAft>
                  <a:spcPct val="0"/>
                </a:spcAft>
                <a:defRPr>
                  <a:solidFill>
                    <a:schemeClr val="tx1"/>
                  </a:solidFill>
                  <a:latin typeface="Arial" pitchFamily="34" charset="0"/>
                  <a:cs typeface="Arial" pitchFamily="34" charset="0"/>
                </a:defRPr>
              </a:lvl2pPr>
              <a:lvl3pPr fontAlgn="base">
                <a:spcBef>
                  <a:spcPct val="0"/>
                </a:spcBef>
                <a:spcAft>
                  <a:spcPct val="0"/>
                </a:spcAft>
                <a:defRPr>
                  <a:solidFill>
                    <a:schemeClr val="tx1"/>
                  </a:solidFill>
                  <a:latin typeface="Arial" pitchFamily="34" charset="0"/>
                  <a:cs typeface="Arial" pitchFamily="34" charset="0"/>
                </a:defRPr>
              </a:lvl3pPr>
              <a:lvl4pPr fontAlgn="base">
                <a:spcBef>
                  <a:spcPct val="0"/>
                </a:spcBef>
                <a:spcAft>
                  <a:spcPct val="0"/>
                </a:spcAft>
                <a:defRPr>
                  <a:solidFill>
                    <a:schemeClr val="tx1"/>
                  </a:solidFill>
                  <a:latin typeface="Arial" pitchFamily="34" charset="0"/>
                  <a:cs typeface="Arial" pitchFamily="34" charset="0"/>
                </a:defRPr>
              </a:lvl4pPr>
              <a:lvl5pPr fontAlgn="base">
                <a:spcBef>
                  <a:spcPct val="0"/>
                </a:spcBef>
                <a:spcAft>
                  <a:spcPct val="0"/>
                </a:spcAft>
                <a:defRPr>
                  <a:solidFill>
                    <a:schemeClr val="tx1"/>
                  </a:solidFill>
                  <a:latin typeface="Arial" pitchFamily="34" charset="0"/>
                  <a:cs typeface="Arial" pitchFamily="34" charset="0"/>
                </a:defRPr>
              </a:lvl5pPr>
              <a:lvl6pPr fontAlgn="base">
                <a:spcBef>
                  <a:spcPct val="0"/>
                </a:spcBef>
                <a:spcAft>
                  <a:spcPct val="0"/>
                </a:spcAft>
                <a:defRPr>
                  <a:solidFill>
                    <a:schemeClr val="tx1"/>
                  </a:solidFill>
                  <a:latin typeface="Arial" pitchFamily="34" charset="0"/>
                  <a:cs typeface="Arial" pitchFamily="34" charset="0"/>
                </a:defRPr>
              </a:lvl6pPr>
              <a:lvl7pPr fontAlgn="base">
                <a:spcBef>
                  <a:spcPct val="0"/>
                </a:spcBef>
                <a:spcAft>
                  <a:spcPct val="0"/>
                </a:spcAft>
                <a:defRPr>
                  <a:solidFill>
                    <a:schemeClr val="tx1"/>
                  </a:solidFill>
                  <a:latin typeface="Arial" pitchFamily="34" charset="0"/>
                  <a:cs typeface="Arial" pitchFamily="34" charset="0"/>
                </a:defRPr>
              </a:lvl7pPr>
              <a:lvl8pPr fontAlgn="base">
                <a:spcBef>
                  <a:spcPct val="0"/>
                </a:spcBef>
                <a:spcAft>
                  <a:spcPct val="0"/>
                </a:spcAft>
                <a:defRPr>
                  <a:solidFill>
                    <a:schemeClr val="tx1"/>
                  </a:solidFill>
                  <a:latin typeface="Arial" pitchFamily="34" charset="0"/>
                  <a:cs typeface="Arial" pitchFamily="34" charset="0"/>
                </a:defRPr>
              </a:lvl8pPr>
              <a:lvl9pPr fontAlgn="base">
                <a:spcBef>
                  <a:spcPct val="0"/>
                </a:spcBef>
                <a:spcAft>
                  <a:spcPct val="0"/>
                </a:spcAft>
                <a:defRPr>
                  <a:solidFill>
                    <a:schemeClr val="tx1"/>
                  </a:solidFill>
                  <a:latin typeface="Arial" pitchFamily="34" charset="0"/>
                  <a:cs typeface="Arial"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altLang="en-US" sz="900" b="0" i="0" u="none" strike="noStrike" cap="none" normalizeH="0" baseline="0" smtClean="0">
                  <a:ln>
                    <a:noFill/>
                  </a:ln>
                  <a:solidFill>
                    <a:srgbClr val="000000"/>
                  </a:solidFill>
                  <a:effectLst/>
                  <a:latin typeface="Calibri" pitchFamily="34" charset="0"/>
                  <a:cs typeface="Arial" pitchFamily="34" charset="0"/>
                </a:rPr>
                <a:t> </a:t>
              </a:r>
              <a:endParaRPr kumimoji="0" lang="en-US" altLang="en-US" sz="1800" b="0" i="0" u="none" strike="noStrike" cap="none" normalizeH="0" baseline="0" smtClean="0">
                <a:ln>
                  <a:noFill/>
                </a:ln>
                <a:solidFill>
                  <a:schemeClr val="tx1"/>
                </a:solidFill>
                <a:effectLst/>
                <a:latin typeface="Arial" pitchFamily="34" charset="0"/>
                <a:cs typeface="Arial" pitchFamily="34" charset="0"/>
              </a:endParaRPr>
            </a:p>
          </p:txBody>
        </p:sp>
      </p:grpSp>
    </p:spTree>
    <p:extLst>
      <p:ext uri="{BB962C8B-B14F-4D97-AF65-F5344CB8AC3E}">
        <p14:creationId xmlns:p14="http://schemas.microsoft.com/office/powerpoint/2010/main" val="3582254567"/>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133600" y="2286000"/>
            <a:ext cx="4800600" cy="461665"/>
          </a:xfrm>
          <a:prstGeom prst="rect">
            <a:avLst/>
          </a:prstGeom>
          <a:noFill/>
        </p:spPr>
        <p:txBody>
          <a:bodyPr wrap="square" rtlCol="0">
            <a:spAutoFit/>
          </a:bodyPr>
          <a:lstStyle/>
          <a:p>
            <a:pPr algn="ctr"/>
            <a:r>
              <a:rPr lang="en-US" sz="2400" dirty="0" smtClean="0"/>
              <a:t>Case Study 2 – Answer Keys</a:t>
            </a:r>
            <a:endParaRPr lang="en-US" sz="2400" dirty="0"/>
          </a:p>
        </p:txBody>
      </p:sp>
    </p:spTree>
    <p:extLst>
      <p:ext uri="{BB962C8B-B14F-4D97-AF65-F5344CB8AC3E}">
        <p14:creationId xmlns:p14="http://schemas.microsoft.com/office/powerpoint/2010/main" val="5424389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2512504" y="152400"/>
            <a:ext cx="4212337" cy="609600"/>
          </a:xfrm>
          <a:prstGeom prst="rect">
            <a:avLst/>
          </a:prstGeom>
          <a:blipFill>
            <a:blip r:embed="rId3" cstate="print"/>
            <a:stretch>
              <a:fillRect/>
            </a:stretch>
          </a:blipFill>
        </p:spPr>
        <p:txBody>
          <a:bodyPr wrap="square" lIns="0" tIns="0" rIns="0" bIns="0" rtlCol="0"/>
          <a:lstStyle/>
          <a:p>
            <a:pPr algn="ctr"/>
            <a:r>
              <a:rPr lang="en-US" dirty="0" smtClean="0"/>
              <a:t>When to Test Urine – Nursing Tool</a:t>
            </a:r>
          </a:p>
          <a:p>
            <a:pPr algn="ctr"/>
            <a:r>
              <a:rPr lang="en-US" dirty="0" smtClean="0"/>
              <a:t>Case Study 2 – </a:t>
            </a:r>
            <a:r>
              <a:rPr lang="en-US" b="1" dirty="0" smtClean="0"/>
              <a:t>Nursing Tool Answer Key</a:t>
            </a:r>
            <a:endParaRPr lang="en-US" b="1" dirty="0"/>
          </a:p>
        </p:txBody>
      </p:sp>
      <p:sp>
        <p:nvSpPr>
          <p:cNvPr id="4" name="object 4"/>
          <p:cNvSpPr/>
          <p:nvPr/>
        </p:nvSpPr>
        <p:spPr>
          <a:xfrm>
            <a:off x="445008" y="856488"/>
            <a:ext cx="4718303" cy="134112"/>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2023110" y="3160776"/>
            <a:ext cx="904875" cy="110489"/>
          </a:xfrm>
          <a:custGeom>
            <a:avLst/>
            <a:gdLst/>
            <a:ahLst/>
            <a:cxnLst/>
            <a:rect l="l" t="t" r="r" b="b"/>
            <a:pathLst>
              <a:path w="904875" h="110489">
                <a:moveTo>
                  <a:pt x="867077" y="55244"/>
                </a:moveTo>
                <a:lnTo>
                  <a:pt x="850654" y="45719"/>
                </a:lnTo>
                <a:lnTo>
                  <a:pt x="0" y="45719"/>
                </a:lnTo>
                <a:lnTo>
                  <a:pt x="0" y="64769"/>
                </a:lnTo>
                <a:lnTo>
                  <a:pt x="850654" y="64769"/>
                </a:lnTo>
                <a:lnTo>
                  <a:pt x="867077" y="55244"/>
                </a:lnTo>
                <a:close/>
              </a:path>
              <a:path w="904875" h="110489">
                <a:moveTo>
                  <a:pt x="904494" y="54863"/>
                </a:moveTo>
                <a:lnTo>
                  <a:pt x="814577" y="2286"/>
                </a:lnTo>
                <a:lnTo>
                  <a:pt x="810006" y="0"/>
                </a:lnTo>
                <a:lnTo>
                  <a:pt x="803909" y="1524"/>
                </a:lnTo>
                <a:lnTo>
                  <a:pt x="801623" y="6096"/>
                </a:lnTo>
                <a:lnTo>
                  <a:pt x="798576" y="10668"/>
                </a:lnTo>
                <a:lnTo>
                  <a:pt x="800100" y="16001"/>
                </a:lnTo>
                <a:lnTo>
                  <a:pt x="804671" y="19050"/>
                </a:lnTo>
                <a:lnTo>
                  <a:pt x="850654" y="45719"/>
                </a:lnTo>
                <a:lnTo>
                  <a:pt x="885444" y="45719"/>
                </a:lnTo>
                <a:lnTo>
                  <a:pt x="885444" y="66164"/>
                </a:lnTo>
                <a:lnTo>
                  <a:pt x="904494" y="54863"/>
                </a:lnTo>
                <a:close/>
              </a:path>
              <a:path w="904875" h="110489">
                <a:moveTo>
                  <a:pt x="885444" y="66164"/>
                </a:moveTo>
                <a:lnTo>
                  <a:pt x="885444" y="64769"/>
                </a:lnTo>
                <a:lnTo>
                  <a:pt x="850654" y="64769"/>
                </a:lnTo>
                <a:lnTo>
                  <a:pt x="804671" y="91439"/>
                </a:lnTo>
                <a:lnTo>
                  <a:pt x="800100" y="93725"/>
                </a:lnTo>
                <a:lnTo>
                  <a:pt x="798576" y="99822"/>
                </a:lnTo>
                <a:lnTo>
                  <a:pt x="801623" y="104394"/>
                </a:lnTo>
                <a:lnTo>
                  <a:pt x="803909" y="108965"/>
                </a:lnTo>
                <a:lnTo>
                  <a:pt x="810006" y="110489"/>
                </a:lnTo>
                <a:lnTo>
                  <a:pt x="814577" y="108203"/>
                </a:lnTo>
                <a:lnTo>
                  <a:pt x="885444" y="66164"/>
                </a:lnTo>
                <a:close/>
              </a:path>
              <a:path w="904875" h="110489">
                <a:moveTo>
                  <a:pt x="885444" y="64769"/>
                </a:moveTo>
                <a:lnTo>
                  <a:pt x="885444" y="45719"/>
                </a:lnTo>
                <a:lnTo>
                  <a:pt x="850654" y="45719"/>
                </a:lnTo>
                <a:lnTo>
                  <a:pt x="867077" y="55244"/>
                </a:lnTo>
                <a:lnTo>
                  <a:pt x="880871" y="47243"/>
                </a:lnTo>
                <a:lnTo>
                  <a:pt x="880871" y="64769"/>
                </a:lnTo>
                <a:lnTo>
                  <a:pt x="885444" y="64769"/>
                </a:lnTo>
                <a:close/>
              </a:path>
              <a:path w="904875" h="110489">
                <a:moveTo>
                  <a:pt x="880871" y="64769"/>
                </a:moveTo>
                <a:lnTo>
                  <a:pt x="880871" y="63246"/>
                </a:lnTo>
                <a:lnTo>
                  <a:pt x="867077" y="55244"/>
                </a:lnTo>
                <a:lnTo>
                  <a:pt x="850654" y="64769"/>
                </a:lnTo>
                <a:lnTo>
                  <a:pt x="880871" y="64769"/>
                </a:lnTo>
                <a:close/>
              </a:path>
              <a:path w="904875" h="110489">
                <a:moveTo>
                  <a:pt x="880871" y="63246"/>
                </a:moveTo>
                <a:lnTo>
                  <a:pt x="880871" y="47243"/>
                </a:lnTo>
                <a:lnTo>
                  <a:pt x="867077" y="55244"/>
                </a:lnTo>
                <a:lnTo>
                  <a:pt x="880871" y="63246"/>
                </a:lnTo>
                <a:close/>
              </a:path>
            </a:pathLst>
          </a:custGeom>
          <a:solidFill>
            <a:srgbClr val="4A7EBB"/>
          </a:solidFill>
        </p:spPr>
        <p:txBody>
          <a:bodyPr wrap="square" lIns="0" tIns="0" rIns="0" bIns="0" rtlCol="0"/>
          <a:lstStyle/>
          <a:p>
            <a:endParaRPr/>
          </a:p>
        </p:txBody>
      </p:sp>
      <p:sp>
        <p:nvSpPr>
          <p:cNvPr id="6" name="object 6"/>
          <p:cNvSpPr/>
          <p:nvPr/>
        </p:nvSpPr>
        <p:spPr>
          <a:xfrm>
            <a:off x="1158239" y="6102096"/>
            <a:ext cx="110489" cy="486409"/>
          </a:xfrm>
          <a:custGeom>
            <a:avLst/>
            <a:gdLst/>
            <a:ahLst/>
            <a:cxnLst/>
            <a:rect l="l" t="t" r="r" b="b"/>
            <a:pathLst>
              <a:path w="110490" h="486409">
                <a:moveTo>
                  <a:pt x="54935" y="447443"/>
                </a:moveTo>
                <a:lnTo>
                  <a:pt x="19050" y="385571"/>
                </a:lnTo>
                <a:lnTo>
                  <a:pt x="16001" y="381000"/>
                </a:lnTo>
                <a:lnTo>
                  <a:pt x="9906" y="379475"/>
                </a:lnTo>
                <a:lnTo>
                  <a:pt x="6096" y="382524"/>
                </a:lnTo>
                <a:lnTo>
                  <a:pt x="1523" y="384809"/>
                </a:lnTo>
                <a:lnTo>
                  <a:pt x="0" y="390905"/>
                </a:lnTo>
                <a:lnTo>
                  <a:pt x="2285" y="395477"/>
                </a:lnTo>
                <a:lnTo>
                  <a:pt x="45719" y="470385"/>
                </a:lnTo>
                <a:lnTo>
                  <a:pt x="45719" y="467105"/>
                </a:lnTo>
                <a:lnTo>
                  <a:pt x="46481" y="467105"/>
                </a:lnTo>
                <a:lnTo>
                  <a:pt x="46481" y="461772"/>
                </a:lnTo>
                <a:lnTo>
                  <a:pt x="54935" y="447443"/>
                </a:lnTo>
                <a:close/>
              </a:path>
              <a:path w="110490" h="486409">
                <a:moveTo>
                  <a:pt x="64769" y="430775"/>
                </a:moveTo>
                <a:lnTo>
                  <a:pt x="64769" y="0"/>
                </a:lnTo>
                <a:lnTo>
                  <a:pt x="45719" y="0"/>
                </a:lnTo>
                <a:lnTo>
                  <a:pt x="45719" y="431554"/>
                </a:lnTo>
                <a:lnTo>
                  <a:pt x="54935" y="447443"/>
                </a:lnTo>
                <a:lnTo>
                  <a:pt x="64769" y="430775"/>
                </a:lnTo>
                <a:close/>
              </a:path>
              <a:path w="110490" h="486409">
                <a:moveTo>
                  <a:pt x="64769" y="469071"/>
                </a:moveTo>
                <a:lnTo>
                  <a:pt x="64769" y="467105"/>
                </a:lnTo>
                <a:lnTo>
                  <a:pt x="45719" y="467105"/>
                </a:lnTo>
                <a:lnTo>
                  <a:pt x="45719" y="470385"/>
                </a:lnTo>
                <a:lnTo>
                  <a:pt x="54863" y="486155"/>
                </a:lnTo>
                <a:lnTo>
                  <a:pt x="64769" y="469071"/>
                </a:lnTo>
                <a:close/>
              </a:path>
              <a:path w="110490" h="486409">
                <a:moveTo>
                  <a:pt x="63246" y="461772"/>
                </a:moveTo>
                <a:lnTo>
                  <a:pt x="54935" y="447443"/>
                </a:lnTo>
                <a:lnTo>
                  <a:pt x="46481" y="461772"/>
                </a:lnTo>
                <a:lnTo>
                  <a:pt x="63246" y="461772"/>
                </a:lnTo>
                <a:close/>
              </a:path>
              <a:path w="110490" h="486409">
                <a:moveTo>
                  <a:pt x="63246" y="467105"/>
                </a:moveTo>
                <a:lnTo>
                  <a:pt x="63246" y="461772"/>
                </a:lnTo>
                <a:lnTo>
                  <a:pt x="46481" y="461772"/>
                </a:lnTo>
                <a:lnTo>
                  <a:pt x="46481" y="467105"/>
                </a:lnTo>
                <a:lnTo>
                  <a:pt x="63246" y="467105"/>
                </a:lnTo>
                <a:close/>
              </a:path>
              <a:path w="110490" h="486409">
                <a:moveTo>
                  <a:pt x="110490" y="390905"/>
                </a:moveTo>
                <a:lnTo>
                  <a:pt x="108965" y="384809"/>
                </a:lnTo>
                <a:lnTo>
                  <a:pt x="104393" y="382524"/>
                </a:lnTo>
                <a:lnTo>
                  <a:pt x="99822" y="379475"/>
                </a:lnTo>
                <a:lnTo>
                  <a:pt x="93725" y="381000"/>
                </a:lnTo>
                <a:lnTo>
                  <a:pt x="91440" y="385571"/>
                </a:lnTo>
                <a:lnTo>
                  <a:pt x="54935" y="447443"/>
                </a:lnTo>
                <a:lnTo>
                  <a:pt x="63246" y="461772"/>
                </a:lnTo>
                <a:lnTo>
                  <a:pt x="63246" y="467105"/>
                </a:lnTo>
                <a:lnTo>
                  <a:pt x="64769" y="467105"/>
                </a:lnTo>
                <a:lnTo>
                  <a:pt x="64769" y="469071"/>
                </a:lnTo>
                <a:lnTo>
                  <a:pt x="107441" y="395477"/>
                </a:lnTo>
                <a:lnTo>
                  <a:pt x="110490" y="390905"/>
                </a:lnTo>
                <a:close/>
              </a:path>
            </a:pathLst>
          </a:custGeom>
          <a:solidFill>
            <a:srgbClr val="4A7EBB"/>
          </a:solidFill>
        </p:spPr>
        <p:txBody>
          <a:bodyPr wrap="square" lIns="0" tIns="0" rIns="0" bIns="0" rtlCol="0"/>
          <a:lstStyle/>
          <a:p>
            <a:endParaRPr/>
          </a:p>
        </p:txBody>
      </p:sp>
      <p:sp>
        <p:nvSpPr>
          <p:cNvPr id="7" name="object 7"/>
          <p:cNvSpPr/>
          <p:nvPr/>
        </p:nvSpPr>
        <p:spPr>
          <a:xfrm>
            <a:off x="3022854" y="6647688"/>
            <a:ext cx="2296160" cy="110489"/>
          </a:xfrm>
          <a:custGeom>
            <a:avLst/>
            <a:gdLst/>
            <a:ahLst/>
            <a:cxnLst/>
            <a:rect l="l" t="t" r="r" b="b"/>
            <a:pathLst>
              <a:path w="2296160" h="110490">
                <a:moveTo>
                  <a:pt x="2257955" y="54935"/>
                </a:moveTo>
                <a:lnTo>
                  <a:pt x="2242026" y="45696"/>
                </a:lnTo>
                <a:lnTo>
                  <a:pt x="0" y="44196"/>
                </a:lnTo>
                <a:lnTo>
                  <a:pt x="0" y="63246"/>
                </a:lnTo>
                <a:lnTo>
                  <a:pt x="2241327" y="64746"/>
                </a:lnTo>
                <a:lnTo>
                  <a:pt x="2257955" y="54935"/>
                </a:lnTo>
                <a:close/>
              </a:path>
              <a:path w="2296160" h="110490">
                <a:moveTo>
                  <a:pt x="2295906" y="54864"/>
                </a:moveTo>
                <a:lnTo>
                  <a:pt x="2205228" y="2286"/>
                </a:lnTo>
                <a:lnTo>
                  <a:pt x="2200656" y="0"/>
                </a:lnTo>
                <a:lnTo>
                  <a:pt x="2195322" y="1524"/>
                </a:lnTo>
                <a:lnTo>
                  <a:pt x="2192274" y="6096"/>
                </a:lnTo>
                <a:lnTo>
                  <a:pt x="2189988" y="10668"/>
                </a:lnTo>
                <a:lnTo>
                  <a:pt x="2191512" y="16002"/>
                </a:lnTo>
                <a:lnTo>
                  <a:pt x="2196084" y="19050"/>
                </a:lnTo>
                <a:lnTo>
                  <a:pt x="2242026" y="45696"/>
                </a:lnTo>
                <a:lnTo>
                  <a:pt x="2276856" y="45720"/>
                </a:lnTo>
                <a:lnTo>
                  <a:pt x="2276856" y="65909"/>
                </a:lnTo>
                <a:lnTo>
                  <a:pt x="2295906" y="54864"/>
                </a:lnTo>
                <a:close/>
              </a:path>
              <a:path w="2296160" h="110490">
                <a:moveTo>
                  <a:pt x="2276856" y="65909"/>
                </a:moveTo>
                <a:lnTo>
                  <a:pt x="2276856" y="64770"/>
                </a:lnTo>
                <a:lnTo>
                  <a:pt x="2241327" y="64746"/>
                </a:lnTo>
                <a:lnTo>
                  <a:pt x="2196084" y="91440"/>
                </a:lnTo>
                <a:lnTo>
                  <a:pt x="2191512" y="93726"/>
                </a:lnTo>
                <a:lnTo>
                  <a:pt x="2189988" y="99822"/>
                </a:lnTo>
                <a:lnTo>
                  <a:pt x="2192274" y="104394"/>
                </a:lnTo>
                <a:lnTo>
                  <a:pt x="2195322" y="108966"/>
                </a:lnTo>
                <a:lnTo>
                  <a:pt x="2200656" y="110490"/>
                </a:lnTo>
                <a:lnTo>
                  <a:pt x="2205228" y="107442"/>
                </a:lnTo>
                <a:lnTo>
                  <a:pt x="2276856" y="65909"/>
                </a:lnTo>
                <a:close/>
              </a:path>
              <a:path w="2296160" h="110490">
                <a:moveTo>
                  <a:pt x="2272284" y="64766"/>
                </a:moveTo>
                <a:lnTo>
                  <a:pt x="2272284" y="63246"/>
                </a:lnTo>
                <a:lnTo>
                  <a:pt x="2257955" y="54935"/>
                </a:lnTo>
                <a:lnTo>
                  <a:pt x="2241327" y="64746"/>
                </a:lnTo>
                <a:lnTo>
                  <a:pt x="2272284" y="64766"/>
                </a:lnTo>
                <a:close/>
              </a:path>
              <a:path w="2296160" h="110490">
                <a:moveTo>
                  <a:pt x="2276856" y="64770"/>
                </a:moveTo>
                <a:lnTo>
                  <a:pt x="2276856" y="45720"/>
                </a:lnTo>
                <a:lnTo>
                  <a:pt x="2242026" y="45696"/>
                </a:lnTo>
                <a:lnTo>
                  <a:pt x="2257955" y="54935"/>
                </a:lnTo>
                <a:lnTo>
                  <a:pt x="2272284" y="46482"/>
                </a:lnTo>
                <a:lnTo>
                  <a:pt x="2272284" y="64766"/>
                </a:lnTo>
                <a:lnTo>
                  <a:pt x="2276856" y="64770"/>
                </a:lnTo>
                <a:close/>
              </a:path>
              <a:path w="2296160" h="110490">
                <a:moveTo>
                  <a:pt x="2272284" y="63246"/>
                </a:moveTo>
                <a:lnTo>
                  <a:pt x="2272284" y="46482"/>
                </a:lnTo>
                <a:lnTo>
                  <a:pt x="2257955" y="54935"/>
                </a:lnTo>
                <a:lnTo>
                  <a:pt x="2272284" y="63246"/>
                </a:lnTo>
                <a:close/>
              </a:path>
            </a:pathLst>
          </a:custGeom>
          <a:solidFill>
            <a:srgbClr val="4A7EBB"/>
          </a:solidFill>
        </p:spPr>
        <p:txBody>
          <a:bodyPr wrap="square" lIns="0" tIns="0" rIns="0" bIns="0" rtlCol="0"/>
          <a:lstStyle/>
          <a:p>
            <a:endParaRPr/>
          </a:p>
        </p:txBody>
      </p:sp>
      <p:sp>
        <p:nvSpPr>
          <p:cNvPr id="8" name="object 8"/>
          <p:cNvSpPr/>
          <p:nvPr/>
        </p:nvSpPr>
        <p:spPr>
          <a:xfrm>
            <a:off x="2023110" y="5551170"/>
            <a:ext cx="3286125" cy="111760"/>
          </a:xfrm>
          <a:custGeom>
            <a:avLst/>
            <a:gdLst/>
            <a:ahLst/>
            <a:cxnLst/>
            <a:rect l="l" t="t" r="r" b="b"/>
            <a:pathLst>
              <a:path w="3286125" h="111760">
                <a:moveTo>
                  <a:pt x="3247793" y="55554"/>
                </a:moveTo>
                <a:lnTo>
                  <a:pt x="3231125" y="45719"/>
                </a:lnTo>
                <a:lnTo>
                  <a:pt x="0" y="45719"/>
                </a:lnTo>
                <a:lnTo>
                  <a:pt x="0" y="64769"/>
                </a:lnTo>
                <a:lnTo>
                  <a:pt x="3231904" y="64769"/>
                </a:lnTo>
                <a:lnTo>
                  <a:pt x="3247793" y="55554"/>
                </a:lnTo>
                <a:close/>
              </a:path>
              <a:path w="3286125" h="111760">
                <a:moveTo>
                  <a:pt x="3285743" y="55625"/>
                </a:moveTo>
                <a:lnTo>
                  <a:pt x="3195827" y="3047"/>
                </a:lnTo>
                <a:lnTo>
                  <a:pt x="3191255" y="0"/>
                </a:lnTo>
                <a:lnTo>
                  <a:pt x="3185160" y="1524"/>
                </a:lnTo>
                <a:lnTo>
                  <a:pt x="3182873" y="6095"/>
                </a:lnTo>
                <a:lnTo>
                  <a:pt x="3179825" y="10667"/>
                </a:lnTo>
                <a:lnTo>
                  <a:pt x="3181349" y="16763"/>
                </a:lnTo>
                <a:lnTo>
                  <a:pt x="3185922" y="19050"/>
                </a:lnTo>
                <a:lnTo>
                  <a:pt x="3231125" y="45719"/>
                </a:lnTo>
                <a:lnTo>
                  <a:pt x="3266694" y="45719"/>
                </a:lnTo>
                <a:lnTo>
                  <a:pt x="3266694" y="66765"/>
                </a:lnTo>
                <a:lnTo>
                  <a:pt x="3285743" y="55625"/>
                </a:lnTo>
                <a:close/>
              </a:path>
              <a:path w="3286125" h="111760">
                <a:moveTo>
                  <a:pt x="3266694" y="66765"/>
                </a:moveTo>
                <a:lnTo>
                  <a:pt x="3266694" y="64769"/>
                </a:lnTo>
                <a:lnTo>
                  <a:pt x="3231904" y="64769"/>
                </a:lnTo>
                <a:lnTo>
                  <a:pt x="3185922" y="91439"/>
                </a:lnTo>
                <a:lnTo>
                  <a:pt x="3181349" y="94487"/>
                </a:lnTo>
                <a:lnTo>
                  <a:pt x="3179825" y="100583"/>
                </a:lnTo>
                <a:lnTo>
                  <a:pt x="3182873" y="105155"/>
                </a:lnTo>
                <a:lnTo>
                  <a:pt x="3185160" y="109727"/>
                </a:lnTo>
                <a:lnTo>
                  <a:pt x="3191255" y="111251"/>
                </a:lnTo>
                <a:lnTo>
                  <a:pt x="3195827" y="108203"/>
                </a:lnTo>
                <a:lnTo>
                  <a:pt x="3266694" y="66765"/>
                </a:lnTo>
                <a:close/>
              </a:path>
              <a:path w="3286125" h="111760">
                <a:moveTo>
                  <a:pt x="3266694" y="64769"/>
                </a:moveTo>
                <a:lnTo>
                  <a:pt x="3266694" y="45719"/>
                </a:lnTo>
                <a:lnTo>
                  <a:pt x="3231125" y="45719"/>
                </a:lnTo>
                <a:lnTo>
                  <a:pt x="3247793" y="55554"/>
                </a:lnTo>
                <a:lnTo>
                  <a:pt x="3262122" y="47243"/>
                </a:lnTo>
                <a:lnTo>
                  <a:pt x="3262122" y="64769"/>
                </a:lnTo>
                <a:lnTo>
                  <a:pt x="3266694" y="64769"/>
                </a:lnTo>
                <a:close/>
              </a:path>
              <a:path w="3286125" h="111760">
                <a:moveTo>
                  <a:pt x="3262122" y="64769"/>
                </a:moveTo>
                <a:lnTo>
                  <a:pt x="3262122" y="64007"/>
                </a:lnTo>
                <a:lnTo>
                  <a:pt x="3247793" y="55554"/>
                </a:lnTo>
                <a:lnTo>
                  <a:pt x="3231904" y="64769"/>
                </a:lnTo>
                <a:lnTo>
                  <a:pt x="3262122" y="64769"/>
                </a:lnTo>
                <a:close/>
              </a:path>
              <a:path w="3286125" h="111760">
                <a:moveTo>
                  <a:pt x="3262122" y="64007"/>
                </a:moveTo>
                <a:lnTo>
                  <a:pt x="3262122" y="47243"/>
                </a:lnTo>
                <a:lnTo>
                  <a:pt x="3247793" y="55554"/>
                </a:lnTo>
                <a:lnTo>
                  <a:pt x="3262122" y="64007"/>
                </a:lnTo>
                <a:close/>
              </a:path>
            </a:pathLst>
          </a:custGeom>
          <a:solidFill>
            <a:srgbClr val="4A7EBB"/>
          </a:solidFill>
        </p:spPr>
        <p:txBody>
          <a:bodyPr wrap="square" lIns="0" tIns="0" rIns="0" bIns="0" rtlCol="0"/>
          <a:lstStyle/>
          <a:p>
            <a:endParaRPr/>
          </a:p>
        </p:txBody>
      </p:sp>
      <p:sp>
        <p:nvSpPr>
          <p:cNvPr id="9" name="object 9"/>
          <p:cNvSpPr/>
          <p:nvPr/>
        </p:nvSpPr>
        <p:spPr>
          <a:xfrm>
            <a:off x="390906" y="1193291"/>
            <a:ext cx="1644650" cy="502284"/>
          </a:xfrm>
          <a:custGeom>
            <a:avLst/>
            <a:gdLst/>
            <a:ahLst/>
            <a:cxnLst/>
            <a:rect l="l" t="t" r="r" b="b"/>
            <a:pathLst>
              <a:path w="1644650" h="502285">
                <a:moveTo>
                  <a:pt x="1644395" y="502157"/>
                </a:moveTo>
                <a:lnTo>
                  <a:pt x="1644395" y="0"/>
                </a:lnTo>
                <a:lnTo>
                  <a:pt x="0" y="0"/>
                </a:lnTo>
                <a:lnTo>
                  <a:pt x="0" y="502157"/>
                </a:lnTo>
                <a:lnTo>
                  <a:pt x="12954" y="502157"/>
                </a:lnTo>
                <a:lnTo>
                  <a:pt x="12953" y="25907"/>
                </a:lnTo>
                <a:lnTo>
                  <a:pt x="25145" y="12953"/>
                </a:lnTo>
                <a:lnTo>
                  <a:pt x="25145" y="25907"/>
                </a:lnTo>
                <a:lnTo>
                  <a:pt x="1619250" y="25907"/>
                </a:lnTo>
                <a:lnTo>
                  <a:pt x="1619250" y="12953"/>
                </a:lnTo>
                <a:lnTo>
                  <a:pt x="1632204" y="25907"/>
                </a:lnTo>
                <a:lnTo>
                  <a:pt x="1632204" y="502157"/>
                </a:lnTo>
                <a:lnTo>
                  <a:pt x="1644395" y="502157"/>
                </a:lnTo>
                <a:close/>
              </a:path>
              <a:path w="1644650" h="502285">
                <a:moveTo>
                  <a:pt x="25145" y="25907"/>
                </a:moveTo>
                <a:lnTo>
                  <a:pt x="25145" y="12953"/>
                </a:lnTo>
                <a:lnTo>
                  <a:pt x="12953" y="25907"/>
                </a:lnTo>
                <a:lnTo>
                  <a:pt x="25145" y="25907"/>
                </a:lnTo>
                <a:close/>
              </a:path>
              <a:path w="1644650" h="502285">
                <a:moveTo>
                  <a:pt x="25145" y="476249"/>
                </a:moveTo>
                <a:lnTo>
                  <a:pt x="25145" y="25907"/>
                </a:lnTo>
                <a:lnTo>
                  <a:pt x="12953" y="25907"/>
                </a:lnTo>
                <a:lnTo>
                  <a:pt x="12953" y="476249"/>
                </a:lnTo>
                <a:lnTo>
                  <a:pt x="25145" y="476249"/>
                </a:lnTo>
                <a:close/>
              </a:path>
              <a:path w="1644650" h="502285">
                <a:moveTo>
                  <a:pt x="1632204" y="476249"/>
                </a:moveTo>
                <a:lnTo>
                  <a:pt x="12953" y="476249"/>
                </a:lnTo>
                <a:lnTo>
                  <a:pt x="25145" y="489203"/>
                </a:lnTo>
                <a:lnTo>
                  <a:pt x="25146" y="502157"/>
                </a:lnTo>
                <a:lnTo>
                  <a:pt x="1619250" y="502157"/>
                </a:lnTo>
                <a:lnTo>
                  <a:pt x="1619250" y="489203"/>
                </a:lnTo>
                <a:lnTo>
                  <a:pt x="1632204" y="476249"/>
                </a:lnTo>
                <a:close/>
              </a:path>
              <a:path w="1644650" h="502285">
                <a:moveTo>
                  <a:pt x="25146" y="502157"/>
                </a:moveTo>
                <a:lnTo>
                  <a:pt x="25145" y="489203"/>
                </a:lnTo>
                <a:lnTo>
                  <a:pt x="12953" y="476249"/>
                </a:lnTo>
                <a:lnTo>
                  <a:pt x="12954" y="502157"/>
                </a:lnTo>
                <a:lnTo>
                  <a:pt x="25146" y="502157"/>
                </a:lnTo>
                <a:close/>
              </a:path>
              <a:path w="1644650" h="502285">
                <a:moveTo>
                  <a:pt x="1632204" y="25907"/>
                </a:moveTo>
                <a:lnTo>
                  <a:pt x="1619250" y="12953"/>
                </a:lnTo>
                <a:lnTo>
                  <a:pt x="1619250" y="25907"/>
                </a:lnTo>
                <a:lnTo>
                  <a:pt x="1632204" y="25907"/>
                </a:lnTo>
                <a:close/>
              </a:path>
              <a:path w="1644650" h="502285">
                <a:moveTo>
                  <a:pt x="1632204" y="476249"/>
                </a:moveTo>
                <a:lnTo>
                  <a:pt x="1632204" y="25907"/>
                </a:lnTo>
                <a:lnTo>
                  <a:pt x="1619250" y="25907"/>
                </a:lnTo>
                <a:lnTo>
                  <a:pt x="1619250" y="476249"/>
                </a:lnTo>
                <a:lnTo>
                  <a:pt x="1632204" y="476249"/>
                </a:lnTo>
                <a:close/>
              </a:path>
              <a:path w="1644650" h="502285">
                <a:moveTo>
                  <a:pt x="1632204" y="502157"/>
                </a:moveTo>
                <a:lnTo>
                  <a:pt x="1632204" y="476249"/>
                </a:lnTo>
                <a:lnTo>
                  <a:pt x="1619250" y="489203"/>
                </a:lnTo>
                <a:lnTo>
                  <a:pt x="1619250" y="502157"/>
                </a:lnTo>
                <a:lnTo>
                  <a:pt x="1632204" y="502157"/>
                </a:lnTo>
                <a:close/>
              </a:path>
            </a:pathLst>
          </a:custGeom>
          <a:solidFill>
            <a:srgbClr val="4F81BD"/>
          </a:solidFill>
        </p:spPr>
        <p:txBody>
          <a:bodyPr wrap="square" lIns="0" tIns="0" rIns="0" bIns="0" rtlCol="0"/>
          <a:lstStyle/>
          <a:p>
            <a:endParaRPr/>
          </a:p>
        </p:txBody>
      </p:sp>
      <p:sp>
        <p:nvSpPr>
          <p:cNvPr id="10" name="object 10"/>
          <p:cNvSpPr txBox="1"/>
          <p:nvPr/>
        </p:nvSpPr>
        <p:spPr>
          <a:xfrm>
            <a:off x="435355" y="850387"/>
            <a:ext cx="4253230" cy="774065"/>
          </a:xfrm>
          <a:prstGeom prst="rect">
            <a:avLst/>
          </a:prstGeom>
        </p:spPr>
        <p:txBody>
          <a:bodyPr vert="horz" wrap="square" lIns="0" tIns="0" rIns="0" bIns="0" rtlCol="0">
            <a:spAutoFit/>
          </a:bodyPr>
          <a:lstStyle/>
          <a:p>
            <a:pPr marL="234315" indent="-222250">
              <a:lnSpc>
                <a:spcPct val="100000"/>
              </a:lnSpc>
            </a:pPr>
            <a:r>
              <a:rPr sz="1000" b="1" dirty="0">
                <a:solidFill>
                  <a:srgbClr val="FFFFFF"/>
                </a:solidFill>
                <a:latin typeface="Arial Black"/>
                <a:cs typeface="Arial Black"/>
              </a:rPr>
              <a:t>W</a:t>
            </a:r>
            <a:r>
              <a:rPr sz="1000" b="1" spc="-5" dirty="0">
                <a:solidFill>
                  <a:srgbClr val="FFFFFF"/>
                </a:solidFill>
                <a:latin typeface="Arial Black"/>
                <a:cs typeface="Arial Black"/>
              </a:rPr>
              <a:t>isconsi</a:t>
            </a:r>
            <a:r>
              <a:rPr sz="1000" b="1" dirty="0">
                <a:solidFill>
                  <a:srgbClr val="FFFFFF"/>
                </a:solidFill>
                <a:latin typeface="Arial Black"/>
                <a:cs typeface="Arial Black"/>
              </a:rPr>
              <a:t>n</a:t>
            </a:r>
            <a:r>
              <a:rPr sz="1000" b="1" spc="-15" dirty="0">
                <a:solidFill>
                  <a:srgbClr val="FFFFFF"/>
                </a:solidFill>
                <a:latin typeface="Arial Black"/>
                <a:cs typeface="Arial Black"/>
              </a:rPr>
              <a:t> </a:t>
            </a:r>
            <a:r>
              <a:rPr sz="1000" b="1" spc="-5" dirty="0">
                <a:solidFill>
                  <a:srgbClr val="FFFFFF"/>
                </a:solidFill>
                <a:latin typeface="Arial Black"/>
                <a:cs typeface="Arial Black"/>
              </a:rPr>
              <a:t>Healthcare-Associat</a:t>
            </a:r>
            <a:r>
              <a:rPr sz="1000" b="1" spc="-10" dirty="0">
                <a:solidFill>
                  <a:srgbClr val="FFFFFF"/>
                </a:solidFill>
                <a:latin typeface="Arial Black"/>
                <a:cs typeface="Arial Black"/>
              </a:rPr>
              <a:t>e</a:t>
            </a:r>
            <a:r>
              <a:rPr sz="1000" b="1" dirty="0">
                <a:solidFill>
                  <a:srgbClr val="FFFFFF"/>
                </a:solidFill>
                <a:latin typeface="Arial Black"/>
                <a:cs typeface="Arial Black"/>
              </a:rPr>
              <a:t>d </a:t>
            </a:r>
            <a:r>
              <a:rPr sz="1000" b="1" spc="-5" dirty="0">
                <a:solidFill>
                  <a:srgbClr val="FFFFFF"/>
                </a:solidFill>
                <a:latin typeface="Arial Black"/>
                <a:cs typeface="Arial Black"/>
              </a:rPr>
              <a:t>Infection</a:t>
            </a:r>
            <a:r>
              <a:rPr sz="1000" b="1" dirty="0">
                <a:solidFill>
                  <a:srgbClr val="FFFFFF"/>
                </a:solidFill>
                <a:latin typeface="Arial Black"/>
                <a:cs typeface="Arial Black"/>
              </a:rPr>
              <a:t>s </a:t>
            </a:r>
            <a:r>
              <a:rPr sz="1000" b="1" spc="-5" dirty="0">
                <a:solidFill>
                  <a:srgbClr val="FFFFFF"/>
                </a:solidFill>
                <a:latin typeface="Arial Black"/>
                <a:cs typeface="Arial Black"/>
              </a:rPr>
              <a:t>i</a:t>
            </a:r>
            <a:r>
              <a:rPr sz="1000" b="1" dirty="0">
                <a:solidFill>
                  <a:srgbClr val="FFFFFF"/>
                </a:solidFill>
                <a:latin typeface="Arial Black"/>
                <a:cs typeface="Arial Black"/>
              </a:rPr>
              <a:t>n </a:t>
            </a:r>
            <a:r>
              <a:rPr sz="1000" b="1" spc="-10" dirty="0">
                <a:solidFill>
                  <a:srgbClr val="FFFFFF"/>
                </a:solidFill>
                <a:latin typeface="Arial Black"/>
                <a:cs typeface="Arial Black"/>
              </a:rPr>
              <a:t>L</a:t>
            </a:r>
            <a:r>
              <a:rPr sz="1000" b="1" dirty="0">
                <a:solidFill>
                  <a:srgbClr val="FFFFFF"/>
                </a:solidFill>
                <a:latin typeface="Arial Black"/>
                <a:cs typeface="Arial Black"/>
              </a:rPr>
              <a:t>TC </a:t>
            </a:r>
            <a:r>
              <a:rPr sz="1000" b="1" spc="-5" dirty="0">
                <a:solidFill>
                  <a:srgbClr val="FFFFFF"/>
                </a:solidFill>
                <a:latin typeface="Arial Black"/>
                <a:cs typeface="Arial Black"/>
              </a:rPr>
              <a:t>Coalition</a:t>
            </a:r>
            <a:endParaRPr sz="1000" dirty="0">
              <a:latin typeface="Arial Black"/>
              <a:cs typeface="Arial Black"/>
            </a:endParaRPr>
          </a:p>
          <a:p>
            <a:pPr>
              <a:lnSpc>
                <a:spcPct val="100000"/>
              </a:lnSpc>
            </a:pPr>
            <a:endParaRPr sz="1000" dirty="0">
              <a:latin typeface="Times New Roman"/>
              <a:cs typeface="Times New Roman"/>
            </a:endParaRPr>
          </a:p>
          <a:p>
            <a:pPr>
              <a:lnSpc>
                <a:spcPct val="100000"/>
              </a:lnSpc>
              <a:spcBef>
                <a:spcPts val="52"/>
              </a:spcBef>
            </a:pPr>
            <a:endParaRPr sz="850" dirty="0">
              <a:latin typeface="Times New Roman"/>
              <a:cs typeface="Times New Roman"/>
            </a:endParaRPr>
          </a:p>
          <a:p>
            <a:pPr marL="501015" marR="2922905" indent="-267335">
              <a:lnSpc>
                <a:spcPct val="101400"/>
              </a:lnSpc>
            </a:pPr>
            <a:r>
              <a:rPr sz="1100" spc="-5" dirty="0">
                <a:solidFill>
                  <a:srgbClr val="00B050"/>
                </a:solidFill>
                <a:latin typeface="Calibri"/>
                <a:cs typeface="Calibri"/>
              </a:rPr>
              <a:t>Reside</a:t>
            </a:r>
            <a:r>
              <a:rPr sz="1100" dirty="0">
                <a:solidFill>
                  <a:srgbClr val="00B050"/>
                </a:solidFill>
                <a:latin typeface="Calibri"/>
                <a:cs typeface="Calibri"/>
              </a:rPr>
              <a:t>n</a:t>
            </a:r>
            <a:r>
              <a:rPr sz="1100" spc="-5" dirty="0">
                <a:solidFill>
                  <a:srgbClr val="00B050"/>
                </a:solidFill>
                <a:latin typeface="Calibri"/>
                <a:cs typeface="Calibri"/>
              </a:rPr>
              <a:t>t Ch</a:t>
            </a:r>
            <a:r>
              <a:rPr sz="1100" spc="5" dirty="0">
                <a:solidFill>
                  <a:srgbClr val="00B050"/>
                </a:solidFill>
                <a:latin typeface="Calibri"/>
                <a:cs typeface="Calibri"/>
              </a:rPr>
              <a:t>a</a:t>
            </a:r>
            <a:r>
              <a:rPr sz="1100" spc="-5" dirty="0">
                <a:solidFill>
                  <a:srgbClr val="00B050"/>
                </a:solidFill>
                <a:latin typeface="Calibri"/>
                <a:cs typeface="Calibri"/>
              </a:rPr>
              <a:t>n</a:t>
            </a:r>
            <a:r>
              <a:rPr sz="1100" spc="-15" dirty="0">
                <a:solidFill>
                  <a:srgbClr val="00B050"/>
                </a:solidFill>
                <a:latin typeface="Calibri"/>
                <a:cs typeface="Calibri"/>
              </a:rPr>
              <a:t>g</a:t>
            </a:r>
            <a:r>
              <a:rPr sz="1100" spc="-10" dirty="0">
                <a:solidFill>
                  <a:srgbClr val="00B050"/>
                </a:solidFill>
                <a:latin typeface="Calibri"/>
                <a:cs typeface="Calibri"/>
              </a:rPr>
              <a:t>e</a:t>
            </a:r>
            <a:r>
              <a:rPr sz="1100" spc="-5" dirty="0">
                <a:solidFill>
                  <a:srgbClr val="00B050"/>
                </a:solidFill>
                <a:latin typeface="Calibri"/>
                <a:cs typeface="Calibri"/>
              </a:rPr>
              <a:t> </a:t>
            </a:r>
            <a:r>
              <a:rPr sz="1100" spc="5" dirty="0">
                <a:solidFill>
                  <a:srgbClr val="00B050"/>
                </a:solidFill>
                <a:latin typeface="Calibri"/>
                <a:cs typeface="Calibri"/>
              </a:rPr>
              <a:t>in </a:t>
            </a:r>
            <a:r>
              <a:rPr sz="1100" spc="-5" dirty="0">
                <a:solidFill>
                  <a:srgbClr val="00B050"/>
                </a:solidFill>
                <a:latin typeface="Calibri"/>
                <a:cs typeface="Calibri"/>
              </a:rPr>
              <a:t>Condition</a:t>
            </a:r>
            <a:endParaRPr sz="1100" dirty="0">
              <a:latin typeface="Calibri"/>
              <a:cs typeface="Calibri"/>
            </a:endParaRPr>
          </a:p>
        </p:txBody>
      </p:sp>
      <p:sp>
        <p:nvSpPr>
          <p:cNvPr id="12" name="object 12"/>
          <p:cNvSpPr/>
          <p:nvPr/>
        </p:nvSpPr>
        <p:spPr>
          <a:xfrm>
            <a:off x="390906" y="2917698"/>
            <a:ext cx="1644650" cy="588010"/>
          </a:xfrm>
          <a:custGeom>
            <a:avLst/>
            <a:gdLst/>
            <a:ahLst/>
            <a:cxnLst/>
            <a:rect l="l" t="t" r="r" b="b"/>
            <a:pathLst>
              <a:path w="1644650" h="588010">
                <a:moveTo>
                  <a:pt x="1644396" y="587501"/>
                </a:moveTo>
                <a:lnTo>
                  <a:pt x="1644395" y="0"/>
                </a:lnTo>
                <a:lnTo>
                  <a:pt x="0" y="0"/>
                </a:lnTo>
                <a:lnTo>
                  <a:pt x="0" y="587501"/>
                </a:lnTo>
                <a:lnTo>
                  <a:pt x="12954" y="587501"/>
                </a:lnTo>
                <a:lnTo>
                  <a:pt x="12953" y="25145"/>
                </a:lnTo>
                <a:lnTo>
                  <a:pt x="25145" y="12191"/>
                </a:lnTo>
                <a:lnTo>
                  <a:pt x="25145" y="25145"/>
                </a:lnTo>
                <a:lnTo>
                  <a:pt x="1619249" y="25145"/>
                </a:lnTo>
                <a:lnTo>
                  <a:pt x="1619249" y="12191"/>
                </a:lnTo>
                <a:lnTo>
                  <a:pt x="1632203" y="25145"/>
                </a:lnTo>
                <a:lnTo>
                  <a:pt x="1632204" y="587501"/>
                </a:lnTo>
                <a:lnTo>
                  <a:pt x="1644396" y="587501"/>
                </a:lnTo>
                <a:close/>
              </a:path>
              <a:path w="1644650" h="588010">
                <a:moveTo>
                  <a:pt x="25145" y="25145"/>
                </a:moveTo>
                <a:lnTo>
                  <a:pt x="25145" y="12191"/>
                </a:lnTo>
                <a:lnTo>
                  <a:pt x="12953" y="25145"/>
                </a:lnTo>
                <a:lnTo>
                  <a:pt x="25145" y="25145"/>
                </a:lnTo>
                <a:close/>
              </a:path>
              <a:path w="1644650" h="588010">
                <a:moveTo>
                  <a:pt x="25145" y="561593"/>
                </a:moveTo>
                <a:lnTo>
                  <a:pt x="25145" y="25145"/>
                </a:lnTo>
                <a:lnTo>
                  <a:pt x="12953" y="25145"/>
                </a:lnTo>
                <a:lnTo>
                  <a:pt x="12954" y="561593"/>
                </a:lnTo>
                <a:lnTo>
                  <a:pt x="25145" y="561593"/>
                </a:lnTo>
                <a:close/>
              </a:path>
              <a:path w="1644650" h="588010">
                <a:moveTo>
                  <a:pt x="1632204" y="561593"/>
                </a:moveTo>
                <a:lnTo>
                  <a:pt x="12954" y="561593"/>
                </a:lnTo>
                <a:lnTo>
                  <a:pt x="25145" y="574548"/>
                </a:lnTo>
                <a:lnTo>
                  <a:pt x="25145" y="587501"/>
                </a:lnTo>
                <a:lnTo>
                  <a:pt x="1619250" y="587501"/>
                </a:lnTo>
                <a:lnTo>
                  <a:pt x="1619250" y="574548"/>
                </a:lnTo>
                <a:lnTo>
                  <a:pt x="1632204" y="561593"/>
                </a:lnTo>
                <a:close/>
              </a:path>
              <a:path w="1644650" h="588010">
                <a:moveTo>
                  <a:pt x="25145" y="587501"/>
                </a:moveTo>
                <a:lnTo>
                  <a:pt x="25145" y="574548"/>
                </a:lnTo>
                <a:lnTo>
                  <a:pt x="12954" y="561593"/>
                </a:lnTo>
                <a:lnTo>
                  <a:pt x="12954" y="587501"/>
                </a:lnTo>
                <a:lnTo>
                  <a:pt x="25145" y="587501"/>
                </a:lnTo>
                <a:close/>
              </a:path>
              <a:path w="1644650" h="588010">
                <a:moveTo>
                  <a:pt x="1632203" y="25145"/>
                </a:moveTo>
                <a:lnTo>
                  <a:pt x="1619249" y="12191"/>
                </a:lnTo>
                <a:lnTo>
                  <a:pt x="1619249" y="25145"/>
                </a:lnTo>
                <a:lnTo>
                  <a:pt x="1632203" y="25145"/>
                </a:lnTo>
                <a:close/>
              </a:path>
              <a:path w="1644650" h="588010">
                <a:moveTo>
                  <a:pt x="1632204" y="561593"/>
                </a:moveTo>
                <a:lnTo>
                  <a:pt x="1632203" y="25145"/>
                </a:lnTo>
                <a:lnTo>
                  <a:pt x="1619249" y="25145"/>
                </a:lnTo>
                <a:lnTo>
                  <a:pt x="1619250" y="561593"/>
                </a:lnTo>
                <a:lnTo>
                  <a:pt x="1632204" y="561593"/>
                </a:lnTo>
                <a:close/>
              </a:path>
              <a:path w="1644650" h="588010">
                <a:moveTo>
                  <a:pt x="1632204" y="587501"/>
                </a:moveTo>
                <a:lnTo>
                  <a:pt x="1632204" y="561593"/>
                </a:lnTo>
                <a:lnTo>
                  <a:pt x="1619250" y="574548"/>
                </a:lnTo>
                <a:lnTo>
                  <a:pt x="1619250" y="587501"/>
                </a:lnTo>
                <a:lnTo>
                  <a:pt x="1632204" y="587501"/>
                </a:lnTo>
                <a:close/>
              </a:path>
            </a:pathLst>
          </a:custGeom>
          <a:solidFill>
            <a:srgbClr val="4F81BD"/>
          </a:solidFill>
        </p:spPr>
        <p:txBody>
          <a:bodyPr wrap="square" lIns="0" tIns="0" rIns="0" bIns="0" rtlCol="0"/>
          <a:lstStyle/>
          <a:p>
            <a:endParaRPr/>
          </a:p>
        </p:txBody>
      </p:sp>
      <p:sp>
        <p:nvSpPr>
          <p:cNvPr id="13" name="object 13"/>
          <p:cNvSpPr txBox="1"/>
          <p:nvPr/>
        </p:nvSpPr>
        <p:spPr>
          <a:xfrm>
            <a:off x="591566" y="3055683"/>
            <a:ext cx="1242060" cy="341888"/>
          </a:xfrm>
          <a:prstGeom prst="rect">
            <a:avLst/>
          </a:prstGeom>
        </p:spPr>
        <p:txBody>
          <a:bodyPr vert="horz" wrap="square" lIns="0" tIns="0" rIns="0" bIns="0" rtlCol="0">
            <a:spAutoFit/>
          </a:bodyPr>
          <a:lstStyle/>
          <a:p>
            <a:pPr marL="414655" marR="5080" indent="-402590">
              <a:lnSpc>
                <a:spcPct val="101400"/>
              </a:lnSpc>
            </a:pPr>
            <a:r>
              <a:rPr sz="1100" spc="-5" dirty="0">
                <a:solidFill>
                  <a:srgbClr val="FF0000"/>
                </a:solidFill>
                <a:latin typeface="Calibri"/>
                <a:cs typeface="Calibri"/>
              </a:rPr>
              <a:t>Localizin</a:t>
            </a:r>
            <a:r>
              <a:rPr sz="1100" dirty="0">
                <a:solidFill>
                  <a:srgbClr val="FF0000"/>
                </a:solidFill>
                <a:latin typeface="Calibri"/>
                <a:cs typeface="Calibri"/>
              </a:rPr>
              <a:t>g</a:t>
            </a:r>
            <a:r>
              <a:rPr sz="1100" spc="5" dirty="0">
                <a:solidFill>
                  <a:srgbClr val="FF0000"/>
                </a:solidFill>
                <a:latin typeface="Calibri"/>
                <a:cs typeface="Calibri"/>
              </a:rPr>
              <a:t> </a:t>
            </a:r>
            <a:r>
              <a:rPr sz="1100" spc="-10" dirty="0">
                <a:solidFill>
                  <a:srgbClr val="FF0000"/>
                </a:solidFill>
                <a:latin typeface="Calibri"/>
                <a:cs typeface="Calibri"/>
              </a:rPr>
              <a:t>Ur</a:t>
            </a:r>
            <a:r>
              <a:rPr sz="1100" dirty="0">
                <a:solidFill>
                  <a:srgbClr val="FF0000"/>
                </a:solidFill>
                <a:latin typeface="Calibri"/>
                <a:cs typeface="Calibri"/>
              </a:rPr>
              <a:t>i</a:t>
            </a:r>
            <a:r>
              <a:rPr sz="1100" spc="-5" dirty="0">
                <a:solidFill>
                  <a:srgbClr val="FF0000"/>
                </a:solidFill>
                <a:latin typeface="Calibri"/>
                <a:cs typeface="Calibri"/>
              </a:rPr>
              <a:t>n</a:t>
            </a:r>
            <a:r>
              <a:rPr sz="1100" spc="-10" dirty="0">
                <a:solidFill>
                  <a:srgbClr val="FF0000"/>
                </a:solidFill>
                <a:latin typeface="Calibri"/>
                <a:cs typeface="Calibri"/>
              </a:rPr>
              <a:t>ar</a:t>
            </a:r>
            <a:r>
              <a:rPr sz="1100" spc="-5" dirty="0">
                <a:solidFill>
                  <a:srgbClr val="FF0000"/>
                </a:solidFill>
                <a:latin typeface="Calibri"/>
                <a:cs typeface="Calibri"/>
              </a:rPr>
              <a:t>y S/S (</a:t>
            </a:r>
            <a:r>
              <a:rPr sz="1100" b="1" spc="-15" dirty="0">
                <a:solidFill>
                  <a:srgbClr val="FF0000"/>
                </a:solidFill>
                <a:latin typeface="Calibri"/>
                <a:cs typeface="Calibri"/>
              </a:rPr>
              <a:t>Bo</a:t>
            </a:r>
            <a:r>
              <a:rPr sz="1100" b="1" spc="-5" dirty="0">
                <a:solidFill>
                  <a:srgbClr val="FF0000"/>
                </a:solidFill>
                <a:latin typeface="Calibri"/>
                <a:cs typeface="Calibri"/>
              </a:rPr>
              <a:t>x</a:t>
            </a:r>
            <a:r>
              <a:rPr sz="1100" b="1" dirty="0">
                <a:solidFill>
                  <a:srgbClr val="FF0000"/>
                </a:solidFill>
                <a:latin typeface="Calibri"/>
                <a:cs typeface="Calibri"/>
              </a:rPr>
              <a:t> </a:t>
            </a:r>
            <a:r>
              <a:rPr sz="1100" b="1" spc="-10" dirty="0">
                <a:solidFill>
                  <a:srgbClr val="FF0000"/>
                </a:solidFill>
                <a:latin typeface="Calibri"/>
                <a:cs typeface="Calibri"/>
              </a:rPr>
              <a:t>B</a:t>
            </a:r>
            <a:r>
              <a:rPr sz="1100" dirty="0">
                <a:solidFill>
                  <a:srgbClr val="FF0000"/>
                </a:solidFill>
                <a:latin typeface="Calibri"/>
                <a:cs typeface="Calibri"/>
              </a:rPr>
              <a:t>)</a:t>
            </a:r>
          </a:p>
        </p:txBody>
      </p:sp>
      <p:sp>
        <p:nvSpPr>
          <p:cNvPr id="14" name="object 14"/>
          <p:cNvSpPr/>
          <p:nvPr/>
        </p:nvSpPr>
        <p:spPr>
          <a:xfrm>
            <a:off x="381000" y="1984248"/>
            <a:ext cx="1654810" cy="654050"/>
          </a:xfrm>
          <a:custGeom>
            <a:avLst/>
            <a:gdLst/>
            <a:ahLst/>
            <a:cxnLst/>
            <a:rect l="l" t="t" r="r" b="b"/>
            <a:pathLst>
              <a:path w="1654810" h="654050">
                <a:moveTo>
                  <a:pt x="1654302" y="653795"/>
                </a:moveTo>
                <a:lnTo>
                  <a:pt x="1654302" y="0"/>
                </a:lnTo>
                <a:lnTo>
                  <a:pt x="0" y="0"/>
                </a:lnTo>
                <a:lnTo>
                  <a:pt x="0" y="653795"/>
                </a:lnTo>
                <a:lnTo>
                  <a:pt x="12953" y="653795"/>
                </a:lnTo>
                <a:lnTo>
                  <a:pt x="12953" y="25145"/>
                </a:lnTo>
                <a:lnTo>
                  <a:pt x="25907" y="12191"/>
                </a:lnTo>
                <a:lnTo>
                  <a:pt x="25907" y="25145"/>
                </a:lnTo>
                <a:lnTo>
                  <a:pt x="1629156" y="25145"/>
                </a:lnTo>
                <a:lnTo>
                  <a:pt x="1629156" y="12191"/>
                </a:lnTo>
                <a:lnTo>
                  <a:pt x="1642110" y="25145"/>
                </a:lnTo>
                <a:lnTo>
                  <a:pt x="1642110" y="653795"/>
                </a:lnTo>
                <a:lnTo>
                  <a:pt x="1654302" y="653795"/>
                </a:lnTo>
                <a:close/>
              </a:path>
              <a:path w="1654810" h="654050">
                <a:moveTo>
                  <a:pt x="25907" y="25145"/>
                </a:moveTo>
                <a:lnTo>
                  <a:pt x="25907" y="12191"/>
                </a:lnTo>
                <a:lnTo>
                  <a:pt x="12953" y="25145"/>
                </a:lnTo>
                <a:lnTo>
                  <a:pt x="25907" y="25145"/>
                </a:lnTo>
                <a:close/>
              </a:path>
              <a:path w="1654810" h="654050">
                <a:moveTo>
                  <a:pt x="25907" y="628650"/>
                </a:moveTo>
                <a:lnTo>
                  <a:pt x="25907" y="25145"/>
                </a:lnTo>
                <a:lnTo>
                  <a:pt x="12953" y="25145"/>
                </a:lnTo>
                <a:lnTo>
                  <a:pt x="12954" y="628650"/>
                </a:lnTo>
                <a:lnTo>
                  <a:pt x="25907" y="628650"/>
                </a:lnTo>
                <a:close/>
              </a:path>
              <a:path w="1654810" h="654050">
                <a:moveTo>
                  <a:pt x="1642110" y="628650"/>
                </a:moveTo>
                <a:lnTo>
                  <a:pt x="12954" y="628650"/>
                </a:lnTo>
                <a:lnTo>
                  <a:pt x="25908" y="640841"/>
                </a:lnTo>
                <a:lnTo>
                  <a:pt x="25907" y="653795"/>
                </a:lnTo>
                <a:lnTo>
                  <a:pt x="1629156" y="653795"/>
                </a:lnTo>
                <a:lnTo>
                  <a:pt x="1629156" y="640841"/>
                </a:lnTo>
                <a:lnTo>
                  <a:pt x="1642110" y="628650"/>
                </a:lnTo>
                <a:close/>
              </a:path>
              <a:path w="1654810" h="654050">
                <a:moveTo>
                  <a:pt x="25907" y="653795"/>
                </a:moveTo>
                <a:lnTo>
                  <a:pt x="25908" y="640841"/>
                </a:lnTo>
                <a:lnTo>
                  <a:pt x="12954" y="628650"/>
                </a:lnTo>
                <a:lnTo>
                  <a:pt x="12953" y="653795"/>
                </a:lnTo>
                <a:lnTo>
                  <a:pt x="25907" y="653795"/>
                </a:lnTo>
                <a:close/>
              </a:path>
              <a:path w="1654810" h="654050">
                <a:moveTo>
                  <a:pt x="1642110" y="25145"/>
                </a:moveTo>
                <a:lnTo>
                  <a:pt x="1629156" y="12191"/>
                </a:lnTo>
                <a:lnTo>
                  <a:pt x="1629156" y="25145"/>
                </a:lnTo>
                <a:lnTo>
                  <a:pt x="1642110" y="25145"/>
                </a:lnTo>
                <a:close/>
              </a:path>
              <a:path w="1654810" h="654050">
                <a:moveTo>
                  <a:pt x="1642110" y="628650"/>
                </a:moveTo>
                <a:lnTo>
                  <a:pt x="1642110" y="25145"/>
                </a:lnTo>
                <a:lnTo>
                  <a:pt x="1629156" y="25145"/>
                </a:lnTo>
                <a:lnTo>
                  <a:pt x="1629156" y="628650"/>
                </a:lnTo>
                <a:lnTo>
                  <a:pt x="1642110" y="628650"/>
                </a:lnTo>
                <a:close/>
              </a:path>
              <a:path w="1654810" h="654050">
                <a:moveTo>
                  <a:pt x="1642110" y="653795"/>
                </a:moveTo>
                <a:lnTo>
                  <a:pt x="1642110" y="628650"/>
                </a:lnTo>
                <a:lnTo>
                  <a:pt x="1629156" y="640841"/>
                </a:lnTo>
                <a:lnTo>
                  <a:pt x="1629156" y="653795"/>
                </a:lnTo>
                <a:lnTo>
                  <a:pt x="1642110" y="653795"/>
                </a:lnTo>
                <a:close/>
              </a:path>
            </a:pathLst>
          </a:custGeom>
          <a:solidFill>
            <a:srgbClr val="4F81BD"/>
          </a:solidFill>
        </p:spPr>
        <p:txBody>
          <a:bodyPr wrap="square" lIns="0" tIns="0" rIns="0" bIns="0" rtlCol="0"/>
          <a:lstStyle/>
          <a:p>
            <a:endParaRPr/>
          </a:p>
        </p:txBody>
      </p:sp>
      <p:sp>
        <p:nvSpPr>
          <p:cNvPr id="15" name="object 15"/>
          <p:cNvSpPr txBox="1"/>
          <p:nvPr/>
        </p:nvSpPr>
        <p:spPr>
          <a:xfrm>
            <a:off x="684530" y="2070417"/>
            <a:ext cx="1046480" cy="506095"/>
          </a:xfrm>
          <a:prstGeom prst="rect">
            <a:avLst/>
          </a:prstGeom>
        </p:spPr>
        <p:txBody>
          <a:bodyPr vert="horz" wrap="square" lIns="0" tIns="0" rIns="0" bIns="0" rtlCol="0">
            <a:spAutoFit/>
          </a:bodyPr>
          <a:lstStyle/>
          <a:p>
            <a:pPr marL="12700" marR="5080" algn="ctr">
              <a:lnSpc>
                <a:spcPct val="101600"/>
              </a:lnSpc>
            </a:pPr>
            <a:r>
              <a:rPr sz="1100" spc="-5" dirty="0">
                <a:solidFill>
                  <a:srgbClr val="00B050"/>
                </a:solidFill>
                <a:latin typeface="Calibri"/>
                <a:cs typeface="Calibri"/>
              </a:rPr>
              <a:t>Complet</a:t>
            </a:r>
            <a:r>
              <a:rPr sz="1100" dirty="0">
                <a:solidFill>
                  <a:srgbClr val="00B050"/>
                </a:solidFill>
                <a:latin typeface="Calibri"/>
                <a:cs typeface="Calibri"/>
              </a:rPr>
              <a:t>e </a:t>
            </a:r>
            <a:r>
              <a:rPr sz="1100" spc="-15" dirty="0">
                <a:solidFill>
                  <a:srgbClr val="00B050"/>
                </a:solidFill>
                <a:latin typeface="Calibri"/>
                <a:cs typeface="Calibri"/>
              </a:rPr>
              <a:t>N</a:t>
            </a:r>
            <a:r>
              <a:rPr sz="1100" spc="-10" dirty="0">
                <a:solidFill>
                  <a:srgbClr val="00B050"/>
                </a:solidFill>
                <a:latin typeface="Calibri"/>
                <a:cs typeface="Calibri"/>
              </a:rPr>
              <a:t>u</a:t>
            </a:r>
            <a:r>
              <a:rPr sz="1100" spc="-5" dirty="0">
                <a:solidFill>
                  <a:srgbClr val="00B050"/>
                </a:solidFill>
                <a:latin typeface="Calibri"/>
                <a:cs typeface="Calibri"/>
              </a:rPr>
              <a:t>rsing </a:t>
            </a:r>
            <a:r>
              <a:rPr sz="1100" spc="-10" dirty="0">
                <a:solidFill>
                  <a:srgbClr val="00B050"/>
                </a:solidFill>
                <a:latin typeface="Calibri"/>
                <a:cs typeface="Calibri"/>
              </a:rPr>
              <a:t>Assessment</a:t>
            </a:r>
            <a:r>
              <a:rPr sz="1100" spc="-5" dirty="0">
                <a:solidFill>
                  <a:srgbClr val="00B050"/>
                </a:solidFill>
                <a:latin typeface="Calibri"/>
                <a:cs typeface="Calibri"/>
              </a:rPr>
              <a:t>    (</a:t>
            </a:r>
            <a:r>
              <a:rPr sz="1100" b="1" spc="-15" dirty="0">
                <a:solidFill>
                  <a:srgbClr val="00B050"/>
                </a:solidFill>
                <a:latin typeface="Calibri"/>
                <a:cs typeface="Calibri"/>
              </a:rPr>
              <a:t>Bo</a:t>
            </a:r>
            <a:r>
              <a:rPr sz="1100" b="1" spc="-5" dirty="0">
                <a:solidFill>
                  <a:srgbClr val="00B050"/>
                </a:solidFill>
                <a:latin typeface="Calibri"/>
                <a:cs typeface="Calibri"/>
              </a:rPr>
              <a:t>x</a:t>
            </a:r>
            <a:r>
              <a:rPr sz="1100" b="1" dirty="0">
                <a:solidFill>
                  <a:srgbClr val="00B050"/>
                </a:solidFill>
                <a:latin typeface="Calibri"/>
                <a:cs typeface="Calibri"/>
              </a:rPr>
              <a:t> </a:t>
            </a:r>
            <a:r>
              <a:rPr sz="1100" b="1" spc="-15" dirty="0">
                <a:solidFill>
                  <a:srgbClr val="00B050"/>
                </a:solidFill>
                <a:latin typeface="Calibri"/>
                <a:cs typeface="Calibri"/>
              </a:rPr>
              <a:t>A</a:t>
            </a:r>
            <a:r>
              <a:rPr sz="1100" dirty="0">
                <a:solidFill>
                  <a:srgbClr val="00B050"/>
                </a:solidFill>
                <a:latin typeface="Calibri"/>
                <a:cs typeface="Calibri"/>
              </a:rPr>
              <a:t>)</a:t>
            </a:r>
            <a:endParaRPr sz="1100">
              <a:latin typeface="Calibri"/>
              <a:cs typeface="Calibri"/>
            </a:endParaRPr>
          </a:p>
        </p:txBody>
      </p:sp>
      <p:sp>
        <p:nvSpPr>
          <p:cNvPr id="16" name="object 16"/>
          <p:cNvSpPr/>
          <p:nvPr/>
        </p:nvSpPr>
        <p:spPr>
          <a:xfrm>
            <a:off x="1145286" y="1686305"/>
            <a:ext cx="110489" cy="314960"/>
          </a:xfrm>
          <a:custGeom>
            <a:avLst/>
            <a:gdLst/>
            <a:ahLst/>
            <a:cxnLst/>
            <a:rect l="l" t="t" r="r" b="b"/>
            <a:pathLst>
              <a:path w="110490" h="314960">
                <a:moveTo>
                  <a:pt x="55244" y="276527"/>
                </a:moveTo>
                <a:lnTo>
                  <a:pt x="19050" y="214122"/>
                </a:lnTo>
                <a:lnTo>
                  <a:pt x="16001" y="209550"/>
                </a:lnTo>
                <a:lnTo>
                  <a:pt x="10667" y="208026"/>
                </a:lnTo>
                <a:lnTo>
                  <a:pt x="6095" y="211074"/>
                </a:lnTo>
                <a:lnTo>
                  <a:pt x="1523" y="213360"/>
                </a:lnTo>
                <a:lnTo>
                  <a:pt x="0" y="219456"/>
                </a:lnTo>
                <a:lnTo>
                  <a:pt x="2285" y="224028"/>
                </a:lnTo>
                <a:lnTo>
                  <a:pt x="45719" y="298935"/>
                </a:lnTo>
                <a:lnTo>
                  <a:pt x="45719" y="295656"/>
                </a:lnTo>
                <a:lnTo>
                  <a:pt x="47243" y="295656"/>
                </a:lnTo>
                <a:lnTo>
                  <a:pt x="47243" y="290322"/>
                </a:lnTo>
                <a:lnTo>
                  <a:pt x="55244" y="276527"/>
                </a:lnTo>
                <a:close/>
              </a:path>
              <a:path w="110490" h="314960">
                <a:moveTo>
                  <a:pt x="64769" y="260104"/>
                </a:moveTo>
                <a:lnTo>
                  <a:pt x="64769" y="0"/>
                </a:lnTo>
                <a:lnTo>
                  <a:pt x="45719" y="0"/>
                </a:lnTo>
                <a:lnTo>
                  <a:pt x="45719" y="260104"/>
                </a:lnTo>
                <a:lnTo>
                  <a:pt x="55244" y="276527"/>
                </a:lnTo>
                <a:lnTo>
                  <a:pt x="64769" y="260104"/>
                </a:lnTo>
                <a:close/>
              </a:path>
              <a:path w="110490" h="314960">
                <a:moveTo>
                  <a:pt x="64769" y="297865"/>
                </a:moveTo>
                <a:lnTo>
                  <a:pt x="64769" y="295656"/>
                </a:lnTo>
                <a:lnTo>
                  <a:pt x="45719" y="295656"/>
                </a:lnTo>
                <a:lnTo>
                  <a:pt x="45719" y="298935"/>
                </a:lnTo>
                <a:lnTo>
                  <a:pt x="54863" y="314706"/>
                </a:lnTo>
                <a:lnTo>
                  <a:pt x="64769" y="297865"/>
                </a:lnTo>
                <a:close/>
              </a:path>
              <a:path w="110490" h="314960">
                <a:moveTo>
                  <a:pt x="63245" y="290322"/>
                </a:moveTo>
                <a:lnTo>
                  <a:pt x="55244" y="276527"/>
                </a:lnTo>
                <a:lnTo>
                  <a:pt x="47243" y="290322"/>
                </a:lnTo>
                <a:lnTo>
                  <a:pt x="63245" y="290322"/>
                </a:lnTo>
                <a:close/>
              </a:path>
              <a:path w="110490" h="314960">
                <a:moveTo>
                  <a:pt x="63245" y="295656"/>
                </a:moveTo>
                <a:lnTo>
                  <a:pt x="63245" y="290322"/>
                </a:lnTo>
                <a:lnTo>
                  <a:pt x="47243" y="290322"/>
                </a:lnTo>
                <a:lnTo>
                  <a:pt x="47243" y="295656"/>
                </a:lnTo>
                <a:lnTo>
                  <a:pt x="63245" y="295656"/>
                </a:lnTo>
                <a:close/>
              </a:path>
              <a:path w="110490" h="314960">
                <a:moveTo>
                  <a:pt x="110489" y="219456"/>
                </a:moveTo>
                <a:lnTo>
                  <a:pt x="108965" y="213360"/>
                </a:lnTo>
                <a:lnTo>
                  <a:pt x="104393" y="211074"/>
                </a:lnTo>
                <a:lnTo>
                  <a:pt x="99822" y="208026"/>
                </a:lnTo>
                <a:lnTo>
                  <a:pt x="93725" y="209550"/>
                </a:lnTo>
                <a:lnTo>
                  <a:pt x="91439" y="214122"/>
                </a:lnTo>
                <a:lnTo>
                  <a:pt x="55244" y="276527"/>
                </a:lnTo>
                <a:lnTo>
                  <a:pt x="63245" y="290322"/>
                </a:lnTo>
                <a:lnTo>
                  <a:pt x="63245" y="295656"/>
                </a:lnTo>
                <a:lnTo>
                  <a:pt x="64769" y="295656"/>
                </a:lnTo>
                <a:lnTo>
                  <a:pt x="64769" y="297865"/>
                </a:lnTo>
                <a:lnTo>
                  <a:pt x="108203" y="224028"/>
                </a:lnTo>
                <a:lnTo>
                  <a:pt x="110489" y="219456"/>
                </a:lnTo>
                <a:close/>
              </a:path>
            </a:pathLst>
          </a:custGeom>
          <a:solidFill>
            <a:srgbClr val="4A7EBB"/>
          </a:solidFill>
        </p:spPr>
        <p:txBody>
          <a:bodyPr wrap="square" lIns="0" tIns="0" rIns="0" bIns="0" rtlCol="0"/>
          <a:lstStyle/>
          <a:p>
            <a:endParaRPr/>
          </a:p>
        </p:txBody>
      </p:sp>
      <p:sp>
        <p:nvSpPr>
          <p:cNvPr id="17" name="object 17"/>
          <p:cNvSpPr/>
          <p:nvPr/>
        </p:nvSpPr>
        <p:spPr>
          <a:xfrm>
            <a:off x="1158239" y="2634995"/>
            <a:ext cx="110489" cy="295910"/>
          </a:xfrm>
          <a:custGeom>
            <a:avLst/>
            <a:gdLst/>
            <a:ahLst/>
            <a:cxnLst/>
            <a:rect l="l" t="t" r="r" b="b"/>
            <a:pathLst>
              <a:path w="110490" h="295910">
                <a:moveTo>
                  <a:pt x="54935" y="256943"/>
                </a:moveTo>
                <a:lnTo>
                  <a:pt x="19050" y="195071"/>
                </a:lnTo>
                <a:lnTo>
                  <a:pt x="16001" y="190499"/>
                </a:lnTo>
                <a:lnTo>
                  <a:pt x="9906" y="188975"/>
                </a:lnTo>
                <a:lnTo>
                  <a:pt x="6096" y="192023"/>
                </a:lnTo>
                <a:lnTo>
                  <a:pt x="1523" y="194309"/>
                </a:lnTo>
                <a:lnTo>
                  <a:pt x="0" y="200405"/>
                </a:lnTo>
                <a:lnTo>
                  <a:pt x="2285" y="204977"/>
                </a:lnTo>
                <a:lnTo>
                  <a:pt x="45719" y="279885"/>
                </a:lnTo>
                <a:lnTo>
                  <a:pt x="45719" y="276605"/>
                </a:lnTo>
                <a:lnTo>
                  <a:pt x="46481" y="276605"/>
                </a:lnTo>
                <a:lnTo>
                  <a:pt x="46481" y="271271"/>
                </a:lnTo>
                <a:lnTo>
                  <a:pt x="54935" y="256943"/>
                </a:lnTo>
                <a:close/>
              </a:path>
              <a:path w="110490" h="295910">
                <a:moveTo>
                  <a:pt x="64769" y="240275"/>
                </a:moveTo>
                <a:lnTo>
                  <a:pt x="64769" y="0"/>
                </a:lnTo>
                <a:lnTo>
                  <a:pt x="45719" y="0"/>
                </a:lnTo>
                <a:lnTo>
                  <a:pt x="45719" y="241054"/>
                </a:lnTo>
                <a:lnTo>
                  <a:pt x="54935" y="256943"/>
                </a:lnTo>
                <a:lnTo>
                  <a:pt x="64769" y="240275"/>
                </a:lnTo>
                <a:close/>
              </a:path>
              <a:path w="110490" h="295910">
                <a:moveTo>
                  <a:pt x="64769" y="278571"/>
                </a:moveTo>
                <a:lnTo>
                  <a:pt x="64769" y="276605"/>
                </a:lnTo>
                <a:lnTo>
                  <a:pt x="45719" y="276605"/>
                </a:lnTo>
                <a:lnTo>
                  <a:pt x="45719" y="279885"/>
                </a:lnTo>
                <a:lnTo>
                  <a:pt x="54863" y="295655"/>
                </a:lnTo>
                <a:lnTo>
                  <a:pt x="64769" y="278571"/>
                </a:lnTo>
                <a:close/>
              </a:path>
              <a:path w="110490" h="295910">
                <a:moveTo>
                  <a:pt x="63246" y="271271"/>
                </a:moveTo>
                <a:lnTo>
                  <a:pt x="54935" y="256943"/>
                </a:lnTo>
                <a:lnTo>
                  <a:pt x="46481" y="271271"/>
                </a:lnTo>
                <a:lnTo>
                  <a:pt x="63246" y="271271"/>
                </a:lnTo>
                <a:close/>
              </a:path>
              <a:path w="110490" h="295910">
                <a:moveTo>
                  <a:pt x="63246" y="276605"/>
                </a:moveTo>
                <a:lnTo>
                  <a:pt x="63246" y="271271"/>
                </a:lnTo>
                <a:lnTo>
                  <a:pt x="46481" y="271271"/>
                </a:lnTo>
                <a:lnTo>
                  <a:pt x="46481" y="276605"/>
                </a:lnTo>
                <a:lnTo>
                  <a:pt x="63246" y="276605"/>
                </a:lnTo>
                <a:close/>
              </a:path>
              <a:path w="110490" h="295910">
                <a:moveTo>
                  <a:pt x="110490" y="200405"/>
                </a:moveTo>
                <a:lnTo>
                  <a:pt x="108965" y="194309"/>
                </a:lnTo>
                <a:lnTo>
                  <a:pt x="104393" y="192023"/>
                </a:lnTo>
                <a:lnTo>
                  <a:pt x="99822" y="188975"/>
                </a:lnTo>
                <a:lnTo>
                  <a:pt x="93725" y="190499"/>
                </a:lnTo>
                <a:lnTo>
                  <a:pt x="91440" y="195071"/>
                </a:lnTo>
                <a:lnTo>
                  <a:pt x="54935" y="256943"/>
                </a:lnTo>
                <a:lnTo>
                  <a:pt x="63246" y="271271"/>
                </a:lnTo>
                <a:lnTo>
                  <a:pt x="63246" y="276605"/>
                </a:lnTo>
                <a:lnTo>
                  <a:pt x="64769" y="276605"/>
                </a:lnTo>
                <a:lnTo>
                  <a:pt x="64769" y="278571"/>
                </a:lnTo>
                <a:lnTo>
                  <a:pt x="107441" y="204977"/>
                </a:lnTo>
                <a:lnTo>
                  <a:pt x="110490" y="200405"/>
                </a:lnTo>
                <a:close/>
              </a:path>
            </a:pathLst>
          </a:custGeom>
          <a:solidFill>
            <a:srgbClr val="4A7EBB"/>
          </a:solidFill>
        </p:spPr>
        <p:txBody>
          <a:bodyPr wrap="square" lIns="0" tIns="0" rIns="0" bIns="0" rtlCol="0"/>
          <a:lstStyle/>
          <a:p>
            <a:endParaRPr/>
          </a:p>
        </p:txBody>
      </p:sp>
      <p:sp>
        <p:nvSpPr>
          <p:cNvPr id="18" name="object 18"/>
          <p:cNvSpPr/>
          <p:nvPr/>
        </p:nvSpPr>
        <p:spPr>
          <a:xfrm>
            <a:off x="5292852" y="2977895"/>
            <a:ext cx="1102360" cy="454659"/>
          </a:xfrm>
          <a:custGeom>
            <a:avLst/>
            <a:gdLst/>
            <a:ahLst/>
            <a:cxnLst/>
            <a:rect l="l" t="t" r="r" b="b"/>
            <a:pathLst>
              <a:path w="1102360" h="454660">
                <a:moveTo>
                  <a:pt x="1101852" y="454151"/>
                </a:moveTo>
                <a:lnTo>
                  <a:pt x="1101852" y="0"/>
                </a:lnTo>
                <a:lnTo>
                  <a:pt x="0" y="0"/>
                </a:lnTo>
                <a:lnTo>
                  <a:pt x="0" y="454151"/>
                </a:lnTo>
                <a:lnTo>
                  <a:pt x="12953" y="454151"/>
                </a:lnTo>
                <a:lnTo>
                  <a:pt x="12953" y="25145"/>
                </a:lnTo>
                <a:lnTo>
                  <a:pt x="25908" y="12953"/>
                </a:lnTo>
                <a:lnTo>
                  <a:pt x="25908" y="25145"/>
                </a:lnTo>
                <a:lnTo>
                  <a:pt x="1076706" y="25145"/>
                </a:lnTo>
                <a:lnTo>
                  <a:pt x="1076706" y="12953"/>
                </a:lnTo>
                <a:lnTo>
                  <a:pt x="1088898" y="25145"/>
                </a:lnTo>
                <a:lnTo>
                  <a:pt x="1088898" y="454151"/>
                </a:lnTo>
                <a:lnTo>
                  <a:pt x="1101852" y="454151"/>
                </a:lnTo>
                <a:close/>
              </a:path>
              <a:path w="1102360" h="454660">
                <a:moveTo>
                  <a:pt x="25908" y="25145"/>
                </a:moveTo>
                <a:lnTo>
                  <a:pt x="25908" y="12953"/>
                </a:lnTo>
                <a:lnTo>
                  <a:pt x="12953" y="25145"/>
                </a:lnTo>
                <a:lnTo>
                  <a:pt x="25908" y="25145"/>
                </a:lnTo>
                <a:close/>
              </a:path>
              <a:path w="1102360" h="454660">
                <a:moveTo>
                  <a:pt x="25908" y="428243"/>
                </a:moveTo>
                <a:lnTo>
                  <a:pt x="25908" y="25145"/>
                </a:lnTo>
                <a:lnTo>
                  <a:pt x="12953" y="25145"/>
                </a:lnTo>
                <a:lnTo>
                  <a:pt x="12953" y="428243"/>
                </a:lnTo>
                <a:lnTo>
                  <a:pt x="25908" y="428243"/>
                </a:lnTo>
                <a:close/>
              </a:path>
              <a:path w="1102360" h="454660">
                <a:moveTo>
                  <a:pt x="1088898" y="428243"/>
                </a:moveTo>
                <a:lnTo>
                  <a:pt x="12953" y="428243"/>
                </a:lnTo>
                <a:lnTo>
                  <a:pt x="25908" y="441198"/>
                </a:lnTo>
                <a:lnTo>
                  <a:pt x="25908" y="454151"/>
                </a:lnTo>
                <a:lnTo>
                  <a:pt x="1076706" y="454151"/>
                </a:lnTo>
                <a:lnTo>
                  <a:pt x="1076706" y="441197"/>
                </a:lnTo>
                <a:lnTo>
                  <a:pt x="1088898" y="428243"/>
                </a:lnTo>
                <a:close/>
              </a:path>
              <a:path w="1102360" h="454660">
                <a:moveTo>
                  <a:pt x="25908" y="454151"/>
                </a:moveTo>
                <a:lnTo>
                  <a:pt x="25908" y="441198"/>
                </a:lnTo>
                <a:lnTo>
                  <a:pt x="12953" y="428243"/>
                </a:lnTo>
                <a:lnTo>
                  <a:pt x="12953" y="454151"/>
                </a:lnTo>
                <a:lnTo>
                  <a:pt x="25908" y="454151"/>
                </a:lnTo>
                <a:close/>
              </a:path>
              <a:path w="1102360" h="454660">
                <a:moveTo>
                  <a:pt x="1088898" y="25145"/>
                </a:moveTo>
                <a:lnTo>
                  <a:pt x="1076706" y="12953"/>
                </a:lnTo>
                <a:lnTo>
                  <a:pt x="1076706" y="25145"/>
                </a:lnTo>
                <a:lnTo>
                  <a:pt x="1088898" y="25145"/>
                </a:lnTo>
                <a:close/>
              </a:path>
              <a:path w="1102360" h="454660">
                <a:moveTo>
                  <a:pt x="1088898" y="428243"/>
                </a:moveTo>
                <a:lnTo>
                  <a:pt x="1088898" y="25145"/>
                </a:lnTo>
                <a:lnTo>
                  <a:pt x="1076706" y="25145"/>
                </a:lnTo>
                <a:lnTo>
                  <a:pt x="1076706" y="428243"/>
                </a:lnTo>
                <a:lnTo>
                  <a:pt x="1088898" y="428243"/>
                </a:lnTo>
                <a:close/>
              </a:path>
              <a:path w="1102360" h="454660">
                <a:moveTo>
                  <a:pt x="1088898" y="454151"/>
                </a:moveTo>
                <a:lnTo>
                  <a:pt x="1088898" y="428243"/>
                </a:lnTo>
                <a:lnTo>
                  <a:pt x="1076706" y="441197"/>
                </a:lnTo>
                <a:lnTo>
                  <a:pt x="1076706" y="454151"/>
                </a:lnTo>
                <a:lnTo>
                  <a:pt x="1088898" y="454151"/>
                </a:lnTo>
                <a:close/>
              </a:path>
            </a:pathLst>
          </a:custGeom>
          <a:solidFill>
            <a:srgbClr val="4F81BD"/>
          </a:solidFill>
        </p:spPr>
        <p:txBody>
          <a:bodyPr wrap="square" lIns="0" tIns="0" rIns="0" bIns="0" rtlCol="0"/>
          <a:lstStyle/>
          <a:p>
            <a:endParaRPr/>
          </a:p>
        </p:txBody>
      </p:sp>
      <p:sp>
        <p:nvSpPr>
          <p:cNvPr id="19" name="object 19"/>
          <p:cNvSpPr txBox="1"/>
          <p:nvPr/>
        </p:nvSpPr>
        <p:spPr>
          <a:xfrm>
            <a:off x="5360161" y="3049587"/>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1</a:t>
            </a:r>
            <a:endParaRPr sz="1100" dirty="0">
              <a:latin typeface="Calibri"/>
              <a:cs typeface="Calibri"/>
            </a:endParaRPr>
          </a:p>
        </p:txBody>
      </p:sp>
      <p:sp>
        <p:nvSpPr>
          <p:cNvPr id="20" name="object 20"/>
          <p:cNvSpPr/>
          <p:nvPr/>
        </p:nvSpPr>
        <p:spPr>
          <a:xfrm>
            <a:off x="2218944" y="3087623"/>
            <a:ext cx="426719" cy="265175"/>
          </a:xfrm>
          <a:prstGeom prst="rect">
            <a:avLst/>
          </a:prstGeom>
          <a:blipFill>
            <a:blip r:embed="rId5" cstate="print"/>
            <a:stretch>
              <a:fillRect/>
            </a:stretch>
          </a:blipFill>
        </p:spPr>
        <p:txBody>
          <a:bodyPr wrap="square" lIns="0" tIns="0" rIns="0" bIns="0" rtlCol="0"/>
          <a:lstStyle/>
          <a:p>
            <a:endParaRPr/>
          </a:p>
        </p:txBody>
      </p:sp>
      <p:sp>
        <p:nvSpPr>
          <p:cNvPr id="21" name="object 21"/>
          <p:cNvSpPr txBox="1"/>
          <p:nvPr/>
        </p:nvSpPr>
        <p:spPr>
          <a:xfrm>
            <a:off x="2323592" y="3157791"/>
            <a:ext cx="217170" cy="169277"/>
          </a:xfrm>
          <a:prstGeom prst="rect">
            <a:avLst/>
          </a:prstGeom>
        </p:spPr>
        <p:txBody>
          <a:bodyPr vert="horz" wrap="square" lIns="0" tIns="0" rIns="0" bIns="0" rtlCol="0">
            <a:spAutoFit/>
          </a:bodyPr>
          <a:lstStyle/>
          <a:p>
            <a:pPr marL="12700">
              <a:lnSpc>
                <a:spcPct val="100000"/>
              </a:lnSpc>
            </a:pPr>
            <a:r>
              <a:rPr sz="1100" spc="-5" dirty="0">
                <a:solidFill>
                  <a:srgbClr val="FF0000"/>
                </a:solidFill>
                <a:latin typeface="Calibri"/>
                <a:cs typeface="Calibri"/>
              </a:rPr>
              <a:t>Yes</a:t>
            </a:r>
            <a:endParaRPr sz="1100" dirty="0">
              <a:solidFill>
                <a:srgbClr val="FF0000"/>
              </a:solidFill>
              <a:latin typeface="Calibri"/>
              <a:cs typeface="Calibri"/>
            </a:endParaRPr>
          </a:p>
        </p:txBody>
      </p:sp>
      <p:sp>
        <p:nvSpPr>
          <p:cNvPr id="22" name="object 22"/>
          <p:cNvSpPr/>
          <p:nvPr/>
        </p:nvSpPr>
        <p:spPr>
          <a:xfrm>
            <a:off x="5292852" y="3550158"/>
            <a:ext cx="1102360" cy="444500"/>
          </a:xfrm>
          <a:custGeom>
            <a:avLst/>
            <a:gdLst/>
            <a:ahLst/>
            <a:cxnLst/>
            <a:rect l="l" t="t" r="r" b="b"/>
            <a:pathLst>
              <a:path w="1102360" h="444500">
                <a:moveTo>
                  <a:pt x="1101852" y="444246"/>
                </a:moveTo>
                <a:lnTo>
                  <a:pt x="1101852" y="0"/>
                </a:lnTo>
                <a:lnTo>
                  <a:pt x="0" y="0"/>
                </a:lnTo>
                <a:lnTo>
                  <a:pt x="0" y="444246"/>
                </a:lnTo>
                <a:lnTo>
                  <a:pt x="12953" y="444246"/>
                </a:lnTo>
                <a:lnTo>
                  <a:pt x="12953" y="25146"/>
                </a:lnTo>
                <a:lnTo>
                  <a:pt x="25908" y="12192"/>
                </a:lnTo>
                <a:lnTo>
                  <a:pt x="25908" y="25146"/>
                </a:lnTo>
                <a:lnTo>
                  <a:pt x="1076706" y="25146"/>
                </a:lnTo>
                <a:lnTo>
                  <a:pt x="1076706" y="12192"/>
                </a:lnTo>
                <a:lnTo>
                  <a:pt x="1088898" y="25146"/>
                </a:lnTo>
                <a:lnTo>
                  <a:pt x="1088898" y="444246"/>
                </a:lnTo>
                <a:lnTo>
                  <a:pt x="1101852" y="444246"/>
                </a:lnTo>
                <a:close/>
              </a:path>
              <a:path w="1102360" h="444500">
                <a:moveTo>
                  <a:pt x="25908" y="25146"/>
                </a:moveTo>
                <a:lnTo>
                  <a:pt x="25908" y="12192"/>
                </a:lnTo>
                <a:lnTo>
                  <a:pt x="12953" y="25146"/>
                </a:lnTo>
                <a:lnTo>
                  <a:pt x="25908" y="25146"/>
                </a:lnTo>
                <a:close/>
              </a:path>
              <a:path w="1102360" h="444500">
                <a:moveTo>
                  <a:pt x="25908" y="419100"/>
                </a:moveTo>
                <a:lnTo>
                  <a:pt x="25908" y="25146"/>
                </a:lnTo>
                <a:lnTo>
                  <a:pt x="12953" y="25146"/>
                </a:lnTo>
                <a:lnTo>
                  <a:pt x="12953" y="419100"/>
                </a:lnTo>
                <a:lnTo>
                  <a:pt x="25908" y="419100"/>
                </a:lnTo>
                <a:close/>
              </a:path>
              <a:path w="1102360" h="444500">
                <a:moveTo>
                  <a:pt x="1088898" y="419100"/>
                </a:moveTo>
                <a:lnTo>
                  <a:pt x="12953" y="419100"/>
                </a:lnTo>
                <a:lnTo>
                  <a:pt x="25908" y="431292"/>
                </a:lnTo>
                <a:lnTo>
                  <a:pt x="25908" y="444246"/>
                </a:lnTo>
                <a:lnTo>
                  <a:pt x="1076706" y="444246"/>
                </a:lnTo>
                <a:lnTo>
                  <a:pt x="1076706" y="431292"/>
                </a:lnTo>
                <a:lnTo>
                  <a:pt x="1088898" y="419100"/>
                </a:lnTo>
                <a:close/>
              </a:path>
              <a:path w="1102360" h="444500">
                <a:moveTo>
                  <a:pt x="25908" y="444246"/>
                </a:moveTo>
                <a:lnTo>
                  <a:pt x="25908" y="431292"/>
                </a:lnTo>
                <a:lnTo>
                  <a:pt x="12953" y="419100"/>
                </a:lnTo>
                <a:lnTo>
                  <a:pt x="12953" y="444246"/>
                </a:lnTo>
                <a:lnTo>
                  <a:pt x="25908" y="444246"/>
                </a:lnTo>
                <a:close/>
              </a:path>
              <a:path w="1102360" h="444500">
                <a:moveTo>
                  <a:pt x="1088898" y="25146"/>
                </a:moveTo>
                <a:lnTo>
                  <a:pt x="1076706" y="12192"/>
                </a:lnTo>
                <a:lnTo>
                  <a:pt x="1076706" y="25146"/>
                </a:lnTo>
                <a:lnTo>
                  <a:pt x="1088898" y="25146"/>
                </a:lnTo>
                <a:close/>
              </a:path>
              <a:path w="1102360" h="444500">
                <a:moveTo>
                  <a:pt x="1088898" y="419100"/>
                </a:moveTo>
                <a:lnTo>
                  <a:pt x="1088898" y="25146"/>
                </a:lnTo>
                <a:lnTo>
                  <a:pt x="1076706" y="25146"/>
                </a:lnTo>
                <a:lnTo>
                  <a:pt x="1076706" y="419100"/>
                </a:lnTo>
                <a:lnTo>
                  <a:pt x="1088898" y="419100"/>
                </a:lnTo>
                <a:close/>
              </a:path>
              <a:path w="1102360" h="444500">
                <a:moveTo>
                  <a:pt x="1088898" y="444246"/>
                </a:moveTo>
                <a:lnTo>
                  <a:pt x="1088898" y="419100"/>
                </a:lnTo>
                <a:lnTo>
                  <a:pt x="1076706" y="431292"/>
                </a:lnTo>
                <a:lnTo>
                  <a:pt x="1076706" y="444246"/>
                </a:lnTo>
                <a:lnTo>
                  <a:pt x="1088898" y="444246"/>
                </a:lnTo>
                <a:close/>
              </a:path>
            </a:pathLst>
          </a:custGeom>
          <a:solidFill>
            <a:srgbClr val="4F81BD"/>
          </a:solidFill>
        </p:spPr>
        <p:txBody>
          <a:bodyPr wrap="square" lIns="0" tIns="0" rIns="0" bIns="0" rtlCol="0"/>
          <a:lstStyle/>
          <a:p>
            <a:endParaRPr/>
          </a:p>
        </p:txBody>
      </p:sp>
      <p:sp>
        <p:nvSpPr>
          <p:cNvPr id="23" name="object 23"/>
          <p:cNvSpPr txBox="1"/>
          <p:nvPr/>
        </p:nvSpPr>
        <p:spPr>
          <a:xfrm>
            <a:off x="5360161" y="3617277"/>
            <a:ext cx="967105" cy="341888"/>
          </a:xfrm>
          <a:prstGeom prst="rect">
            <a:avLst/>
          </a:prstGeom>
        </p:spPr>
        <p:txBody>
          <a:bodyPr vert="horz" wrap="square" lIns="0" tIns="0" rIns="0" bIns="0" rtlCol="0">
            <a:spAutoFit/>
          </a:bodyPr>
          <a:lstStyle/>
          <a:p>
            <a:pPr marL="147955" marR="5080" indent="-135890">
              <a:lnSpc>
                <a:spcPct val="101400"/>
              </a:lnSpc>
            </a:pPr>
            <a:r>
              <a:rPr sz="1100" spc="-5" dirty="0">
                <a:solidFill>
                  <a:srgbClr val="FF0000"/>
                </a:solidFill>
                <a:latin typeface="Calibri"/>
                <a:cs typeface="Calibri"/>
              </a:rPr>
              <a:t>Consul</a:t>
            </a:r>
            <a:r>
              <a:rPr sz="1100" dirty="0">
                <a:solidFill>
                  <a:srgbClr val="FF0000"/>
                </a:solidFill>
                <a:latin typeface="Calibri"/>
                <a:cs typeface="Calibri"/>
              </a:rPr>
              <a:t>t</a:t>
            </a:r>
            <a:r>
              <a:rPr sz="1100" spc="-5" dirty="0">
                <a:solidFill>
                  <a:srgbClr val="FF0000"/>
                </a:solidFill>
                <a:latin typeface="Calibri"/>
                <a:cs typeface="Calibri"/>
              </a:rPr>
              <a:t> Provider </a:t>
            </a:r>
            <a:r>
              <a:rPr sz="1100" spc="-15" dirty="0">
                <a:solidFill>
                  <a:srgbClr val="FF0000"/>
                </a:solidFill>
                <a:latin typeface="Calibri"/>
                <a:cs typeface="Calibri"/>
              </a:rPr>
              <a:t>Se</a:t>
            </a:r>
            <a:r>
              <a:rPr sz="1100" spc="-10" dirty="0">
                <a:solidFill>
                  <a:srgbClr val="FF0000"/>
                </a:solidFill>
                <a:latin typeface="Calibri"/>
                <a:cs typeface="Calibri"/>
              </a:rPr>
              <a:t>e</a:t>
            </a:r>
            <a:r>
              <a:rPr sz="1100" spc="-5" dirty="0">
                <a:solidFill>
                  <a:srgbClr val="FF0000"/>
                </a:solidFill>
                <a:latin typeface="Calibri"/>
                <a:cs typeface="Calibri"/>
              </a:rPr>
              <a:t> </a:t>
            </a:r>
            <a:r>
              <a:rPr sz="1100" b="1" spc="-5" dirty="0">
                <a:solidFill>
                  <a:srgbClr val="FF0000"/>
                </a:solidFill>
                <a:latin typeface="Calibri"/>
                <a:cs typeface="Calibri"/>
              </a:rPr>
              <a:t>Script</a:t>
            </a:r>
            <a:r>
              <a:rPr sz="1100" b="1" spc="-10" dirty="0">
                <a:solidFill>
                  <a:srgbClr val="FF0000"/>
                </a:solidFill>
                <a:latin typeface="Calibri"/>
                <a:cs typeface="Calibri"/>
              </a:rPr>
              <a:t> 2</a:t>
            </a:r>
            <a:endParaRPr sz="1100" dirty="0">
              <a:solidFill>
                <a:srgbClr val="FF0000"/>
              </a:solidFill>
              <a:latin typeface="Calibri"/>
              <a:cs typeface="Calibri"/>
            </a:endParaRPr>
          </a:p>
        </p:txBody>
      </p:sp>
      <p:sp>
        <p:nvSpPr>
          <p:cNvPr id="24" name="object 24"/>
          <p:cNvSpPr/>
          <p:nvPr/>
        </p:nvSpPr>
        <p:spPr>
          <a:xfrm>
            <a:off x="1158239" y="3482340"/>
            <a:ext cx="110489" cy="638810"/>
          </a:xfrm>
          <a:custGeom>
            <a:avLst/>
            <a:gdLst/>
            <a:ahLst/>
            <a:cxnLst/>
            <a:rect l="l" t="t" r="r" b="b"/>
            <a:pathLst>
              <a:path w="110490" h="638810">
                <a:moveTo>
                  <a:pt x="54935" y="600605"/>
                </a:moveTo>
                <a:lnTo>
                  <a:pt x="19050" y="538734"/>
                </a:lnTo>
                <a:lnTo>
                  <a:pt x="16001" y="534162"/>
                </a:lnTo>
                <a:lnTo>
                  <a:pt x="9906" y="532638"/>
                </a:lnTo>
                <a:lnTo>
                  <a:pt x="6096" y="534924"/>
                </a:lnTo>
                <a:lnTo>
                  <a:pt x="1523" y="537972"/>
                </a:lnTo>
                <a:lnTo>
                  <a:pt x="0" y="544068"/>
                </a:lnTo>
                <a:lnTo>
                  <a:pt x="2285" y="548639"/>
                </a:lnTo>
                <a:lnTo>
                  <a:pt x="45719" y="622918"/>
                </a:lnTo>
                <a:lnTo>
                  <a:pt x="45719" y="619506"/>
                </a:lnTo>
                <a:lnTo>
                  <a:pt x="46481" y="619506"/>
                </a:lnTo>
                <a:lnTo>
                  <a:pt x="46481" y="614934"/>
                </a:lnTo>
                <a:lnTo>
                  <a:pt x="54935" y="600605"/>
                </a:lnTo>
                <a:close/>
              </a:path>
              <a:path w="110490" h="638810">
                <a:moveTo>
                  <a:pt x="64769" y="583937"/>
                </a:moveTo>
                <a:lnTo>
                  <a:pt x="64769" y="0"/>
                </a:lnTo>
                <a:lnTo>
                  <a:pt x="45719" y="0"/>
                </a:lnTo>
                <a:lnTo>
                  <a:pt x="45719" y="584716"/>
                </a:lnTo>
                <a:lnTo>
                  <a:pt x="54935" y="600605"/>
                </a:lnTo>
                <a:lnTo>
                  <a:pt x="64769" y="583937"/>
                </a:lnTo>
                <a:close/>
              </a:path>
              <a:path w="110490" h="638810">
                <a:moveTo>
                  <a:pt x="64769" y="621615"/>
                </a:moveTo>
                <a:lnTo>
                  <a:pt x="64769" y="619506"/>
                </a:lnTo>
                <a:lnTo>
                  <a:pt x="45719" y="619506"/>
                </a:lnTo>
                <a:lnTo>
                  <a:pt x="45719" y="622918"/>
                </a:lnTo>
                <a:lnTo>
                  <a:pt x="54863" y="638556"/>
                </a:lnTo>
                <a:lnTo>
                  <a:pt x="64769" y="621615"/>
                </a:lnTo>
                <a:close/>
              </a:path>
              <a:path w="110490" h="638810">
                <a:moveTo>
                  <a:pt x="63246" y="614934"/>
                </a:moveTo>
                <a:lnTo>
                  <a:pt x="54935" y="600605"/>
                </a:lnTo>
                <a:lnTo>
                  <a:pt x="46481" y="614934"/>
                </a:lnTo>
                <a:lnTo>
                  <a:pt x="63246" y="614934"/>
                </a:lnTo>
                <a:close/>
              </a:path>
              <a:path w="110490" h="638810">
                <a:moveTo>
                  <a:pt x="63246" y="619506"/>
                </a:moveTo>
                <a:lnTo>
                  <a:pt x="63246" y="614934"/>
                </a:lnTo>
                <a:lnTo>
                  <a:pt x="46481" y="614934"/>
                </a:lnTo>
                <a:lnTo>
                  <a:pt x="46481" y="619506"/>
                </a:lnTo>
                <a:lnTo>
                  <a:pt x="63246" y="619506"/>
                </a:lnTo>
                <a:close/>
              </a:path>
              <a:path w="110490" h="638810">
                <a:moveTo>
                  <a:pt x="110490" y="544068"/>
                </a:moveTo>
                <a:lnTo>
                  <a:pt x="108965" y="537972"/>
                </a:lnTo>
                <a:lnTo>
                  <a:pt x="104393" y="534924"/>
                </a:lnTo>
                <a:lnTo>
                  <a:pt x="99822" y="532638"/>
                </a:lnTo>
                <a:lnTo>
                  <a:pt x="93725" y="534162"/>
                </a:lnTo>
                <a:lnTo>
                  <a:pt x="91440" y="538734"/>
                </a:lnTo>
                <a:lnTo>
                  <a:pt x="54935" y="600605"/>
                </a:lnTo>
                <a:lnTo>
                  <a:pt x="63246" y="614934"/>
                </a:lnTo>
                <a:lnTo>
                  <a:pt x="63246" y="619506"/>
                </a:lnTo>
                <a:lnTo>
                  <a:pt x="64769" y="619506"/>
                </a:lnTo>
                <a:lnTo>
                  <a:pt x="64769" y="621615"/>
                </a:lnTo>
                <a:lnTo>
                  <a:pt x="107441" y="548639"/>
                </a:lnTo>
                <a:lnTo>
                  <a:pt x="110490" y="544068"/>
                </a:lnTo>
                <a:close/>
              </a:path>
            </a:pathLst>
          </a:custGeom>
          <a:solidFill>
            <a:srgbClr val="4A7EBB"/>
          </a:solidFill>
        </p:spPr>
        <p:txBody>
          <a:bodyPr wrap="square" lIns="0" tIns="0" rIns="0" bIns="0" rtlCol="0"/>
          <a:lstStyle/>
          <a:p>
            <a:endParaRPr/>
          </a:p>
        </p:txBody>
      </p:sp>
      <p:sp>
        <p:nvSpPr>
          <p:cNvPr id="25" name="object 25"/>
          <p:cNvSpPr/>
          <p:nvPr/>
        </p:nvSpPr>
        <p:spPr>
          <a:xfrm>
            <a:off x="4562855" y="3154679"/>
            <a:ext cx="753110" cy="111760"/>
          </a:xfrm>
          <a:custGeom>
            <a:avLst/>
            <a:gdLst/>
            <a:ahLst/>
            <a:cxnLst/>
            <a:rect l="l" t="t" r="r" b="b"/>
            <a:pathLst>
              <a:path w="753110" h="111760">
                <a:moveTo>
                  <a:pt x="714265" y="55625"/>
                </a:moveTo>
                <a:lnTo>
                  <a:pt x="697475" y="45719"/>
                </a:lnTo>
                <a:lnTo>
                  <a:pt x="0" y="45719"/>
                </a:lnTo>
                <a:lnTo>
                  <a:pt x="0" y="64769"/>
                </a:lnTo>
                <a:lnTo>
                  <a:pt x="698766" y="64769"/>
                </a:lnTo>
                <a:lnTo>
                  <a:pt x="714265" y="55625"/>
                </a:lnTo>
                <a:close/>
              </a:path>
              <a:path w="753110" h="111760">
                <a:moveTo>
                  <a:pt x="752856" y="55625"/>
                </a:moveTo>
                <a:lnTo>
                  <a:pt x="662178" y="3047"/>
                </a:lnTo>
                <a:lnTo>
                  <a:pt x="657606" y="0"/>
                </a:lnTo>
                <a:lnTo>
                  <a:pt x="651510" y="1524"/>
                </a:lnTo>
                <a:lnTo>
                  <a:pt x="649224" y="6095"/>
                </a:lnTo>
                <a:lnTo>
                  <a:pt x="646176" y="10668"/>
                </a:lnTo>
                <a:lnTo>
                  <a:pt x="647700" y="16763"/>
                </a:lnTo>
                <a:lnTo>
                  <a:pt x="652272" y="19050"/>
                </a:lnTo>
                <a:lnTo>
                  <a:pt x="697475" y="45719"/>
                </a:lnTo>
                <a:lnTo>
                  <a:pt x="733805" y="45719"/>
                </a:lnTo>
                <a:lnTo>
                  <a:pt x="733805" y="66671"/>
                </a:lnTo>
                <a:lnTo>
                  <a:pt x="752856" y="55625"/>
                </a:lnTo>
                <a:close/>
              </a:path>
              <a:path w="753110" h="111760">
                <a:moveTo>
                  <a:pt x="733805" y="66671"/>
                </a:moveTo>
                <a:lnTo>
                  <a:pt x="733805" y="64769"/>
                </a:lnTo>
                <a:lnTo>
                  <a:pt x="698766" y="64769"/>
                </a:lnTo>
                <a:lnTo>
                  <a:pt x="652272" y="92201"/>
                </a:lnTo>
                <a:lnTo>
                  <a:pt x="647700" y="94487"/>
                </a:lnTo>
                <a:lnTo>
                  <a:pt x="646176" y="100584"/>
                </a:lnTo>
                <a:lnTo>
                  <a:pt x="649224" y="105156"/>
                </a:lnTo>
                <a:lnTo>
                  <a:pt x="651510" y="109728"/>
                </a:lnTo>
                <a:lnTo>
                  <a:pt x="657606" y="111252"/>
                </a:lnTo>
                <a:lnTo>
                  <a:pt x="662178" y="108204"/>
                </a:lnTo>
                <a:lnTo>
                  <a:pt x="733805" y="66671"/>
                </a:lnTo>
                <a:close/>
              </a:path>
              <a:path w="753110" h="111760">
                <a:moveTo>
                  <a:pt x="733805" y="64769"/>
                </a:moveTo>
                <a:lnTo>
                  <a:pt x="733805" y="45719"/>
                </a:lnTo>
                <a:lnTo>
                  <a:pt x="697475" y="45719"/>
                </a:lnTo>
                <a:lnTo>
                  <a:pt x="714265" y="55625"/>
                </a:lnTo>
                <a:lnTo>
                  <a:pt x="728472" y="47243"/>
                </a:lnTo>
                <a:lnTo>
                  <a:pt x="728472" y="64769"/>
                </a:lnTo>
                <a:lnTo>
                  <a:pt x="733805" y="64769"/>
                </a:lnTo>
                <a:close/>
              </a:path>
              <a:path w="753110" h="111760">
                <a:moveTo>
                  <a:pt x="728472" y="64769"/>
                </a:moveTo>
                <a:lnTo>
                  <a:pt x="728472" y="64007"/>
                </a:lnTo>
                <a:lnTo>
                  <a:pt x="714265" y="55625"/>
                </a:lnTo>
                <a:lnTo>
                  <a:pt x="698766" y="64769"/>
                </a:lnTo>
                <a:lnTo>
                  <a:pt x="728472" y="64769"/>
                </a:lnTo>
                <a:close/>
              </a:path>
              <a:path w="753110" h="111760">
                <a:moveTo>
                  <a:pt x="728472" y="64007"/>
                </a:moveTo>
                <a:lnTo>
                  <a:pt x="728472" y="47243"/>
                </a:lnTo>
                <a:lnTo>
                  <a:pt x="714265" y="55625"/>
                </a:lnTo>
                <a:lnTo>
                  <a:pt x="728472" y="64007"/>
                </a:lnTo>
                <a:close/>
              </a:path>
            </a:pathLst>
          </a:custGeom>
          <a:solidFill>
            <a:srgbClr val="4A7EBB"/>
          </a:solidFill>
        </p:spPr>
        <p:txBody>
          <a:bodyPr wrap="square" lIns="0" tIns="0" rIns="0" bIns="0" rtlCol="0"/>
          <a:lstStyle/>
          <a:p>
            <a:endParaRPr/>
          </a:p>
        </p:txBody>
      </p:sp>
      <p:sp>
        <p:nvSpPr>
          <p:cNvPr id="26" name="object 26"/>
          <p:cNvSpPr/>
          <p:nvPr/>
        </p:nvSpPr>
        <p:spPr>
          <a:xfrm>
            <a:off x="4684776" y="3072383"/>
            <a:ext cx="426719" cy="265175"/>
          </a:xfrm>
          <a:prstGeom prst="rect">
            <a:avLst/>
          </a:prstGeom>
          <a:blipFill>
            <a:blip r:embed="rId6" cstate="print"/>
            <a:stretch>
              <a:fillRect/>
            </a:stretch>
          </a:blipFill>
        </p:spPr>
        <p:txBody>
          <a:bodyPr wrap="square" lIns="0" tIns="0" rIns="0" bIns="0" rtlCol="0"/>
          <a:lstStyle/>
          <a:p>
            <a:endParaRPr/>
          </a:p>
        </p:txBody>
      </p:sp>
      <p:sp>
        <p:nvSpPr>
          <p:cNvPr id="27" name="object 27"/>
          <p:cNvSpPr txBox="1"/>
          <p:nvPr/>
        </p:nvSpPr>
        <p:spPr>
          <a:xfrm>
            <a:off x="4787138" y="3142551"/>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28" name="object 28"/>
          <p:cNvSpPr/>
          <p:nvPr/>
        </p:nvSpPr>
        <p:spPr>
          <a:xfrm>
            <a:off x="3752850" y="3717797"/>
            <a:ext cx="1553210" cy="110489"/>
          </a:xfrm>
          <a:custGeom>
            <a:avLst/>
            <a:gdLst/>
            <a:ahLst/>
            <a:cxnLst/>
            <a:rect l="l" t="t" r="r" b="b"/>
            <a:pathLst>
              <a:path w="1553210" h="110489">
                <a:moveTo>
                  <a:pt x="1515539" y="54620"/>
                </a:moveTo>
                <a:lnTo>
                  <a:pt x="1498952" y="45166"/>
                </a:lnTo>
                <a:lnTo>
                  <a:pt x="0" y="54101"/>
                </a:lnTo>
                <a:lnTo>
                  <a:pt x="762" y="73151"/>
                </a:lnTo>
                <a:lnTo>
                  <a:pt x="1499278" y="64214"/>
                </a:lnTo>
                <a:lnTo>
                  <a:pt x="1515539" y="54620"/>
                </a:lnTo>
                <a:close/>
              </a:path>
              <a:path w="1553210" h="110489">
                <a:moveTo>
                  <a:pt x="1552956" y="54101"/>
                </a:moveTo>
                <a:lnTo>
                  <a:pt x="1462278" y="2285"/>
                </a:lnTo>
                <a:lnTo>
                  <a:pt x="1457706" y="0"/>
                </a:lnTo>
                <a:lnTo>
                  <a:pt x="1451610" y="1523"/>
                </a:lnTo>
                <a:lnTo>
                  <a:pt x="1447038" y="10667"/>
                </a:lnTo>
                <a:lnTo>
                  <a:pt x="1448562" y="16001"/>
                </a:lnTo>
                <a:lnTo>
                  <a:pt x="1453134" y="19049"/>
                </a:lnTo>
                <a:lnTo>
                  <a:pt x="1498952" y="45166"/>
                </a:lnTo>
                <a:lnTo>
                  <a:pt x="1533906" y="44957"/>
                </a:lnTo>
                <a:lnTo>
                  <a:pt x="1533906" y="65402"/>
                </a:lnTo>
                <a:lnTo>
                  <a:pt x="1552956" y="54101"/>
                </a:lnTo>
                <a:close/>
              </a:path>
              <a:path w="1553210" h="110489">
                <a:moveTo>
                  <a:pt x="1533906" y="65402"/>
                </a:moveTo>
                <a:lnTo>
                  <a:pt x="1533906" y="64007"/>
                </a:lnTo>
                <a:lnTo>
                  <a:pt x="1499278" y="64214"/>
                </a:lnTo>
                <a:lnTo>
                  <a:pt x="1453134" y="91439"/>
                </a:lnTo>
                <a:lnTo>
                  <a:pt x="1448562" y="93725"/>
                </a:lnTo>
                <a:lnTo>
                  <a:pt x="1447038" y="99821"/>
                </a:lnTo>
                <a:lnTo>
                  <a:pt x="1450086" y="104393"/>
                </a:lnTo>
                <a:lnTo>
                  <a:pt x="1452372" y="108965"/>
                </a:lnTo>
                <a:lnTo>
                  <a:pt x="1458468" y="110489"/>
                </a:lnTo>
                <a:lnTo>
                  <a:pt x="1463040" y="107441"/>
                </a:lnTo>
                <a:lnTo>
                  <a:pt x="1533906" y="65402"/>
                </a:lnTo>
                <a:close/>
              </a:path>
              <a:path w="1553210" h="110489">
                <a:moveTo>
                  <a:pt x="1533906" y="64007"/>
                </a:moveTo>
                <a:lnTo>
                  <a:pt x="1533906" y="44957"/>
                </a:lnTo>
                <a:lnTo>
                  <a:pt x="1498952" y="45166"/>
                </a:lnTo>
                <a:lnTo>
                  <a:pt x="1515539" y="54620"/>
                </a:lnTo>
                <a:lnTo>
                  <a:pt x="1529334" y="46481"/>
                </a:lnTo>
                <a:lnTo>
                  <a:pt x="1529334" y="64035"/>
                </a:lnTo>
                <a:lnTo>
                  <a:pt x="1533906" y="64007"/>
                </a:lnTo>
                <a:close/>
              </a:path>
              <a:path w="1553210" h="110489">
                <a:moveTo>
                  <a:pt x="1529334" y="64035"/>
                </a:moveTo>
                <a:lnTo>
                  <a:pt x="1529334" y="62483"/>
                </a:lnTo>
                <a:lnTo>
                  <a:pt x="1515539" y="54620"/>
                </a:lnTo>
                <a:lnTo>
                  <a:pt x="1499278" y="64214"/>
                </a:lnTo>
                <a:lnTo>
                  <a:pt x="1529334" y="64035"/>
                </a:lnTo>
                <a:close/>
              </a:path>
              <a:path w="1553210" h="110489">
                <a:moveTo>
                  <a:pt x="1529334" y="62483"/>
                </a:moveTo>
                <a:lnTo>
                  <a:pt x="1529334" y="46481"/>
                </a:lnTo>
                <a:lnTo>
                  <a:pt x="1515539" y="54620"/>
                </a:lnTo>
                <a:lnTo>
                  <a:pt x="1529334" y="62483"/>
                </a:lnTo>
                <a:close/>
              </a:path>
            </a:pathLst>
          </a:custGeom>
          <a:solidFill>
            <a:srgbClr val="4A7EBB"/>
          </a:solidFill>
        </p:spPr>
        <p:txBody>
          <a:bodyPr wrap="square" lIns="0" tIns="0" rIns="0" bIns="0" rtlCol="0"/>
          <a:lstStyle/>
          <a:p>
            <a:endParaRPr/>
          </a:p>
        </p:txBody>
      </p:sp>
      <p:sp>
        <p:nvSpPr>
          <p:cNvPr id="29" name="object 29"/>
          <p:cNvSpPr/>
          <p:nvPr/>
        </p:nvSpPr>
        <p:spPr>
          <a:xfrm>
            <a:off x="2921507" y="2911601"/>
            <a:ext cx="1654810" cy="588010"/>
          </a:xfrm>
          <a:custGeom>
            <a:avLst/>
            <a:gdLst/>
            <a:ahLst/>
            <a:cxnLst/>
            <a:rect l="l" t="t" r="r" b="b"/>
            <a:pathLst>
              <a:path w="1654810" h="588010">
                <a:moveTo>
                  <a:pt x="1654301" y="587501"/>
                </a:moveTo>
                <a:lnTo>
                  <a:pt x="1654301" y="0"/>
                </a:lnTo>
                <a:lnTo>
                  <a:pt x="0" y="0"/>
                </a:lnTo>
                <a:lnTo>
                  <a:pt x="0" y="587501"/>
                </a:lnTo>
                <a:lnTo>
                  <a:pt x="12192" y="587501"/>
                </a:lnTo>
                <a:lnTo>
                  <a:pt x="12192" y="25908"/>
                </a:lnTo>
                <a:lnTo>
                  <a:pt x="25146" y="12954"/>
                </a:lnTo>
                <a:lnTo>
                  <a:pt x="25145" y="25908"/>
                </a:lnTo>
                <a:lnTo>
                  <a:pt x="1628394" y="25907"/>
                </a:lnTo>
                <a:lnTo>
                  <a:pt x="1628394" y="12953"/>
                </a:lnTo>
                <a:lnTo>
                  <a:pt x="1641347" y="25907"/>
                </a:lnTo>
                <a:lnTo>
                  <a:pt x="1641347" y="587501"/>
                </a:lnTo>
                <a:lnTo>
                  <a:pt x="1654301" y="587501"/>
                </a:lnTo>
                <a:close/>
              </a:path>
              <a:path w="1654810" h="588010">
                <a:moveTo>
                  <a:pt x="25145" y="25908"/>
                </a:moveTo>
                <a:lnTo>
                  <a:pt x="25146" y="12954"/>
                </a:lnTo>
                <a:lnTo>
                  <a:pt x="12192" y="25908"/>
                </a:lnTo>
                <a:lnTo>
                  <a:pt x="25145" y="25908"/>
                </a:lnTo>
                <a:close/>
              </a:path>
              <a:path w="1654810" h="588010">
                <a:moveTo>
                  <a:pt x="25146" y="562356"/>
                </a:moveTo>
                <a:lnTo>
                  <a:pt x="25145" y="25908"/>
                </a:lnTo>
                <a:lnTo>
                  <a:pt x="12192" y="25908"/>
                </a:lnTo>
                <a:lnTo>
                  <a:pt x="12192" y="562356"/>
                </a:lnTo>
                <a:lnTo>
                  <a:pt x="25146" y="562356"/>
                </a:lnTo>
                <a:close/>
              </a:path>
              <a:path w="1654810" h="588010">
                <a:moveTo>
                  <a:pt x="1641347" y="562356"/>
                </a:moveTo>
                <a:lnTo>
                  <a:pt x="12192" y="562356"/>
                </a:lnTo>
                <a:lnTo>
                  <a:pt x="25146" y="574548"/>
                </a:lnTo>
                <a:lnTo>
                  <a:pt x="25145" y="587501"/>
                </a:lnTo>
                <a:lnTo>
                  <a:pt x="1628394" y="587501"/>
                </a:lnTo>
                <a:lnTo>
                  <a:pt x="1628394" y="574548"/>
                </a:lnTo>
                <a:lnTo>
                  <a:pt x="1641347" y="562356"/>
                </a:lnTo>
                <a:close/>
              </a:path>
              <a:path w="1654810" h="588010">
                <a:moveTo>
                  <a:pt x="25145" y="587501"/>
                </a:moveTo>
                <a:lnTo>
                  <a:pt x="25146" y="574548"/>
                </a:lnTo>
                <a:lnTo>
                  <a:pt x="12192" y="562356"/>
                </a:lnTo>
                <a:lnTo>
                  <a:pt x="12192" y="587501"/>
                </a:lnTo>
                <a:lnTo>
                  <a:pt x="25145" y="587501"/>
                </a:lnTo>
                <a:close/>
              </a:path>
              <a:path w="1654810" h="588010">
                <a:moveTo>
                  <a:pt x="1641347" y="25907"/>
                </a:moveTo>
                <a:lnTo>
                  <a:pt x="1628394" y="12953"/>
                </a:lnTo>
                <a:lnTo>
                  <a:pt x="1628394" y="25907"/>
                </a:lnTo>
                <a:lnTo>
                  <a:pt x="1641347" y="25907"/>
                </a:lnTo>
                <a:close/>
              </a:path>
              <a:path w="1654810" h="588010">
                <a:moveTo>
                  <a:pt x="1641347" y="562356"/>
                </a:moveTo>
                <a:lnTo>
                  <a:pt x="1641347" y="25907"/>
                </a:lnTo>
                <a:lnTo>
                  <a:pt x="1628394" y="25907"/>
                </a:lnTo>
                <a:lnTo>
                  <a:pt x="1628394" y="562356"/>
                </a:lnTo>
                <a:lnTo>
                  <a:pt x="1641347" y="562356"/>
                </a:lnTo>
                <a:close/>
              </a:path>
              <a:path w="1654810" h="588010">
                <a:moveTo>
                  <a:pt x="1641347" y="587501"/>
                </a:moveTo>
                <a:lnTo>
                  <a:pt x="1641347" y="562356"/>
                </a:lnTo>
                <a:lnTo>
                  <a:pt x="1628394" y="574548"/>
                </a:lnTo>
                <a:lnTo>
                  <a:pt x="1628394" y="587501"/>
                </a:lnTo>
                <a:lnTo>
                  <a:pt x="1641347" y="587501"/>
                </a:lnTo>
                <a:close/>
              </a:path>
            </a:pathLst>
          </a:custGeom>
          <a:solidFill>
            <a:srgbClr val="4F81BD"/>
          </a:solidFill>
        </p:spPr>
        <p:txBody>
          <a:bodyPr wrap="square" lIns="0" tIns="0" rIns="0" bIns="0" rtlCol="0"/>
          <a:lstStyle/>
          <a:p>
            <a:endParaRPr/>
          </a:p>
        </p:txBody>
      </p:sp>
      <p:sp>
        <p:nvSpPr>
          <p:cNvPr id="30" name="object 30"/>
          <p:cNvSpPr/>
          <p:nvPr/>
        </p:nvSpPr>
        <p:spPr>
          <a:xfrm>
            <a:off x="2944367" y="2935223"/>
            <a:ext cx="1609344" cy="539495"/>
          </a:xfrm>
          <a:prstGeom prst="rect">
            <a:avLst/>
          </a:prstGeom>
          <a:blipFill>
            <a:blip r:embed="rId7" cstate="print"/>
            <a:stretch>
              <a:fillRect/>
            </a:stretch>
          </a:blipFill>
        </p:spPr>
        <p:txBody>
          <a:bodyPr wrap="square" lIns="0" tIns="0" rIns="0" bIns="0" rtlCol="0"/>
          <a:lstStyle/>
          <a:p>
            <a:endParaRPr/>
          </a:p>
        </p:txBody>
      </p:sp>
      <p:sp>
        <p:nvSpPr>
          <p:cNvPr id="31" name="object 31"/>
          <p:cNvSpPr txBox="1"/>
          <p:nvPr/>
        </p:nvSpPr>
        <p:spPr>
          <a:xfrm>
            <a:off x="3099307" y="3050349"/>
            <a:ext cx="1298575" cy="335915"/>
          </a:xfrm>
          <a:prstGeom prst="rect">
            <a:avLst/>
          </a:prstGeom>
        </p:spPr>
        <p:txBody>
          <a:bodyPr vert="horz" wrap="square" lIns="0" tIns="0" rIns="0" bIns="0" rtlCol="0">
            <a:spAutoFit/>
          </a:bodyPr>
          <a:lstStyle/>
          <a:p>
            <a:pPr marL="437515" marR="5080" indent="-425450">
              <a:lnSpc>
                <a:spcPct val="1018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 </a:t>
            </a: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D</a:t>
            </a:r>
            <a:r>
              <a:rPr sz="1100" spc="-5" dirty="0">
                <a:latin typeface="Calibri"/>
                <a:cs typeface="Calibri"/>
              </a:rPr>
              <a:t>)</a:t>
            </a:r>
            <a:endParaRPr sz="1100" dirty="0">
              <a:latin typeface="Calibri"/>
              <a:cs typeface="Calibri"/>
            </a:endParaRPr>
          </a:p>
        </p:txBody>
      </p:sp>
      <p:sp>
        <p:nvSpPr>
          <p:cNvPr id="32" name="object 32"/>
          <p:cNvSpPr/>
          <p:nvPr/>
        </p:nvSpPr>
        <p:spPr>
          <a:xfrm>
            <a:off x="3753230" y="3496055"/>
            <a:ext cx="0" cy="285750"/>
          </a:xfrm>
          <a:custGeom>
            <a:avLst/>
            <a:gdLst/>
            <a:ahLst/>
            <a:cxnLst/>
            <a:rect l="l" t="t" r="r" b="b"/>
            <a:pathLst>
              <a:path h="285750">
                <a:moveTo>
                  <a:pt x="0" y="0"/>
                </a:moveTo>
                <a:lnTo>
                  <a:pt x="0" y="285750"/>
                </a:lnTo>
              </a:path>
            </a:pathLst>
          </a:custGeom>
          <a:ln w="20320">
            <a:solidFill>
              <a:srgbClr val="4A7EBB"/>
            </a:solidFill>
          </a:ln>
        </p:spPr>
        <p:txBody>
          <a:bodyPr wrap="square" lIns="0" tIns="0" rIns="0" bIns="0" rtlCol="0"/>
          <a:lstStyle/>
          <a:p>
            <a:endParaRPr/>
          </a:p>
        </p:txBody>
      </p:sp>
      <p:sp>
        <p:nvSpPr>
          <p:cNvPr id="33" name="object 33"/>
          <p:cNvSpPr/>
          <p:nvPr/>
        </p:nvSpPr>
        <p:spPr>
          <a:xfrm>
            <a:off x="4672584" y="3636264"/>
            <a:ext cx="438912" cy="262127"/>
          </a:xfrm>
          <a:prstGeom prst="rect">
            <a:avLst/>
          </a:prstGeom>
          <a:blipFill>
            <a:blip r:embed="rId8" cstate="print"/>
            <a:stretch>
              <a:fillRect/>
            </a:stretch>
          </a:blipFill>
        </p:spPr>
        <p:txBody>
          <a:bodyPr wrap="square" lIns="0" tIns="0" rIns="0" bIns="0" rtlCol="0"/>
          <a:lstStyle/>
          <a:p>
            <a:endParaRPr/>
          </a:p>
        </p:txBody>
      </p:sp>
      <p:sp>
        <p:nvSpPr>
          <p:cNvPr id="34" name="object 34"/>
          <p:cNvSpPr txBox="1"/>
          <p:nvPr/>
        </p:nvSpPr>
        <p:spPr>
          <a:xfrm>
            <a:off x="4796282" y="3704907"/>
            <a:ext cx="189230" cy="169277"/>
          </a:xfrm>
          <a:prstGeom prst="rect">
            <a:avLst/>
          </a:prstGeom>
        </p:spPr>
        <p:txBody>
          <a:bodyPr vert="horz" wrap="square" lIns="0" tIns="0" rIns="0" bIns="0" rtlCol="0">
            <a:spAutoFit/>
          </a:bodyPr>
          <a:lstStyle/>
          <a:p>
            <a:pPr marL="12700">
              <a:lnSpc>
                <a:spcPct val="100000"/>
              </a:lnSpc>
            </a:pPr>
            <a:r>
              <a:rPr sz="1100" spc="-15" dirty="0">
                <a:solidFill>
                  <a:srgbClr val="FF0000"/>
                </a:solidFill>
                <a:latin typeface="Calibri"/>
                <a:cs typeface="Calibri"/>
              </a:rPr>
              <a:t>No</a:t>
            </a:r>
            <a:endParaRPr sz="1100" dirty="0">
              <a:solidFill>
                <a:srgbClr val="FF0000"/>
              </a:solidFill>
              <a:latin typeface="Calibri"/>
              <a:cs typeface="Calibri"/>
            </a:endParaRPr>
          </a:p>
        </p:txBody>
      </p:sp>
      <p:sp>
        <p:nvSpPr>
          <p:cNvPr id="35" name="object 35"/>
          <p:cNvSpPr/>
          <p:nvPr/>
        </p:nvSpPr>
        <p:spPr>
          <a:xfrm>
            <a:off x="4562855" y="4345685"/>
            <a:ext cx="742950" cy="110489"/>
          </a:xfrm>
          <a:custGeom>
            <a:avLst/>
            <a:gdLst/>
            <a:ahLst/>
            <a:cxnLst/>
            <a:rect l="l" t="t" r="r" b="b"/>
            <a:pathLst>
              <a:path w="742950" h="110489">
                <a:moveTo>
                  <a:pt x="705533" y="55244"/>
                </a:moveTo>
                <a:lnTo>
                  <a:pt x="689110" y="45719"/>
                </a:lnTo>
                <a:lnTo>
                  <a:pt x="0" y="45719"/>
                </a:lnTo>
                <a:lnTo>
                  <a:pt x="0" y="64769"/>
                </a:lnTo>
                <a:lnTo>
                  <a:pt x="689110" y="64769"/>
                </a:lnTo>
                <a:lnTo>
                  <a:pt x="705533" y="55244"/>
                </a:lnTo>
                <a:close/>
              </a:path>
              <a:path w="742950" h="110489">
                <a:moveTo>
                  <a:pt x="742950" y="54863"/>
                </a:moveTo>
                <a:lnTo>
                  <a:pt x="653034" y="2286"/>
                </a:lnTo>
                <a:lnTo>
                  <a:pt x="648462" y="0"/>
                </a:lnTo>
                <a:lnTo>
                  <a:pt x="642366" y="1524"/>
                </a:lnTo>
                <a:lnTo>
                  <a:pt x="639318" y="6096"/>
                </a:lnTo>
                <a:lnTo>
                  <a:pt x="637032" y="10667"/>
                </a:lnTo>
                <a:lnTo>
                  <a:pt x="638556" y="16001"/>
                </a:lnTo>
                <a:lnTo>
                  <a:pt x="643128" y="19050"/>
                </a:lnTo>
                <a:lnTo>
                  <a:pt x="689110" y="45719"/>
                </a:lnTo>
                <a:lnTo>
                  <a:pt x="723900" y="45719"/>
                </a:lnTo>
                <a:lnTo>
                  <a:pt x="723900" y="66164"/>
                </a:lnTo>
                <a:lnTo>
                  <a:pt x="742950" y="54863"/>
                </a:lnTo>
                <a:close/>
              </a:path>
              <a:path w="742950" h="110489">
                <a:moveTo>
                  <a:pt x="723900" y="66164"/>
                </a:moveTo>
                <a:lnTo>
                  <a:pt x="723900" y="64769"/>
                </a:lnTo>
                <a:lnTo>
                  <a:pt x="689110" y="64769"/>
                </a:lnTo>
                <a:lnTo>
                  <a:pt x="643128" y="91439"/>
                </a:lnTo>
                <a:lnTo>
                  <a:pt x="638556" y="93725"/>
                </a:lnTo>
                <a:lnTo>
                  <a:pt x="637032" y="99822"/>
                </a:lnTo>
                <a:lnTo>
                  <a:pt x="639318" y="104393"/>
                </a:lnTo>
                <a:lnTo>
                  <a:pt x="642366" y="108965"/>
                </a:lnTo>
                <a:lnTo>
                  <a:pt x="648462" y="110489"/>
                </a:lnTo>
                <a:lnTo>
                  <a:pt x="653034" y="108203"/>
                </a:lnTo>
                <a:lnTo>
                  <a:pt x="723900" y="66164"/>
                </a:lnTo>
                <a:close/>
              </a:path>
              <a:path w="742950" h="110489">
                <a:moveTo>
                  <a:pt x="723900" y="64769"/>
                </a:moveTo>
                <a:lnTo>
                  <a:pt x="723900" y="45719"/>
                </a:lnTo>
                <a:lnTo>
                  <a:pt x="689110" y="45719"/>
                </a:lnTo>
                <a:lnTo>
                  <a:pt x="705533" y="55244"/>
                </a:lnTo>
                <a:lnTo>
                  <a:pt x="719328" y="47243"/>
                </a:lnTo>
                <a:lnTo>
                  <a:pt x="719328" y="64769"/>
                </a:lnTo>
                <a:lnTo>
                  <a:pt x="723900" y="64769"/>
                </a:lnTo>
                <a:close/>
              </a:path>
              <a:path w="742950" h="110489">
                <a:moveTo>
                  <a:pt x="719328" y="64769"/>
                </a:moveTo>
                <a:lnTo>
                  <a:pt x="719328" y="63246"/>
                </a:lnTo>
                <a:lnTo>
                  <a:pt x="705533" y="55244"/>
                </a:lnTo>
                <a:lnTo>
                  <a:pt x="689110" y="64769"/>
                </a:lnTo>
                <a:lnTo>
                  <a:pt x="719328" y="64769"/>
                </a:lnTo>
                <a:close/>
              </a:path>
              <a:path w="742950" h="110489">
                <a:moveTo>
                  <a:pt x="719328" y="63246"/>
                </a:moveTo>
                <a:lnTo>
                  <a:pt x="719328" y="47243"/>
                </a:lnTo>
                <a:lnTo>
                  <a:pt x="705533" y="55244"/>
                </a:lnTo>
                <a:lnTo>
                  <a:pt x="719328" y="63246"/>
                </a:lnTo>
                <a:close/>
              </a:path>
            </a:pathLst>
          </a:custGeom>
          <a:solidFill>
            <a:srgbClr val="4A7EBB"/>
          </a:solidFill>
        </p:spPr>
        <p:txBody>
          <a:bodyPr wrap="square" lIns="0" tIns="0" rIns="0" bIns="0" rtlCol="0"/>
          <a:lstStyle/>
          <a:p>
            <a:endParaRPr/>
          </a:p>
        </p:txBody>
      </p:sp>
      <p:sp>
        <p:nvSpPr>
          <p:cNvPr id="36" name="object 36"/>
          <p:cNvSpPr/>
          <p:nvPr/>
        </p:nvSpPr>
        <p:spPr>
          <a:xfrm>
            <a:off x="5292852" y="4187952"/>
            <a:ext cx="1102360" cy="435609"/>
          </a:xfrm>
          <a:custGeom>
            <a:avLst/>
            <a:gdLst/>
            <a:ahLst/>
            <a:cxnLst/>
            <a:rect l="l" t="t" r="r" b="b"/>
            <a:pathLst>
              <a:path w="1102360" h="435610">
                <a:moveTo>
                  <a:pt x="1101852" y="435101"/>
                </a:moveTo>
                <a:lnTo>
                  <a:pt x="1101852" y="0"/>
                </a:lnTo>
                <a:lnTo>
                  <a:pt x="0" y="0"/>
                </a:lnTo>
                <a:lnTo>
                  <a:pt x="0" y="435102"/>
                </a:lnTo>
                <a:lnTo>
                  <a:pt x="12953" y="435102"/>
                </a:lnTo>
                <a:lnTo>
                  <a:pt x="12953" y="25908"/>
                </a:lnTo>
                <a:lnTo>
                  <a:pt x="25908" y="12954"/>
                </a:lnTo>
                <a:lnTo>
                  <a:pt x="25908" y="25908"/>
                </a:lnTo>
                <a:lnTo>
                  <a:pt x="1076706" y="25908"/>
                </a:lnTo>
                <a:lnTo>
                  <a:pt x="1076706" y="12953"/>
                </a:lnTo>
                <a:lnTo>
                  <a:pt x="1088898" y="25908"/>
                </a:lnTo>
                <a:lnTo>
                  <a:pt x="1088898" y="435101"/>
                </a:lnTo>
                <a:lnTo>
                  <a:pt x="1101852" y="435101"/>
                </a:lnTo>
                <a:close/>
              </a:path>
              <a:path w="1102360" h="435610">
                <a:moveTo>
                  <a:pt x="25908" y="25908"/>
                </a:moveTo>
                <a:lnTo>
                  <a:pt x="25908" y="12954"/>
                </a:lnTo>
                <a:lnTo>
                  <a:pt x="12953" y="25908"/>
                </a:lnTo>
                <a:lnTo>
                  <a:pt x="25908" y="25908"/>
                </a:lnTo>
                <a:close/>
              </a:path>
              <a:path w="1102360" h="435610">
                <a:moveTo>
                  <a:pt x="25908" y="409956"/>
                </a:moveTo>
                <a:lnTo>
                  <a:pt x="25908" y="25908"/>
                </a:lnTo>
                <a:lnTo>
                  <a:pt x="12953" y="25908"/>
                </a:lnTo>
                <a:lnTo>
                  <a:pt x="12953" y="409956"/>
                </a:lnTo>
                <a:lnTo>
                  <a:pt x="25908" y="409956"/>
                </a:lnTo>
                <a:close/>
              </a:path>
              <a:path w="1102360" h="435610">
                <a:moveTo>
                  <a:pt x="1088898" y="409956"/>
                </a:moveTo>
                <a:lnTo>
                  <a:pt x="12953" y="409956"/>
                </a:lnTo>
                <a:lnTo>
                  <a:pt x="25908" y="422148"/>
                </a:lnTo>
                <a:lnTo>
                  <a:pt x="25908" y="435102"/>
                </a:lnTo>
                <a:lnTo>
                  <a:pt x="1076706" y="435101"/>
                </a:lnTo>
                <a:lnTo>
                  <a:pt x="1076706" y="422148"/>
                </a:lnTo>
                <a:lnTo>
                  <a:pt x="1088898" y="409956"/>
                </a:lnTo>
                <a:close/>
              </a:path>
              <a:path w="1102360" h="435610">
                <a:moveTo>
                  <a:pt x="25908" y="435102"/>
                </a:moveTo>
                <a:lnTo>
                  <a:pt x="25908" y="422148"/>
                </a:lnTo>
                <a:lnTo>
                  <a:pt x="12953" y="409956"/>
                </a:lnTo>
                <a:lnTo>
                  <a:pt x="12953" y="435102"/>
                </a:lnTo>
                <a:lnTo>
                  <a:pt x="25908" y="435102"/>
                </a:lnTo>
                <a:close/>
              </a:path>
              <a:path w="1102360" h="435610">
                <a:moveTo>
                  <a:pt x="1088898" y="25908"/>
                </a:moveTo>
                <a:lnTo>
                  <a:pt x="1076706" y="12953"/>
                </a:lnTo>
                <a:lnTo>
                  <a:pt x="1076706" y="25908"/>
                </a:lnTo>
                <a:lnTo>
                  <a:pt x="1088898" y="25908"/>
                </a:lnTo>
                <a:close/>
              </a:path>
              <a:path w="1102360" h="435610">
                <a:moveTo>
                  <a:pt x="1088898" y="409956"/>
                </a:moveTo>
                <a:lnTo>
                  <a:pt x="1088898" y="25908"/>
                </a:lnTo>
                <a:lnTo>
                  <a:pt x="1076706" y="25908"/>
                </a:lnTo>
                <a:lnTo>
                  <a:pt x="1076706" y="409956"/>
                </a:lnTo>
                <a:lnTo>
                  <a:pt x="1088898" y="409956"/>
                </a:lnTo>
                <a:close/>
              </a:path>
              <a:path w="1102360" h="435610">
                <a:moveTo>
                  <a:pt x="1088898" y="435101"/>
                </a:moveTo>
                <a:lnTo>
                  <a:pt x="1088898" y="409956"/>
                </a:lnTo>
                <a:lnTo>
                  <a:pt x="1076706" y="422148"/>
                </a:lnTo>
                <a:lnTo>
                  <a:pt x="1076706" y="435101"/>
                </a:lnTo>
                <a:lnTo>
                  <a:pt x="1088898" y="435101"/>
                </a:lnTo>
                <a:close/>
              </a:path>
            </a:pathLst>
          </a:custGeom>
          <a:solidFill>
            <a:srgbClr val="4F81BD"/>
          </a:solidFill>
        </p:spPr>
        <p:txBody>
          <a:bodyPr wrap="square" lIns="0" tIns="0" rIns="0" bIns="0" rtlCol="0"/>
          <a:lstStyle/>
          <a:p>
            <a:endParaRPr/>
          </a:p>
        </p:txBody>
      </p:sp>
      <p:sp>
        <p:nvSpPr>
          <p:cNvPr id="37" name="object 37"/>
          <p:cNvSpPr/>
          <p:nvPr/>
        </p:nvSpPr>
        <p:spPr>
          <a:xfrm>
            <a:off x="5315711" y="4209288"/>
            <a:ext cx="1054608" cy="390143"/>
          </a:xfrm>
          <a:prstGeom prst="rect">
            <a:avLst/>
          </a:prstGeom>
          <a:blipFill>
            <a:blip r:embed="rId9" cstate="print"/>
            <a:stretch>
              <a:fillRect/>
            </a:stretch>
          </a:blipFill>
        </p:spPr>
        <p:txBody>
          <a:bodyPr wrap="square" lIns="0" tIns="0" rIns="0" bIns="0" rtlCol="0"/>
          <a:lstStyle/>
          <a:p>
            <a:endParaRPr/>
          </a:p>
        </p:txBody>
      </p:sp>
      <p:sp>
        <p:nvSpPr>
          <p:cNvPr id="38" name="object 38"/>
          <p:cNvSpPr txBox="1"/>
          <p:nvPr/>
        </p:nvSpPr>
        <p:spPr>
          <a:xfrm>
            <a:off x="5360161" y="4250499"/>
            <a:ext cx="967105" cy="335915"/>
          </a:xfrm>
          <a:prstGeom prst="rect">
            <a:avLst/>
          </a:prstGeom>
        </p:spPr>
        <p:txBody>
          <a:bodyPr vert="horz" wrap="square" lIns="0" tIns="0" rIns="0" bIns="0" rtlCol="0">
            <a:spAutoFit/>
          </a:bodyPr>
          <a:lstStyle/>
          <a:p>
            <a:pPr marL="147955" marR="5080" indent="-135890">
              <a:lnSpc>
                <a:spcPct val="101800"/>
              </a:lnSpc>
            </a:pPr>
            <a:r>
              <a:rPr sz="1100" spc="-5" dirty="0">
                <a:latin typeface="Calibri"/>
                <a:cs typeface="Calibri"/>
              </a:rPr>
              <a:t>Consult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3</a:t>
            </a:r>
            <a:endParaRPr sz="1100">
              <a:latin typeface="Calibri"/>
              <a:cs typeface="Calibri"/>
            </a:endParaRPr>
          </a:p>
        </p:txBody>
      </p:sp>
      <p:sp>
        <p:nvSpPr>
          <p:cNvPr id="39" name="object 39"/>
          <p:cNvSpPr/>
          <p:nvPr/>
        </p:nvSpPr>
        <p:spPr>
          <a:xfrm>
            <a:off x="2911601" y="4111752"/>
            <a:ext cx="1654810" cy="568960"/>
          </a:xfrm>
          <a:custGeom>
            <a:avLst/>
            <a:gdLst/>
            <a:ahLst/>
            <a:cxnLst/>
            <a:rect l="l" t="t" r="r" b="b"/>
            <a:pathLst>
              <a:path w="1654810" h="568960">
                <a:moveTo>
                  <a:pt x="1654301" y="568451"/>
                </a:moveTo>
                <a:lnTo>
                  <a:pt x="1654301" y="0"/>
                </a:lnTo>
                <a:lnTo>
                  <a:pt x="0" y="0"/>
                </a:lnTo>
                <a:lnTo>
                  <a:pt x="0" y="568451"/>
                </a:lnTo>
                <a:lnTo>
                  <a:pt x="12953" y="568451"/>
                </a:lnTo>
                <a:lnTo>
                  <a:pt x="12954" y="25908"/>
                </a:lnTo>
                <a:lnTo>
                  <a:pt x="25908" y="12953"/>
                </a:lnTo>
                <a:lnTo>
                  <a:pt x="25908" y="25908"/>
                </a:lnTo>
                <a:lnTo>
                  <a:pt x="1629156" y="25908"/>
                </a:lnTo>
                <a:lnTo>
                  <a:pt x="1629156" y="12953"/>
                </a:lnTo>
                <a:lnTo>
                  <a:pt x="1641347" y="25908"/>
                </a:lnTo>
                <a:lnTo>
                  <a:pt x="1641347" y="568451"/>
                </a:lnTo>
                <a:lnTo>
                  <a:pt x="1654301" y="568451"/>
                </a:lnTo>
                <a:close/>
              </a:path>
              <a:path w="1654810" h="568960">
                <a:moveTo>
                  <a:pt x="25908" y="25908"/>
                </a:moveTo>
                <a:lnTo>
                  <a:pt x="25908" y="12953"/>
                </a:lnTo>
                <a:lnTo>
                  <a:pt x="12954" y="25908"/>
                </a:lnTo>
                <a:lnTo>
                  <a:pt x="25908" y="25908"/>
                </a:lnTo>
                <a:close/>
              </a:path>
              <a:path w="1654810" h="568960">
                <a:moveTo>
                  <a:pt x="25908" y="543306"/>
                </a:moveTo>
                <a:lnTo>
                  <a:pt x="25908" y="25908"/>
                </a:lnTo>
                <a:lnTo>
                  <a:pt x="12954" y="25908"/>
                </a:lnTo>
                <a:lnTo>
                  <a:pt x="12954" y="543306"/>
                </a:lnTo>
                <a:lnTo>
                  <a:pt x="25908" y="543306"/>
                </a:lnTo>
                <a:close/>
              </a:path>
              <a:path w="1654810" h="568960">
                <a:moveTo>
                  <a:pt x="1641347" y="543306"/>
                </a:moveTo>
                <a:lnTo>
                  <a:pt x="12954" y="543306"/>
                </a:lnTo>
                <a:lnTo>
                  <a:pt x="25908" y="555498"/>
                </a:lnTo>
                <a:lnTo>
                  <a:pt x="25908" y="568451"/>
                </a:lnTo>
                <a:lnTo>
                  <a:pt x="1629156" y="568451"/>
                </a:lnTo>
                <a:lnTo>
                  <a:pt x="1629156" y="555498"/>
                </a:lnTo>
                <a:lnTo>
                  <a:pt x="1641347" y="543306"/>
                </a:lnTo>
                <a:close/>
              </a:path>
              <a:path w="1654810" h="568960">
                <a:moveTo>
                  <a:pt x="25908" y="568451"/>
                </a:moveTo>
                <a:lnTo>
                  <a:pt x="25908" y="555498"/>
                </a:lnTo>
                <a:lnTo>
                  <a:pt x="12954" y="543306"/>
                </a:lnTo>
                <a:lnTo>
                  <a:pt x="12953" y="568451"/>
                </a:lnTo>
                <a:lnTo>
                  <a:pt x="25908" y="568451"/>
                </a:lnTo>
                <a:close/>
              </a:path>
              <a:path w="1654810" h="568960">
                <a:moveTo>
                  <a:pt x="1641347" y="25908"/>
                </a:moveTo>
                <a:lnTo>
                  <a:pt x="1629156" y="12953"/>
                </a:lnTo>
                <a:lnTo>
                  <a:pt x="1629156" y="25908"/>
                </a:lnTo>
                <a:lnTo>
                  <a:pt x="1641347" y="25908"/>
                </a:lnTo>
                <a:close/>
              </a:path>
              <a:path w="1654810" h="568960">
                <a:moveTo>
                  <a:pt x="1641347" y="543306"/>
                </a:moveTo>
                <a:lnTo>
                  <a:pt x="1641347" y="25908"/>
                </a:lnTo>
                <a:lnTo>
                  <a:pt x="1629156" y="25908"/>
                </a:lnTo>
                <a:lnTo>
                  <a:pt x="1629156" y="543306"/>
                </a:lnTo>
                <a:lnTo>
                  <a:pt x="1641347" y="543306"/>
                </a:lnTo>
                <a:close/>
              </a:path>
              <a:path w="1654810" h="568960">
                <a:moveTo>
                  <a:pt x="1641347" y="568451"/>
                </a:moveTo>
                <a:lnTo>
                  <a:pt x="1641347" y="543306"/>
                </a:lnTo>
                <a:lnTo>
                  <a:pt x="1629156" y="555498"/>
                </a:lnTo>
                <a:lnTo>
                  <a:pt x="1629156" y="568451"/>
                </a:lnTo>
                <a:lnTo>
                  <a:pt x="1641347" y="568451"/>
                </a:lnTo>
                <a:close/>
              </a:path>
            </a:pathLst>
          </a:custGeom>
          <a:solidFill>
            <a:srgbClr val="4F81BD"/>
          </a:solidFill>
        </p:spPr>
        <p:txBody>
          <a:bodyPr wrap="square" lIns="0" tIns="0" rIns="0" bIns="0" rtlCol="0"/>
          <a:lstStyle/>
          <a:p>
            <a:endParaRPr/>
          </a:p>
        </p:txBody>
      </p:sp>
      <p:sp>
        <p:nvSpPr>
          <p:cNvPr id="40" name="object 40"/>
          <p:cNvSpPr/>
          <p:nvPr/>
        </p:nvSpPr>
        <p:spPr>
          <a:xfrm>
            <a:off x="2935223" y="4133088"/>
            <a:ext cx="1609344" cy="524255"/>
          </a:xfrm>
          <a:prstGeom prst="rect">
            <a:avLst/>
          </a:prstGeom>
          <a:blipFill>
            <a:blip r:embed="rId10" cstate="print"/>
            <a:stretch>
              <a:fillRect/>
            </a:stretch>
          </a:blipFill>
        </p:spPr>
        <p:txBody>
          <a:bodyPr wrap="square" lIns="0" tIns="0" rIns="0" bIns="0" rtlCol="0"/>
          <a:lstStyle/>
          <a:p>
            <a:endParaRPr/>
          </a:p>
        </p:txBody>
      </p:sp>
      <p:sp>
        <p:nvSpPr>
          <p:cNvPr id="41" name="object 41"/>
          <p:cNvSpPr txBox="1"/>
          <p:nvPr/>
        </p:nvSpPr>
        <p:spPr>
          <a:xfrm>
            <a:off x="3089401" y="4240593"/>
            <a:ext cx="1298575" cy="335280"/>
          </a:xfrm>
          <a:prstGeom prst="rect">
            <a:avLst/>
          </a:prstGeom>
        </p:spPr>
        <p:txBody>
          <a:bodyPr vert="horz" wrap="square" lIns="0" tIns="0" rIns="0" bIns="0" rtlCol="0">
            <a:spAutoFit/>
          </a:bodyPr>
          <a:lstStyle/>
          <a:p>
            <a:pPr algn="ctr">
              <a:lnSpc>
                <a:spcPct val="1000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a:t>
            </a:r>
            <a:endParaRPr sz="1100">
              <a:latin typeface="Calibri"/>
              <a:cs typeface="Calibri"/>
            </a:endParaRPr>
          </a:p>
          <a:p>
            <a:pPr algn="ctr">
              <a:lnSpc>
                <a:spcPct val="100000"/>
              </a:lnSpc>
              <a:spcBef>
                <a:spcPts val="15"/>
              </a:spcBef>
            </a:pPr>
            <a:r>
              <a:rPr sz="1100" b="1" spc="-10" dirty="0">
                <a:latin typeface="Calibri"/>
                <a:cs typeface="Calibri"/>
              </a:rPr>
              <a:t>(Box </a:t>
            </a:r>
            <a:r>
              <a:rPr sz="1100" b="1" spc="-15" dirty="0">
                <a:latin typeface="Calibri"/>
                <a:cs typeface="Calibri"/>
              </a:rPr>
              <a:t>D)</a:t>
            </a:r>
            <a:endParaRPr sz="1100">
              <a:latin typeface="Calibri"/>
              <a:cs typeface="Calibri"/>
            </a:endParaRPr>
          </a:p>
        </p:txBody>
      </p:sp>
      <p:sp>
        <p:nvSpPr>
          <p:cNvPr id="42" name="object 42"/>
          <p:cNvSpPr/>
          <p:nvPr/>
        </p:nvSpPr>
        <p:spPr>
          <a:xfrm>
            <a:off x="377952" y="4111752"/>
            <a:ext cx="1654810" cy="740410"/>
          </a:xfrm>
          <a:custGeom>
            <a:avLst/>
            <a:gdLst/>
            <a:ahLst/>
            <a:cxnLst/>
            <a:rect l="l" t="t" r="r" b="b"/>
            <a:pathLst>
              <a:path w="1654810" h="740410">
                <a:moveTo>
                  <a:pt x="1654302" y="739901"/>
                </a:moveTo>
                <a:lnTo>
                  <a:pt x="1654302" y="0"/>
                </a:lnTo>
                <a:lnTo>
                  <a:pt x="0" y="0"/>
                </a:lnTo>
                <a:lnTo>
                  <a:pt x="0" y="739901"/>
                </a:lnTo>
                <a:lnTo>
                  <a:pt x="12954" y="739901"/>
                </a:lnTo>
                <a:lnTo>
                  <a:pt x="12953" y="25908"/>
                </a:lnTo>
                <a:lnTo>
                  <a:pt x="25907" y="12953"/>
                </a:lnTo>
                <a:lnTo>
                  <a:pt x="25907" y="25908"/>
                </a:lnTo>
                <a:lnTo>
                  <a:pt x="1629156" y="25908"/>
                </a:lnTo>
                <a:lnTo>
                  <a:pt x="1629156" y="12953"/>
                </a:lnTo>
                <a:lnTo>
                  <a:pt x="1641348" y="25908"/>
                </a:lnTo>
                <a:lnTo>
                  <a:pt x="1641348" y="739901"/>
                </a:lnTo>
                <a:lnTo>
                  <a:pt x="1654302" y="739901"/>
                </a:lnTo>
                <a:close/>
              </a:path>
              <a:path w="1654810" h="740410">
                <a:moveTo>
                  <a:pt x="25907" y="25908"/>
                </a:moveTo>
                <a:lnTo>
                  <a:pt x="25907" y="12953"/>
                </a:lnTo>
                <a:lnTo>
                  <a:pt x="12953" y="25908"/>
                </a:lnTo>
                <a:lnTo>
                  <a:pt x="25907" y="25908"/>
                </a:lnTo>
                <a:close/>
              </a:path>
              <a:path w="1654810" h="740410">
                <a:moveTo>
                  <a:pt x="25907" y="714756"/>
                </a:moveTo>
                <a:lnTo>
                  <a:pt x="25907" y="25908"/>
                </a:lnTo>
                <a:lnTo>
                  <a:pt x="12953" y="25908"/>
                </a:lnTo>
                <a:lnTo>
                  <a:pt x="12954" y="714756"/>
                </a:lnTo>
                <a:lnTo>
                  <a:pt x="25907" y="714756"/>
                </a:lnTo>
                <a:close/>
              </a:path>
              <a:path w="1654810" h="740410">
                <a:moveTo>
                  <a:pt x="1641348" y="714756"/>
                </a:moveTo>
                <a:lnTo>
                  <a:pt x="12954" y="714756"/>
                </a:lnTo>
                <a:lnTo>
                  <a:pt x="25908" y="726948"/>
                </a:lnTo>
                <a:lnTo>
                  <a:pt x="25908" y="739901"/>
                </a:lnTo>
                <a:lnTo>
                  <a:pt x="1629156" y="739901"/>
                </a:lnTo>
                <a:lnTo>
                  <a:pt x="1629156" y="726948"/>
                </a:lnTo>
                <a:lnTo>
                  <a:pt x="1641348" y="714756"/>
                </a:lnTo>
                <a:close/>
              </a:path>
              <a:path w="1654810" h="740410">
                <a:moveTo>
                  <a:pt x="25908" y="739901"/>
                </a:moveTo>
                <a:lnTo>
                  <a:pt x="25908" y="726948"/>
                </a:lnTo>
                <a:lnTo>
                  <a:pt x="12954" y="714756"/>
                </a:lnTo>
                <a:lnTo>
                  <a:pt x="12954" y="739901"/>
                </a:lnTo>
                <a:lnTo>
                  <a:pt x="25908" y="739901"/>
                </a:lnTo>
                <a:close/>
              </a:path>
              <a:path w="1654810" h="740410">
                <a:moveTo>
                  <a:pt x="1641348" y="25908"/>
                </a:moveTo>
                <a:lnTo>
                  <a:pt x="1629156" y="12953"/>
                </a:lnTo>
                <a:lnTo>
                  <a:pt x="1629156" y="25908"/>
                </a:lnTo>
                <a:lnTo>
                  <a:pt x="1641348" y="25908"/>
                </a:lnTo>
                <a:close/>
              </a:path>
              <a:path w="1654810" h="740410">
                <a:moveTo>
                  <a:pt x="1641348" y="714756"/>
                </a:moveTo>
                <a:lnTo>
                  <a:pt x="1641348" y="25908"/>
                </a:lnTo>
                <a:lnTo>
                  <a:pt x="1629156" y="25908"/>
                </a:lnTo>
                <a:lnTo>
                  <a:pt x="1629156" y="714756"/>
                </a:lnTo>
                <a:lnTo>
                  <a:pt x="1641348" y="714756"/>
                </a:lnTo>
                <a:close/>
              </a:path>
              <a:path w="1654810" h="740410">
                <a:moveTo>
                  <a:pt x="1641348" y="739901"/>
                </a:moveTo>
                <a:lnTo>
                  <a:pt x="1641348" y="714756"/>
                </a:lnTo>
                <a:lnTo>
                  <a:pt x="1629156" y="726948"/>
                </a:lnTo>
                <a:lnTo>
                  <a:pt x="1629156" y="739901"/>
                </a:lnTo>
                <a:lnTo>
                  <a:pt x="1641348" y="739901"/>
                </a:lnTo>
                <a:close/>
              </a:path>
            </a:pathLst>
          </a:custGeom>
          <a:solidFill>
            <a:srgbClr val="4F81BD"/>
          </a:solidFill>
        </p:spPr>
        <p:txBody>
          <a:bodyPr wrap="square" lIns="0" tIns="0" rIns="0" bIns="0" rtlCol="0"/>
          <a:lstStyle/>
          <a:p>
            <a:endParaRPr/>
          </a:p>
        </p:txBody>
      </p:sp>
      <p:sp>
        <p:nvSpPr>
          <p:cNvPr id="43" name="object 43"/>
          <p:cNvSpPr/>
          <p:nvPr/>
        </p:nvSpPr>
        <p:spPr>
          <a:xfrm>
            <a:off x="399288" y="4133088"/>
            <a:ext cx="1609344" cy="694944"/>
          </a:xfrm>
          <a:prstGeom prst="rect">
            <a:avLst/>
          </a:prstGeom>
          <a:blipFill>
            <a:blip r:embed="rId11" cstate="print"/>
            <a:stretch>
              <a:fillRect/>
            </a:stretch>
          </a:blipFill>
        </p:spPr>
        <p:txBody>
          <a:bodyPr wrap="square" lIns="0" tIns="0" rIns="0" bIns="0" rtlCol="0"/>
          <a:lstStyle/>
          <a:p>
            <a:endParaRPr/>
          </a:p>
        </p:txBody>
      </p:sp>
      <p:sp>
        <p:nvSpPr>
          <p:cNvPr id="44" name="object 44"/>
          <p:cNvSpPr txBox="1"/>
          <p:nvPr/>
        </p:nvSpPr>
        <p:spPr>
          <a:xfrm>
            <a:off x="493332" y="4241355"/>
            <a:ext cx="1422400" cy="335915"/>
          </a:xfrm>
          <a:prstGeom prst="rect">
            <a:avLst/>
          </a:prstGeom>
        </p:spPr>
        <p:txBody>
          <a:bodyPr vert="horz" wrap="square" lIns="0" tIns="0" rIns="0" bIns="0" rtlCol="0">
            <a:spAutoFit/>
          </a:bodyPr>
          <a:lstStyle/>
          <a:p>
            <a:pPr marL="12700" marR="5080" indent="139700">
              <a:lnSpc>
                <a:spcPct val="101800"/>
              </a:lnSpc>
            </a:pPr>
            <a:r>
              <a:rPr sz="1100" spc="-10" dirty="0">
                <a:latin typeface="Calibri"/>
                <a:cs typeface="Calibri"/>
              </a:rPr>
              <a:t>No</a:t>
            </a:r>
            <a:r>
              <a:rPr sz="1100" spc="-15" dirty="0">
                <a:latin typeface="Calibri"/>
                <a:cs typeface="Calibri"/>
              </a:rPr>
              <a:t>n</a:t>
            </a:r>
            <a:r>
              <a:rPr sz="1100" spc="-5" dirty="0">
                <a:latin typeface="Calibri"/>
                <a:cs typeface="Calibri"/>
              </a:rPr>
              <a:t>‐localizing</a:t>
            </a:r>
            <a:r>
              <a:rPr sz="1100" dirty="0">
                <a:latin typeface="Calibri"/>
                <a:cs typeface="Calibri"/>
              </a:rPr>
              <a:t> </a:t>
            </a:r>
            <a:r>
              <a:rPr sz="1100" spc="-5" dirty="0">
                <a:latin typeface="Calibri"/>
                <a:cs typeface="Calibri"/>
              </a:rPr>
              <a:t>S/S</a:t>
            </a:r>
            <a:r>
              <a:rPr sz="1100" dirty="0">
                <a:latin typeface="Calibri"/>
                <a:cs typeface="Calibri"/>
              </a:rPr>
              <a:t> </a:t>
            </a:r>
            <a:r>
              <a:rPr sz="1100" spc="-10" dirty="0">
                <a:latin typeface="Calibri"/>
                <a:cs typeface="Calibri"/>
              </a:rPr>
              <a:t>–</a:t>
            </a:r>
            <a:r>
              <a:rPr sz="1100" spc="-5" dirty="0">
                <a:latin typeface="Calibri"/>
                <a:cs typeface="Calibri"/>
              </a:rPr>
              <a:t> Nonspecif</a:t>
            </a:r>
            <a:r>
              <a:rPr sz="1100" spc="-10" dirty="0">
                <a:latin typeface="Calibri"/>
                <a:cs typeface="Calibri"/>
              </a:rPr>
              <a:t>i</a:t>
            </a:r>
            <a:r>
              <a:rPr sz="1100" spc="-5" dirty="0">
                <a:latin typeface="Calibri"/>
                <a:cs typeface="Calibri"/>
              </a:rPr>
              <a:t>c</a:t>
            </a:r>
            <a:r>
              <a:rPr sz="1100" dirty="0">
                <a:latin typeface="Calibri"/>
                <a:cs typeface="Calibri"/>
              </a:rPr>
              <a:t> </a:t>
            </a:r>
            <a:r>
              <a:rPr sz="1100" spc="-5" dirty="0">
                <a:latin typeface="Calibri"/>
                <a:cs typeface="Calibri"/>
              </a:rPr>
              <a:t>Geriatric</a:t>
            </a:r>
            <a:r>
              <a:rPr sz="1100" dirty="0">
                <a:latin typeface="Calibri"/>
                <a:cs typeface="Calibri"/>
              </a:rPr>
              <a:t> </a:t>
            </a:r>
            <a:r>
              <a:rPr sz="1100" spc="-5" dirty="0">
                <a:latin typeface="Calibri"/>
                <a:cs typeface="Calibri"/>
              </a:rPr>
              <a:t>S/S</a:t>
            </a:r>
            <a:endParaRPr sz="1100">
              <a:latin typeface="Calibri"/>
              <a:cs typeface="Calibri"/>
            </a:endParaRPr>
          </a:p>
        </p:txBody>
      </p:sp>
      <p:sp>
        <p:nvSpPr>
          <p:cNvPr id="45" name="object 45"/>
          <p:cNvSpPr/>
          <p:nvPr/>
        </p:nvSpPr>
        <p:spPr>
          <a:xfrm>
            <a:off x="4672584" y="4264152"/>
            <a:ext cx="426719" cy="262127"/>
          </a:xfrm>
          <a:prstGeom prst="rect">
            <a:avLst/>
          </a:prstGeom>
          <a:blipFill>
            <a:blip r:embed="rId12" cstate="print"/>
            <a:stretch>
              <a:fillRect/>
            </a:stretch>
          </a:blipFill>
        </p:spPr>
        <p:txBody>
          <a:bodyPr wrap="square" lIns="0" tIns="0" rIns="0" bIns="0" rtlCol="0"/>
          <a:lstStyle/>
          <a:p>
            <a:endParaRPr/>
          </a:p>
        </p:txBody>
      </p:sp>
      <p:sp>
        <p:nvSpPr>
          <p:cNvPr id="46" name="object 46"/>
          <p:cNvSpPr/>
          <p:nvPr/>
        </p:nvSpPr>
        <p:spPr>
          <a:xfrm>
            <a:off x="2019300" y="4354829"/>
            <a:ext cx="905510" cy="111760"/>
          </a:xfrm>
          <a:custGeom>
            <a:avLst/>
            <a:gdLst/>
            <a:ahLst/>
            <a:cxnLst/>
            <a:rect l="l" t="t" r="r" b="b"/>
            <a:pathLst>
              <a:path w="905510" h="111760">
                <a:moveTo>
                  <a:pt x="867427" y="55625"/>
                </a:moveTo>
                <a:lnTo>
                  <a:pt x="850637" y="45720"/>
                </a:lnTo>
                <a:lnTo>
                  <a:pt x="0" y="45720"/>
                </a:lnTo>
                <a:lnTo>
                  <a:pt x="0" y="64770"/>
                </a:lnTo>
                <a:lnTo>
                  <a:pt x="851928" y="64770"/>
                </a:lnTo>
                <a:lnTo>
                  <a:pt x="867427" y="55625"/>
                </a:lnTo>
                <a:close/>
              </a:path>
              <a:path w="905510" h="111760">
                <a:moveTo>
                  <a:pt x="905256" y="55625"/>
                </a:moveTo>
                <a:lnTo>
                  <a:pt x="815339" y="3048"/>
                </a:lnTo>
                <a:lnTo>
                  <a:pt x="810768" y="0"/>
                </a:lnTo>
                <a:lnTo>
                  <a:pt x="804672" y="1524"/>
                </a:lnTo>
                <a:lnTo>
                  <a:pt x="801624" y="6096"/>
                </a:lnTo>
                <a:lnTo>
                  <a:pt x="799338" y="10668"/>
                </a:lnTo>
                <a:lnTo>
                  <a:pt x="800862" y="16764"/>
                </a:lnTo>
                <a:lnTo>
                  <a:pt x="805433" y="19050"/>
                </a:lnTo>
                <a:lnTo>
                  <a:pt x="850637" y="45720"/>
                </a:lnTo>
                <a:lnTo>
                  <a:pt x="886206" y="45720"/>
                </a:lnTo>
                <a:lnTo>
                  <a:pt x="886206" y="66765"/>
                </a:lnTo>
                <a:lnTo>
                  <a:pt x="905256" y="55625"/>
                </a:lnTo>
                <a:close/>
              </a:path>
              <a:path w="905510" h="111760">
                <a:moveTo>
                  <a:pt x="886206" y="66765"/>
                </a:moveTo>
                <a:lnTo>
                  <a:pt x="886206" y="64770"/>
                </a:lnTo>
                <a:lnTo>
                  <a:pt x="851928" y="64770"/>
                </a:lnTo>
                <a:lnTo>
                  <a:pt x="805433" y="92202"/>
                </a:lnTo>
                <a:lnTo>
                  <a:pt x="800862" y="94487"/>
                </a:lnTo>
                <a:lnTo>
                  <a:pt x="799338" y="100584"/>
                </a:lnTo>
                <a:lnTo>
                  <a:pt x="801624" y="105156"/>
                </a:lnTo>
                <a:lnTo>
                  <a:pt x="804672" y="109728"/>
                </a:lnTo>
                <a:lnTo>
                  <a:pt x="810768" y="111252"/>
                </a:lnTo>
                <a:lnTo>
                  <a:pt x="815339" y="108204"/>
                </a:lnTo>
                <a:lnTo>
                  <a:pt x="886206" y="66765"/>
                </a:lnTo>
                <a:close/>
              </a:path>
              <a:path w="905510" h="111760">
                <a:moveTo>
                  <a:pt x="886206" y="64770"/>
                </a:moveTo>
                <a:lnTo>
                  <a:pt x="886206" y="45720"/>
                </a:lnTo>
                <a:lnTo>
                  <a:pt x="850637" y="45720"/>
                </a:lnTo>
                <a:lnTo>
                  <a:pt x="867427" y="55625"/>
                </a:lnTo>
                <a:lnTo>
                  <a:pt x="881633" y="47244"/>
                </a:lnTo>
                <a:lnTo>
                  <a:pt x="881633" y="64770"/>
                </a:lnTo>
                <a:lnTo>
                  <a:pt x="886206" y="64770"/>
                </a:lnTo>
                <a:close/>
              </a:path>
              <a:path w="905510" h="111760">
                <a:moveTo>
                  <a:pt x="881633" y="64770"/>
                </a:moveTo>
                <a:lnTo>
                  <a:pt x="881633" y="64008"/>
                </a:lnTo>
                <a:lnTo>
                  <a:pt x="867427" y="55625"/>
                </a:lnTo>
                <a:lnTo>
                  <a:pt x="851928" y="64770"/>
                </a:lnTo>
                <a:lnTo>
                  <a:pt x="881633" y="64770"/>
                </a:lnTo>
                <a:close/>
              </a:path>
              <a:path w="905510" h="111760">
                <a:moveTo>
                  <a:pt x="881633" y="64008"/>
                </a:moveTo>
                <a:lnTo>
                  <a:pt x="881633" y="47244"/>
                </a:lnTo>
                <a:lnTo>
                  <a:pt x="867427" y="55625"/>
                </a:lnTo>
                <a:lnTo>
                  <a:pt x="881633" y="64008"/>
                </a:lnTo>
                <a:close/>
              </a:path>
            </a:pathLst>
          </a:custGeom>
          <a:solidFill>
            <a:srgbClr val="4A7EBB"/>
          </a:solidFill>
        </p:spPr>
        <p:txBody>
          <a:bodyPr wrap="square" lIns="0" tIns="0" rIns="0" bIns="0" rtlCol="0"/>
          <a:lstStyle/>
          <a:p>
            <a:endParaRPr/>
          </a:p>
        </p:txBody>
      </p:sp>
      <p:sp>
        <p:nvSpPr>
          <p:cNvPr id="47" name="object 47"/>
          <p:cNvSpPr/>
          <p:nvPr/>
        </p:nvSpPr>
        <p:spPr>
          <a:xfrm>
            <a:off x="3734180" y="4667250"/>
            <a:ext cx="0" cy="372110"/>
          </a:xfrm>
          <a:custGeom>
            <a:avLst/>
            <a:gdLst/>
            <a:ahLst/>
            <a:cxnLst/>
            <a:rect l="l" t="t" r="r" b="b"/>
            <a:pathLst>
              <a:path h="372110">
                <a:moveTo>
                  <a:pt x="0" y="0"/>
                </a:moveTo>
                <a:lnTo>
                  <a:pt x="0" y="371855"/>
                </a:lnTo>
              </a:path>
            </a:pathLst>
          </a:custGeom>
          <a:ln w="20320">
            <a:solidFill>
              <a:srgbClr val="4A7EBB"/>
            </a:solidFill>
          </a:ln>
        </p:spPr>
        <p:txBody>
          <a:bodyPr wrap="square" lIns="0" tIns="0" rIns="0" bIns="0" rtlCol="0"/>
          <a:lstStyle/>
          <a:p>
            <a:endParaRPr/>
          </a:p>
        </p:txBody>
      </p:sp>
      <p:sp>
        <p:nvSpPr>
          <p:cNvPr id="48" name="object 48"/>
          <p:cNvSpPr/>
          <p:nvPr/>
        </p:nvSpPr>
        <p:spPr>
          <a:xfrm>
            <a:off x="1219200" y="5038725"/>
            <a:ext cx="2514600" cy="0"/>
          </a:xfrm>
          <a:custGeom>
            <a:avLst/>
            <a:gdLst/>
            <a:ahLst/>
            <a:cxnLst/>
            <a:rect l="l" t="t" r="r" b="b"/>
            <a:pathLst>
              <a:path w="2514600">
                <a:moveTo>
                  <a:pt x="0" y="0"/>
                </a:moveTo>
                <a:lnTo>
                  <a:pt x="2514599" y="0"/>
                </a:lnTo>
              </a:path>
            </a:pathLst>
          </a:custGeom>
          <a:ln w="20320">
            <a:solidFill>
              <a:srgbClr val="4A7EBB"/>
            </a:solidFill>
          </a:ln>
        </p:spPr>
        <p:txBody>
          <a:bodyPr wrap="square" lIns="0" tIns="0" rIns="0" bIns="0" rtlCol="0"/>
          <a:lstStyle/>
          <a:p>
            <a:endParaRPr/>
          </a:p>
        </p:txBody>
      </p:sp>
      <p:sp>
        <p:nvSpPr>
          <p:cNvPr id="49" name="object 49"/>
          <p:cNvSpPr/>
          <p:nvPr/>
        </p:nvSpPr>
        <p:spPr>
          <a:xfrm>
            <a:off x="2215895" y="4901184"/>
            <a:ext cx="438912" cy="265175"/>
          </a:xfrm>
          <a:prstGeom prst="rect">
            <a:avLst/>
          </a:prstGeom>
          <a:blipFill>
            <a:blip r:embed="rId13" cstate="print"/>
            <a:stretch>
              <a:fillRect/>
            </a:stretch>
          </a:blipFill>
        </p:spPr>
        <p:txBody>
          <a:bodyPr wrap="square" lIns="0" tIns="0" rIns="0" bIns="0" rtlCol="0"/>
          <a:lstStyle/>
          <a:p>
            <a:endParaRPr/>
          </a:p>
        </p:txBody>
      </p:sp>
      <p:sp>
        <p:nvSpPr>
          <p:cNvPr id="50" name="object 50"/>
          <p:cNvSpPr txBox="1"/>
          <p:nvPr/>
        </p:nvSpPr>
        <p:spPr>
          <a:xfrm>
            <a:off x="988226" y="4582719"/>
            <a:ext cx="1539875" cy="55372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C</a:t>
            </a:r>
            <a:r>
              <a:rPr sz="1100" spc="-5" dirty="0">
                <a:latin typeface="Calibri"/>
                <a:cs typeface="Calibri"/>
              </a:rPr>
              <a:t>)</a:t>
            </a:r>
            <a:endParaRPr sz="1100">
              <a:latin typeface="Calibri"/>
              <a:cs typeface="Calibri"/>
            </a:endParaRPr>
          </a:p>
          <a:p>
            <a:pPr>
              <a:lnSpc>
                <a:spcPct val="100000"/>
              </a:lnSpc>
              <a:spcBef>
                <a:spcPts val="15"/>
              </a:spcBef>
            </a:pPr>
            <a:endParaRPr sz="1500">
              <a:latin typeface="Times New Roman"/>
              <a:cs typeface="Times New Roman"/>
            </a:endParaRPr>
          </a:p>
          <a:p>
            <a:pPr marR="5080" algn="r">
              <a:lnSpc>
                <a:spcPct val="100000"/>
              </a:lnSpc>
            </a:pPr>
            <a:r>
              <a:rPr sz="1100" spc="-15" dirty="0">
                <a:latin typeface="Calibri"/>
                <a:cs typeface="Calibri"/>
              </a:rPr>
              <a:t>No</a:t>
            </a:r>
            <a:endParaRPr sz="1100">
              <a:latin typeface="Calibri"/>
              <a:cs typeface="Calibri"/>
            </a:endParaRPr>
          </a:p>
        </p:txBody>
      </p:sp>
      <p:sp>
        <p:nvSpPr>
          <p:cNvPr id="51" name="object 51"/>
          <p:cNvSpPr txBox="1"/>
          <p:nvPr/>
        </p:nvSpPr>
        <p:spPr>
          <a:xfrm>
            <a:off x="4777232" y="4333557"/>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52" name="object 52"/>
          <p:cNvSpPr/>
          <p:nvPr/>
        </p:nvSpPr>
        <p:spPr>
          <a:xfrm>
            <a:off x="1164336" y="5039105"/>
            <a:ext cx="110489" cy="247650"/>
          </a:xfrm>
          <a:custGeom>
            <a:avLst/>
            <a:gdLst/>
            <a:ahLst/>
            <a:cxnLst/>
            <a:rect l="l" t="t" r="r" b="b"/>
            <a:pathLst>
              <a:path w="110490" h="247650">
                <a:moveTo>
                  <a:pt x="55244" y="210233"/>
                </a:moveTo>
                <a:lnTo>
                  <a:pt x="19050" y="147828"/>
                </a:lnTo>
                <a:lnTo>
                  <a:pt x="16001" y="143256"/>
                </a:lnTo>
                <a:lnTo>
                  <a:pt x="10667" y="141732"/>
                </a:lnTo>
                <a:lnTo>
                  <a:pt x="6095" y="144018"/>
                </a:lnTo>
                <a:lnTo>
                  <a:pt x="1523" y="147066"/>
                </a:lnTo>
                <a:lnTo>
                  <a:pt x="0" y="153162"/>
                </a:lnTo>
                <a:lnTo>
                  <a:pt x="2285" y="157734"/>
                </a:lnTo>
                <a:lnTo>
                  <a:pt x="45719" y="232012"/>
                </a:lnTo>
                <a:lnTo>
                  <a:pt x="45719" y="228600"/>
                </a:lnTo>
                <a:lnTo>
                  <a:pt x="47243" y="228600"/>
                </a:lnTo>
                <a:lnTo>
                  <a:pt x="47243" y="224028"/>
                </a:lnTo>
                <a:lnTo>
                  <a:pt x="55244" y="210233"/>
                </a:lnTo>
                <a:close/>
              </a:path>
              <a:path w="110490" h="247650">
                <a:moveTo>
                  <a:pt x="64769" y="193810"/>
                </a:moveTo>
                <a:lnTo>
                  <a:pt x="64769" y="0"/>
                </a:lnTo>
                <a:lnTo>
                  <a:pt x="45719" y="0"/>
                </a:lnTo>
                <a:lnTo>
                  <a:pt x="45719" y="193810"/>
                </a:lnTo>
                <a:lnTo>
                  <a:pt x="55244" y="210233"/>
                </a:lnTo>
                <a:lnTo>
                  <a:pt x="64769" y="193810"/>
                </a:lnTo>
                <a:close/>
              </a:path>
              <a:path w="110490" h="247650">
                <a:moveTo>
                  <a:pt x="64769" y="230951"/>
                </a:moveTo>
                <a:lnTo>
                  <a:pt x="64769" y="228600"/>
                </a:lnTo>
                <a:lnTo>
                  <a:pt x="45719" y="228600"/>
                </a:lnTo>
                <a:lnTo>
                  <a:pt x="45719" y="232012"/>
                </a:lnTo>
                <a:lnTo>
                  <a:pt x="54863" y="247650"/>
                </a:lnTo>
                <a:lnTo>
                  <a:pt x="64769" y="230951"/>
                </a:lnTo>
                <a:close/>
              </a:path>
              <a:path w="110490" h="247650">
                <a:moveTo>
                  <a:pt x="63245" y="224028"/>
                </a:moveTo>
                <a:lnTo>
                  <a:pt x="55244" y="210233"/>
                </a:lnTo>
                <a:lnTo>
                  <a:pt x="47243" y="224028"/>
                </a:lnTo>
                <a:lnTo>
                  <a:pt x="63245" y="224028"/>
                </a:lnTo>
                <a:close/>
              </a:path>
              <a:path w="110490" h="247650">
                <a:moveTo>
                  <a:pt x="63245" y="228600"/>
                </a:moveTo>
                <a:lnTo>
                  <a:pt x="63245" y="224028"/>
                </a:lnTo>
                <a:lnTo>
                  <a:pt x="47243" y="224028"/>
                </a:lnTo>
                <a:lnTo>
                  <a:pt x="47243" y="228600"/>
                </a:lnTo>
                <a:lnTo>
                  <a:pt x="63245" y="228600"/>
                </a:lnTo>
                <a:close/>
              </a:path>
              <a:path w="110490" h="247650">
                <a:moveTo>
                  <a:pt x="110489" y="153162"/>
                </a:moveTo>
                <a:lnTo>
                  <a:pt x="108965" y="147066"/>
                </a:lnTo>
                <a:lnTo>
                  <a:pt x="104393" y="144018"/>
                </a:lnTo>
                <a:lnTo>
                  <a:pt x="99822" y="141732"/>
                </a:lnTo>
                <a:lnTo>
                  <a:pt x="93725" y="143256"/>
                </a:lnTo>
                <a:lnTo>
                  <a:pt x="91439" y="147828"/>
                </a:lnTo>
                <a:lnTo>
                  <a:pt x="55244" y="210233"/>
                </a:lnTo>
                <a:lnTo>
                  <a:pt x="63245" y="224028"/>
                </a:lnTo>
                <a:lnTo>
                  <a:pt x="63245" y="228600"/>
                </a:lnTo>
                <a:lnTo>
                  <a:pt x="64769" y="228600"/>
                </a:lnTo>
                <a:lnTo>
                  <a:pt x="64769" y="230951"/>
                </a:lnTo>
                <a:lnTo>
                  <a:pt x="108203" y="157734"/>
                </a:lnTo>
                <a:lnTo>
                  <a:pt x="110489" y="153162"/>
                </a:lnTo>
                <a:close/>
              </a:path>
            </a:pathLst>
          </a:custGeom>
          <a:solidFill>
            <a:srgbClr val="4A7EBB"/>
          </a:solidFill>
        </p:spPr>
        <p:txBody>
          <a:bodyPr wrap="square" lIns="0" tIns="0" rIns="0" bIns="0" rtlCol="0"/>
          <a:lstStyle/>
          <a:p>
            <a:endParaRPr/>
          </a:p>
        </p:txBody>
      </p:sp>
      <p:sp>
        <p:nvSpPr>
          <p:cNvPr id="53" name="object 53"/>
          <p:cNvSpPr/>
          <p:nvPr/>
        </p:nvSpPr>
        <p:spPr>
          <a:xfrm>
            <a:off x="5305805" y="5279897"/>
            <a:ext cx="1102360" cy="615950"/>
          </a:xfrm>
          <a:custGeom>
            <a:avLst/>
            <a:gdLst/>
            <a:ahLst/>
            <a:cxnLst/>
            <a:rect l="l" t="t" r="r" b="b"/>
            <a:pathLst>
              <a:path w="1102360" h="615950">
                <a:moveTo>
                  <a:pt x="1101852" y="615696"/>
                </a:moveTo>
                <a:lnTo>
                  <a:pt x="1101852" y="0"/>
                </a:lnTo>
                <a:lnTo>
                  <a:pt x="0" y="0"/>
                </a:lnTo>
                <a:lnTo>
                  <a:pt x="0" y="615696"/>
                </a:lnTo>
                <a:lnTo>
                  <a:pt x="12954" y="615696"/>
                </a:lnTo>
                <a:lnTo>
                  <a:pt x="12954" y="25146"/>
                </a:lnTo>
                <a:lnTo>
                  <a:pt x="25146" y="12192"/>
                </a:lnTo>
                <a:lnTo>
                  <a:pt x="25146" y="25146"/>
                </a:lnTo>
                <a:lnTo>
                  <a:pt x="1075944" y="25146"/>
                </a:lnTo>
                <a:lnTo>
                  <a:pt x="1075944" y="12191"/>
                </a:lnTo>
                <a:lnTo>
                  <a:pt x="1088898" y="25146"/>
                </a:lnTo>
                <a:lnTo>
                  <a:pt x="1088898" y="615696"/>
                </a:lnTo>
                <a:lnTo>
                  <a:pt x="1101852" y="615696"/>
                </a:lnTo>
                <a:close/>
              </a:path>
              <a:path w="1102360" h="615950">
                <a:moveTo>
                  <a:pt x="25146" y="25146"/>
                </a:moveTo>
                <a:lnTo>
                  <a:pt x="25146" y="12192"/>
                </a:lnTo>
                <a:lnTo>
                  <a:pt x="12954" y="25146"/>
                </a:lnTo>
                <a:lnTo>
                  <a:pt x="25146" y="25146"/>
                </a:lnTo>
                <a:close/>
              </a:path>
              <a:path w="1102360" h="615950">
                <a:moveTo>
                  <a:pt x="25146" y="590550"/>
                </a:moveTo>
                <a:lnTo>
                  <a:pt x="25146" y="25146"/>
                </a:lnTo>
                <a:lnTo>
                  <a:pt x="12954" y="25146"/>
                </a:lnTo>
                <a:lnTo>
                  <a:pt x="12954" y="590550"/>
                </a:lnTo>
                <a:lnTo>
                  <a:pt x="25146" y="590550"/>
                </a:lnTo>
                <a:close/>
              </a:path>
              <a:path w="1102360" h="615950">
                <a:moveTo>
                  <a:pt x="1088898" y="590550"/>
                </a:moveTo>
                <a:lnTo>
                  <a:pt x="12954" y="590550"/>
                </a:lnTo>
                <a:lnTo>
                  <a:pt x="25146" y="602742"/>
                </a:lnTo>
                <a:lnTo>
                  <a:pt x="25146" y="615696"/>
                </a:lnTo>
                <a:lnTo>
                  <a:pt x="1075944" y="615696"/>
                </a:lnTo>
                <a:lnTo>
                  <a:pt x="1075944" y="602741"/>
                </a:lnTo>
                <a:lnTo>
                  <a:pt x="1088898" y="590550"/>
                </a:lnTo>
                <a:close/>
              </a:path>
              <a:path w="1102360" h="615950">
                <a:moveTo>
                  <a:pt x="25146" y="615696"/>
                </a:moveTo>
                <a:lnTo>
                  <a:pt x="25146" y="602742"/>
                </a:lnTo>
                <a:lnTo>
                  <a:pt x="12954" y="590550"/>
                </a:lnTo>
                <a:lnTo>
                  <a:pt x="12954" y="615696"/>
                </a:lnTo>
                <a:lnTo>
                  <a:pt x="25146" y="615696"/>
                </a:lnTo>
                <a:close/>
              </a:path>
              <a:path w="1102360" h="615950">
                <a:moveTo>
                  <a:pt x="1088898" y="25146"/>
                </a:moveTo>
                <a:lnTo>
                  <a:pt x="1075944" y="12191"/>
                </a:lnTo>
                <a:lnTo>
                  <a:pt x="1075944" y="25146"/>
                </a:lnTo>
                <a:lnTo>
                  <a:pt x="1088898" y="25146"/>
                </a:lnTo>
                <a:close/>
              </a:path>
              <a:path w="1102360" h="615950">
                <a:moveTo>
                  <a:pt x="1088898" y="590550"/>
                </a:moveTo>
                <a:lnTo>
                  <a:pt x="1088898" y="25146"/>
                </a:lnTo>
                <a:lnTo>
                  <a:pt x="1075944" y="25146"/>
                </a:lnTo>
                <a:lnTo>
                  <a:pt x="1075944" y="590550"/>
                </a:lnTo>
                <a:lnTo>
                  <a:pt x="1088898" y="590550"/>
                </a:lnTo>
                <a:close/>
              </a:path>
              <a:path w="1102360" h="615950">
                <a:moveTo>
                  <a:pt x="1088898" y="615696"/>
                </a:moveTo>
                <a:lnTo>
                  <a:pt x="1088898" y="590550"/>
                </a:lnTo>
                <a:lnTo>
                  <a:pt x="1075944" y="602741"/>
                </a:lnTo>
                <a:lnTo>
                  <a:pt x="1075944" y="615696"/>
                </a:lnTo>
                <a:lnTo>
                  <a:pt x="1088898" y="615696"/>
                </a:lnTo>
                <a:close/>
              </a:path>
            </a:pathLst>
          </a:custGeom>
          <a:solidFill>
            <a:srgbClr val="4F81BD"/>
          </a:solidFill>
        </p:spPr>
        <p:txBody>
          <a:bodyPr wrap="square" lIns="0" tIns="0" rIns="0" bIns="0" rtlCol="0"/>
          <a:lstStyle/>
          <a:p>
            <a:endParaRPr/>
          </a:p>
        </p:txBody>
      </p:sp>
      <p:sp>
        <p:nvSpPr>
          <p:cNvPr id="54" name="object 54"/>
          <p:cNvSpPr txBox="1"/>
          <p:nvPr/>
        </p:nvSpPr>
        <p:spPr>
          <a:xfrm>
            <a:off x="5373115" y="5432361"/>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5" name="object 55"/>
          <p:cNvSpPr/>
          <p:nvPr/>
        </p:nvSpPr>
        <p:spPr>
          <a:xfrm>
            <a:off x="381000" y="5279897"/>
            <a:ext cx="1654810" cy="825500"/>
          </a:xfrm>
          <a:custGeom>
            <a:avLst/>
            <a:gdLst/>
            <a:ahLst/>
            <a:cxnLst/>
            <a:rect l="l" t="t" r="r" b="b"/>
            <a:pathLst>
              <a:path w="1654810" h="825500">
                <a:moveTo>
                  <a:pt x="1654302" y="825246"/>
                </a:moveTo>
                <a:lnTo>
                  <a:pt x="1654302" y="0"/>
                </a:lnTo>
                <a:lnTo>
                  <a:pt x="0" y="0"/>
                </a:lnTo>
                <a:lnTo>
                  <a:pt x="0" y="825246"/>
                </a:lnTo>
                <a:lnTo>
                  <a:pt x="12954" y="825246"/>
                </a:lnTo>
                <a:lnTo>
                  <a:pt x="12953" y="25146"/>
                </a:lnTo>
                <a:lnTo>
                  <a:pt x="25908" y="12191"/>
                </a:lnTo>
                <a:lnTo>
                  <a:pt x="25907" y="25146"/>
                </a:lnTo>
                <a:lnTo>
                  <a:pt x="1629156" y="25146"/>
                </a:lnTo>
                <a:lnTo>
                  <a:pt x="1629156" y="12191"/>
                </a:lnTo>
                <a:lnTo>
                  <a:pt x="1642110" y="25146"/>
                </a:lnTo>
                <a:lnTo>
                  <a:pt x="1642110" y="825246"/>
                </a:lnTo>
                <a:lnTo>
                  <a:pt x="1654302" y="825246"/>
                </a:lnTo>
                <a:close/>
              </a:path>
              <a:path w="1654810" h="825500">
                <a:moveTo>
                  <a:pt x="25907" y="25146"/>
                </a:moveTo>
                <a:lnTo>
                  <a:pt x="25908" y="12191"/>
                </a:lnTo>
                <a:lnTo>
                  <a:pt x="12953" y="25146"/>
                </a:lnTo>
                <a:lnTo>
                  <a:pt x="25907" y="25146"/>
                </a:lnTo>
                <a:close/>
              </a:path>
              <a:path w="1654810" h="825500">
                <a:moveTo>
                  <a:pt x="25907" y="800100"/>
                </a:moveTo>
                <a:lnTo>
                  <a:pt x="25907" y="25146"/>
                </a:lnTo>
                <a:lnTo>
                  <a:pt x="12953" y="25146"/>
                </a:lnTo>
                <a:lnTo>
                  <a:pt x="12954" y="800100"/>
                </a:lnTo>
                <a:lnTo>
                  <a:pt x="25907" y="800100"/>
                </a:lnTo>
                <a:close/>
              </a:path>
              <a:path w="1654810" h="825500">
                <a:moveTo>
                  <a:pt x="1642110" y="800100"/>
                </a:moveTo>
                <a:lnTo>
                  <a:pt x="12954" y="800100"/>
                </a:lnTo>
                <a:lnTo>
                  <a:pt x="25908" y="812291"/>
                </a:lnTo>
                <a:lnTo>
                  <a:pt x="25907" y="825246"/>
                </a:lnTo>
                <a:lnTo>
                  <a:pt x="1629156" y="825246"/>
                </a:lnTo>
                <a:lnTo>
                  <a:pt x="1629156" y="812291"/>
                </a:lnTo>
                <a:lnTo>
                  <a:pt x="1642110" y="800100"/>
                </a:lnTo>
                <a:close/>
              </a:path>
              <a:path w="1654810" h="825500">
                <a:moveTo>
                  <a:pt x="25907" y="825246"/>
                </a:moveTo>
                <a:lnTo>
                  <a:pt x="25908" y="812291"/>
                </a:lnTo>
                <a:lnTo>
                  <a:pt x="12954" y="800100"/>
                </a:lnTo>
                <a:lnTo>
                  <a:pt x="12954" y="825246"/>
                </a:lnTo>
                <a:lnTo>
                  <a:pt x="25907" y="825246"/>
                </a:lnTo>
                <a:close/>
              </a:path>
              <a:path w="1654810" h="825500">
                <a:moveTo>
                  <a:pt x="1642110" y="25146"/>
                </a:moveTo>
                <a:lnTo>
                  <a:pt x="1629156" y="12191"/>
                </a:lnTo>
                <a:lnTo>
                  <a:pt x="1629156" y="25146"/>
                </a:lnTo>
                <a:lnTo>
                  <a:pt x="1642110" y="25146"/>
                </a:lnTo>
                <a:close/>
              </a:path>
              <a:path w="1654810" h="825500">
                <a:moveTo>
                  <a:pt x="1642110" y="800100"/>
                </a:moveTo>
                <a:lnTo>
                  <a:pt x="1642110" y="25146"/>
                </a:lnTo>
                <a:lnTo>
                  <a:pt x="1629156" y="25146"/>
                </a:lnTo>
                <a:lnTo>
                  <a:pt x="1629156" y="800100"/>
                </a:lnTo>
                <a:lnTo>
                  <a:pt x="1642110" y="800100"/>
                </a:lnTo>
                <a:close/>
              </a:path>
              <a:path w="1654810" h="825500">
                <a:moveTo>
                  <a:pt x="1642110" y="825246"/>
                </a:moveTo>
                <a:lnTo>
                  <a:pt x="1642110" y="800100"/>
                </a:lnTo>
                <a:lnTo>
                  <a:pt x="1629156" y="812291"/>
                </a:lnTo>
                <a:lnTo>
                  <a:pt x="1629156" y="825246"/>
                </a:lnTo>
                <a:lnTo>
                  <a:pt x="1642110" y="825246"/>
                </a:lnTo>
                <a:close/>
              </a:path>
            </a:pathLst>
          </a:custGeom>
          <a:solidFill>
            <a:srgbClr val="4F81BD"/>
          </a:solidFill>
        </p:spPr>
        <p:txBody>
          <a:bodyPr wrap="square" lIns="0" tIns="0" rIns="0" bIns="0" rtlCol="0"/>
          <a:lstStyle/>
          <a:p>
            <a:endParaRPr/>
          </a:p>
        </p:txBody>
      </p:sp>
      <p:sp>
        <p:nvSpPr>
          <p:cNvPr id="56" name="object 56"/>
          <p:cNvSpPr txBox="1"/>
          <p:nvPr/>
        </p:nvSpPr>
        <p:spPr>
          <a:xfrm>
            <a:off x="724154" y="5366829"/>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7" name="object 57"/>
          <p:cNvSpPr/>
          <p:nvPr/>
        </p:nvSpPr>
        <p:spPr>
          <a:xfrm>
            <a:off x="3581400" y="5471159"/>
            <a:ext cx="627887" cy="262127"/>
          </a:xfrm>
          <a:prstGeom prst="rect">
            <a:avLst/>
          </a:prstGeom>
          <a:blipFill>
            <a:blip r:embed="rId14" cstate="print"/>
            <a:stretch>
              <a:fillRect/>
            </a:stretch>
          </a:blipFill>
        </p:spPr>
        <p:txBody>
          <a:bodyPr wrap="square" lIns="0" tIns="0" rIns="0" bIns="0" rtlCol="0"/>
          <a:lstStyle/>
          <a:p>
            <a:endParaRPr/>
          </a:p>
        </p:txBody>
      </p:sp>
      <p:graphicFrame>
        <p:nvGraphicFramePr>
          <p:cNvPr id="11" name="object 11"/>
          <p:cNvGraphicFramePr>
            <a:graphicFrameLocks noGrp="1"/>
          </p:cNvGraphicFramePr>
          <p:nvPr>
            <p:extLst>
              <p:ext uri="{D42A27DB-BD31-4B8C-83A1-F6EECF244321}">
                <p14:modId xmlns:p14="http://schemas.microsoft.com/office/powerpoint/2010/main" val="1077995416"/>
              </p:ext>
            </p:extLst>
          </p:nvPr>
        </p:nvGraphicFramePr>
        <p:xfrm>
          <a:off x="7012813" y="1095121"/>
          <a:ext cx="2699004" cy="6252971"/>
        </p:xfrm>
        <a:graphic>
          <a:graphicData uri="http://schemas.openxmlformats.org/drawingml/2006/table">
            <a:tbl>
              <a:tblPr firstRow="1" bandRow="1">
                <a:tableStyleId>{2D5ABB26-0587-4C30-8999-92F81FD0307C}</a:tableStyleId>
              </a:tblPr>
              <a:tblGrid>
                <a:gridCol w="2699004">
                  <a:extLst>
                    <a:ext uri="{9D8B030D-6E8A-4147-A177-3AD203B41FA5}">
                      <a16:colId xmlns:a16="http://schemas.microsoft.com/office/drawing/2014/main" val="20000"/>
                    </a:ext>
                  </a:extLst>
                </a:gridCol>
              </a:tblGrid>
              <a:tr h="826769">
                <a:tc>
                  <a:txBody>
                    <a:bodyPr/>
                    <a:lstStyle/>
                    <a:p>
                      <a:pPr marL="1270"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A</a:t>
                      </a:r>
                      <a:endParaRPr sz="1000" dirty="0">
                        <a:latin typeface="Calibri"/>
                        <a:cs typeface="Calibri"/>
                      </a:endParaRPr>
                    </a:p>
                    <a:p>
                      <a:pPr marL="553085" marR="544830" indent="635" algn="ctr">
                        <a:lnSpc>
                          <a:spcPts val="1220"/>
                        </a:lnSpc>
                        <a:spcBef>
                          <a:spcPts val="40"/>
                        </a:spcBef>
                      </a:pPr>
                      <a:r>
                        <a:rPr sz="1000" spc="-5" dirty="0">
                          <a:solidFill>
                            <a:srgbClr val="00B050"/>
                          </a:solidFill>
                          <a:latin typeface="Calibri"/>
                          <a:cs typeface="Calibri"/>
                        </a:rPr>
                        <a:t>Nursin</a:t>
                      </a:r>
                      <a:r>
                        <a:rPr sz="1000" dirty="0">
                          <a:solidFill>
                            <a:srgbClr val="00B050"/>
                          </a:solidFill>
                          <a:latin typeface="Calibri"/>
                          <a:cs typeface="Calibri"/>
                        </a:rPr>
                        <a:t>g</a:t>
                      </a:r>
                      <a:r>
                        <a:rPr sz="1000" spc="-10" dirty="0">
                          <a:solidFill>
                            <a:srgbClr val="00B050"/>
                          </a:solidFill>
                          <a:latin typeface="Calibri"/>
                          <a:cs typeface="Calibri"/>
                        </a:rPr>
                        <a:t> </a:t>
                      </a:r>
                      <a:r>
                        <a:rPr sz="1000" spc="-5" dirty="0" smtClean="0">
                          <a:solidFill>
                            <a:srgbClr val="00B050"/>
                          </a:solidFill>
                          <a:latin typeface="Calibri"/>
                          <a:cs typeface="Calibri"/>
                        </a:rPr>
                        <a:t>Asses</a:t>
                      </a:r>
                      <a:r>
                        <a:rPr sz="1000" spc="-15" dirty="0" smtClean="0">
                          <a:solidFill>
                            <a:srgbClr val="00B050"/>
                          </a:solidFill>
                          <a:latin typeface="Calibri"/>
                          <a:cs typeface="Calibri"/>
                        </a:rPr>
                        <a:t>s</a:t>
                      </a:r>
                      <a:r>
                        <a:rPr sz="1000" spc="-5" dirty="0" smtClean="0">
                          <a:solidFill>
                            <a:srgbClr val="00B050"/>
                          </a:solidFill>
                          <a:latin typeface="Calibri"/>
                          <a:cs typeface="Calibri"/>
                        </a:rPr>
                        <a:t>ment</a:t>
                      </a:r>
                      <a:endParaRPr lang="en-US" sz="975" spc="0" baseline="29914" dirty="0" smtClean="0">
                        <a:solidFill>
                          <a:srgbClr val="00B050"/>
                        </a:solidFill>
                        <a:latin typeface="Calibri"/>
                        <a:cs typeface="Calibri"/>
                      </a:endParaRPr>
                    </a:p>
                    <a:p>
                      <a:pPr marL="553085" marR="544830" indent="635" algn="ctr">
                        <a:lnSpc>
                          <a:spcPts val="1220"/>
                        </a:lnSpc>
                        <a:spcBef>
                          <a:spcPts val="40"/>
                        </a:spcBef>
                      </a:pPr>
                      <a:r>
                        <a:rPr sz="1000" spc="-5" dirty="0" smtClean="0">
                          <a:solidFill>
                            <a:srgbClr val="00B050"/>
                          </a:solidFill>
                          <a:latin typeface="Calibri"/>
                          <a:cs typeface="Calibri"/>
                        </a:rPr>
                        <a:t>Complet</a:t>
                      </a:r>
                      <a:r>
                        <a:rPr sz="1000" dirty="0" smtClean="0">
                          <a:solidFill>
                            <a:srgbClr val="00B050"/>
                          </a:solidFill>
                          <a:latin typeface="Calibri"/>
                          <a:cs typeface="Calibri"/>
                        </a:rPr>
                        <a:t>e </a:t>
                      </a:r>
                      <a:r>
                        <a:rPr sz="1000" spc="-5" dirty="0">
                          <a:solidFill>
                            <a:srgbClr val="00B050"/>
                          </a:solidFill>
                          <a:latin typeface="Calibri"/>
                          <a:cs typeface="Calibri"/>
                        </a:rPr>
                        <a:t>N</a:t>
                      </a:r>
                      <a:r>
                        <a:rPr sz="1000" dirty="0">
                          <a:solidFill>
                            <a:srgbClr val="00B050"/>
                          </a:solidFill>
                          <a:latin typeface="Calibri"/>
                          <a:cs typeface="Calibri"/>
                        </a:rPr>
                        <a:t>u</a:t>
                      </a:r>
                      <a:r>
                        <a:rPr sz="1000" spc="-5" dirty="0">
                          <a:solidFill>
                            <a:srgbClr val="00B050"/>
                          </a:solidFill>
                          <a:latin typeface="Calibri"/>
                          <a:cs typeface="Calibri"/>
                        </a:rPr>
                        <a:t>rsin</a:t>
                      </a:r>
                      <a:r>
                        <a:rPr sz="1000" dirty="0">
                          <a:solidFill>
                            <a:srgbClr val="00B050"/>
                          </a:solidFill>
                          <a:latin typeface="Calibri"/>
                          <a:cs typeface="Calibri"/>
                        </a:rPr>
                        <a:t>g</a:t>
                      </a:r>
                      <a:r>
                        <a:rPr sz="1000" spc="-5" dirty="0">
                          <a:solidFill>
                            <a:srgbClr val="00B050"/>
                          </a:solidFill>
                          <a:latin typeface="Calibri"/>
                          <a:cs typeface="Calibri"/>
                        </a:rPr>
                        <a:t> Assessment</a:t>
                      </a:r>
                      <a:endParaRPr sz="1000" dirty="0">
                        <a:latin typeface="Calibri"/>
                        <a:cs typeface="Calibri"/>
                      </a:endParaRPr>
                    </a:p>
                    <a:p>
                      <a:pPr algn="ctr">
                        <a:lnSpc>
                          <a:spcPts val="1175"/>
                        </a:lnSpc>
                      </a:pPr>
                      <a:r>
                        <a:rPr sz="1000" b="1" spc="-5" dirty="0">
                          <a:solidFill>
                            <a:srgbClr val="00B050"/>
                          </a:solidFill>
                          <a:latin typeface="Calibri"/>
                          <a:cs typeface="Calibri"/>
                        </a:rPr>
                        <a:t>Se</a:t>
                      </a:r>
                      <a:r>
                        <a:rPr sz="1000" b="1" dirty="0">
                          <a:solidFill>
                            <a:srgbClr val="00B050"/>
                          </a:solidFill>
                          <a:latin typeface="Calibri"/>
                          <a:cs typeface="Calibri"/>
                        </a:rPr>
                        <a:t>e</a:t>
                      </a:r>
                      <a:r>
                        <a:rPr sz="1000" b="1" spc="-5" dirty="0">
                          <a:solidFill>
                            <a:srgbClr val="00B050"/>
                          </a:solidFill>
                          <a:latin typeface="Calibri"/>
                          <a:cs typeface="Calibri"/>
                        </a:rPr>
                        <a:t> N</a:t>
                      </a:r>
                      <a:r>
                        <a:rPr sz="1000" b="1" dirty="0">
                          <a:solidFill>
                            <a:srgbClr val="00B050"/>
                          </a:solidFill>
                          <a:latin typeface="Calibri"/>
                          <a:cs typeface="Calibri"/>
                        </a:rPr>
                        <a:t>u</a:t>
                      </a:r>
                      <a:r>
                        <a:rPr sz="1000" b="1" spc="-10" dirty="0">
                          <a:solidFill>
                            <a:srgbClr val="00B050"/>
                          </a:solidFill>
                          <a:latin typeface="Calibri"/>
                          <a:cs typeface="Calibri"/>
                        </a:rPr>
                        <a:t>r</a:t>
                      </a:r>
                      <a:r>
                        <a:rPr sz="1000" b="1" dirty="0">
                          <a:solidFill>
                            <a:srgbClr val="00B050"/>
                          </a:solidFill>
                          <a:latin typeface="Calibri"/>
                          <a:cs typeface="Calibri"/>
                        </a:rPr>
                        <a:t>s</a:t>
                      </a:r>
                      <a:r>
                        <a:rPr sz="1000" b="1" spc="-5" dirty="0">
                          <a:solidFill>
                            <a:srgbClr val="00B050"/>
                          </a:solidFill>
                          <a:latin typeface="Calibri"/>
                          <a:cs typeface="Calibri"/>
                        </a:rPr>
                        <a:t>i</a:t>
                      </a:r>
                      <a:r>
                        <a:rPr sz="1000" b="1" dirty="0">
                          <a:solidFill>
                            <a:srgbClr val="00B050"/>
                          </a:solidFill>
                          <a:latin typeface="Calibri"/>
                          <a:cs typeface="Calibri"/>
                        </a:rPr>
                        <a:t>ng</a:t>
                      </a:r>
                      <a:r>
                        <a:rPr sz="1000" b="1" spc="-10" dirty="0">
                          <a:solidFill>
                            <a:srgbClr val="00B050"/>
                          </a:solidFill>
                          <a:latin typeface="Calibri"/>
                          <a:cs typeface="Calibri"/>
                        </a:rPr>
                        <a:t> A</a:t>
                      </a:r>
                      <a:r>
                        <a:rPr sz="1000" b="1" dirty="0">
                          <a:solidFill>
                            <a:srgbClr val="00B050"/>
                          </a:solidFill>
                          <a:latin typeface="Calibri"/>
                          <a:cs typeface="Calibri"/>
                        </a:rPr>
                        <a:t>ss</a:t>
                      </a:r>
                      <a:r>
                        <a:rPr sz="1000" b="1" spc="-10" dirty="0">
                          <a:solidFill>
                            <a:srgbClr val="00B050"/>
                          </a:solidFill>
                          <a:latin typeface="Calibri"/>
                          <a:cs typeface="Calibri"/>
                        </a:rPr>
                        <a:t>e</a:t>
                      </a:r>
                      <a:r>
                        <a:rPr sz="1000" b="1" dirty="0">
                          <a:solidFill>
                            <a:srgbClr val="00B050"/>
                          </a:solidFill>
                          <a:latin typeface="Calibri"/>
                          <a:cs typeface="Calibri"/>
                        </a:rPr>
                        <a:t>s</a:t>
                      </a:r>
                      <a:r>
                        <a:rPr sz="1000" b="1" spc="-5" dirty="0">
                          <a:solidFill>
                            <a:srgbClr val="00B050"/>
                          </a:solidFill>
                          <a:latin typeface="Calibri"/>
                          <a:cs typeface="Calibri"/>
                        </a:rPr>
                        <a:t>s</a:t>
                      </a:r>
                      <a:r>
                        <a:rPr sz="1000" b="1" dirty="0">
                          <a:solidFill>
                            <a:srgbClr val="00B050"/>
                          </a:solidFill>
                          <a:latin typeface="Calibri"/>
                          <a:cs typeface="Calibri"/>
                        </a:rPr>
                        <a:t>ment</a:t>
                      </a:r>
                      <a:r>
                        <a:rPr sz="1000" b="1" spc="-5" dirty="0">
                          <a:solidFill>
                            <a:srgbClr val="00B050"/>
                          </a:solidFill>
                          <a:latin typeface="Calibri"/>
                          <a:cs typeface="Calibri"/>
                        </a:rPr>
                        <a:t> </a:t>
                      </a:r>
                      <a:r>
                        <a:rPr sz="1000" b="1" spc="-10" dirty="0">
                          <a:solidFill>
                            <a:srgbClr val="00B050"/>
                          </a:solidFill>
                          <a:latin typeface="Calibri"/>
                          <a:cs typeface="Calibri"/>
                        </a:rPr>
                        <a:t>o</a:t>
                      </a:r>
                      <a:r>
                        <a:rPr sz="1000" b="1" dirty="0">
                          <a:solidFill>
                            <a:srgbClr val="00B050"/>
                          </a:solidFill>
                          <a:latin typeface="Calibri"/>
                          <a:cs typeface="Calibri"/>
                        </a:rPr>
                        <a:t>n</a:t>
                      </a:r>
                      <a:r>
                        <a:rPr sz="1000" b="1" spc="-5" dirty="0">
                          <a:solidFill>
                            <a:srgbClr val="00B050"/>
                          </a:solidFill>
                          <a:latin typeface="Calibri"/>
                          <a:cs typeface="Calibri"/>
                        </a:rPr>
                        <a:t> revers</a:t>
                      </a:r>
                      <a:r>
                        <a:rPr sz="1000" b="1" dirty="0">
                          <a:solidFill>
                            <a:srgbClr val="00B050"/>
                          </a:solidFill>
                          <a:latin typeface="Calibri"/>
                          <a:cs typeface="Calibri"/>
                        </a:rPr>
                        <a:t>e s</a:t>
                      </a:r>
                      <a:r>
                        <a:rPr sz="1000" b="1" spc="-10" dirty="0">
                          <a:solidFill>
                            <a:srgbClr val="00B050"/>
                          </a:solidFill>
                          <a:latin typeface="Calibri"/>
                          <a:cs typeface="Calibri"/>
                        </a:rPr>
                        <a:t>i</a:t>
                      </a:r>
                      <a:r>
                        <a:rPr sz="1000" b="1" dirty="0">
                          <a:solidFill>
                            <a:srgbClr val="00B050"/>
                          </a:solidFill>
                          <a:latin typeface="Calibri"/>
                          <a:cs typeface="Calibri"/>
                        </a:rPr>
                        <a:t>de</a:t>
                      </a:r>
                      <a:r>
                        <a:rPr sz="1000" b="1" spc="-10" dirty="0">
                          <a:solidFill>
                            <a:srgbClr val="00B050"/>
                          </a:solidFill>
                          <a:latin typeface="Calibri"/>
                          <a:cs typeface="Calibri"/>
                        </a:rPr>
                        <a:t> </a:t>
                      </a:r>
                      <a:r>
                        <a:rPr sz="1000" b="1" dirty="0">
                          <a:solidFill>
                            <a:srgbClr val="00B050"/>
                          </a:solidFill>
                          <a:latin typeface="Calibri"/>
                          <a:cs typeface="Calibri"/>
                        </a:rPr>
                        <a:t>of</a:t>
                      </a:r>
                      <a:r>
                        <a:rPr sz="1000" b="1" spc="-5" dirty="0">
                          <a:solidFill>
                            <a:srgbClr val="00B050"/>
                          </a:solidFill>
                          <a:latin typeface="Calibri"/>
                          <a:cs typeface="Calibri"/>
                        </a:rPr>
                        <a:t> </a:t>
                      </a:r>
                      <a:r>
                        <a:rPr sz="1000" b="1" dirty="0">
                          <a:solidFill>
                            <a:srgbClr val="00B050"/>
                          </a:solidFill>
                          <a:latin typeface="Calibri"/>
                          <a:cs typeface="Calibri"/>
                        </a:rPr>
                        <a:t>th</a:t>
                      </a:r>
                      <a:r>
                        <a:rPr sz="1000" b="1" spc="-10" dirty="0">
                          <a:solidFill>
                            <a:srgbClr val="00B050"/>
                          </a:solidFill>
                          <a:latin typeface="Calibri"/>
                          <a:cs typeface="Calibri"/>
                        </a:rPr>
                        <a:t>i</a:t>
                      </a:r>
                      <a:r>
                        <a:rPr sz="1000" b="1" dirty="0">
                          <a:solidFill>
                            <a:srgbClr val="00B050"/>
                          </a:solidFill>
                          <a:latin typeface="Calibri"/>
                          <a:cs typeface="Calibri"/>
                        </a:rPr>
                        <a:t>s</a:t>
                      </a:r>
                      <a:endParaRPr sz="1000" dirty="0">
                        <a:latin typeface="Calibri"/>
                        <a:cs typeface="Calibri"/>
                      </a:endParaRPr>
                    </a:p>
                    <a:p>
                      <a:pPr marL="1270" algn="ctr">
                        <a:lnSpc>
                          <a:spcPct val="100000"/>
                        </a:lnSpc>
                        <a:spcBef>
                          <a:spcPts val="25"/>
                        </a:spcBef>
                      </a:pPr>
                      <a:r>
                        <a:rPr sz="1000" b="1" dirty="0">
                          <a:solidFill>
                            <a:srgbClr val="00B050"/>
                          </a:solidFill>
                          <a:latin typeface="Calibri"/>
                          <a:cs typeface="Calibri"/>
                        </a:rPr>
                        <a:t>tool</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5">
                      <a:solidFill>
                        <a:srgbClr val="4F82BC"/>
                      </a:solidFill>
                      <a:prstDash val="solid"/>
                    </a:lnT>
                    <a:lnB w="26416">
                      <a:solidFill>
                        <a:srgbClr val="4F82BC"/>
                      </a:solidFill>
                      <a:prstDash val="solid"/>
                    </a:lnB>
                  </a:tcPr>
                </a:tc>
                <a:extLst>
                  <a:ext uri="{0D108BD9-81ED-4DB2-BD59-A6C34878D82A}">
                    <a16:rowId xmlns:a16="http://schemas.microsoft.com/office/drawing/2014/main" val="10000"/>
                  </a:ext>
                </a:extLst>
              </a:tr>
              <a:tr h="1885188">
                <a:tc>
                  <a:txBody>
                    <a:bodyPr/>
                    <a:lstStyle/>
                    <a:p>
                      <a:pPr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B</a:t>
                      </a:r>
                      <a:endParaRPr sz="1000" dirty="0">
                        <a:latin typeface="Calibri"/>
                        <a:cs typeface="Calibri"/>
                      </a:endParaRPr>
                    </a:p>
                    <a:p>
                      <a:pPr marL="1270" algn="ctr">
                        <a:lnSpc>
                          <a:spcPct val="100000"/>
                        </a:lnSpc>
                        <a:spcBef>
                          <a:spcPts val="15"/>
                        </a:spcBef>
                      </a:pPr>
                      <a:r>
                        <a:rPr sz="1000" spc="-5" dirty="0">
                          <a:latin typeface="Calibri"/>
                          <a:cs typeface="Calibri"/>
                        </a:rPr>
                        <a:t>Localizin</a:t>
                      </a:r>
                      <a:r>
                        <a:rPr sz="1000" dirty="0">
                          <a:latin typeface="Calibri"/>
                          <a:cs typeface="Calibri"/>
                        </a:rPr>
                        <a:t>g </a:t>
                      </a:r>
                      <a:r>
                        <a:rPr sz="1000" spc="-5" dirty="0">
                          <a:latin typeface="Calibri"/>
                          <a:cs typeface="Calibri"/>
                        </a:rPr>
                        <a:t>Urinar</a:t>
                      </a:r>
                      <a:r>
                        <a:rPr sz="1000" dirty="0">
                          <a:latin typeface="Calibri"/>
                          <a:cs typeface="Calibri"/>
                        </a:rPr>
                        <a:t>y </a:t>
                      </a:r>
                      <a:r>
                        <a:rPr sz="1000" spc="-10" dirty="0" smtClean="0">
                          <a:latin typeface="Calibri"/>
                          <a:cs typeface="Calibri"/>
                        </a:rPr>
                        <a:t>S</a:t>
                      </a:r>
                      <a:r>
                        <a:rPr sz="1000" dirty="0" smtClean="0">
                          <a:latin typeface="Calibri"/>
                          <a:cs typeface="Calibri"/>
                        </a:rPr>
                        <a:t>/</a:t>
                      </a:r>
                      <a:r>
                        <a:rPr sz="1000" spc="-5"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dirty="0">
                          <a:solidFill>
                            <a:srgbClr val="FF0000"/>
                          </a:solidFill>
                          <a:latin typeface="Calibri"/>
                          <a:cs typeface="Calibri"/>
                        </a:rPr>
                        <a:t>A</a:t>
                      </a:r>
                      <a:r>
                        <a:rPr sz="1000" spc="-5" dirty="0">
                          <a:solidFill>
                            <a:srgbClr val="FF0000"/>
                          </a:solidFill>
                          <a:latin typeface="Calibri"/>
                          <a:cs typeface="Calibri"/>
                        </a:rPr>
                        <a:t>c</a:t>
                      </a:r>
                      <a:r>
                        <a:rPr sz="1000" dirty="0">
                          <a:solidFill>
                            <a:srgbClr val="FF0000"/>
                          </a:solidFill>
                          <a:latin typeface="Calibri"/>
                          <a:cs typeface="Calibri"/>
                        </a:rPr>
                        <a:t>ute</a:t>
                      </a:r>
                      <a:r>
                        <a:rPr sz="1000" spc="-10" dirty="0">
                          <a:solidFill>
                            <a:srgbClr val="FF0000"/>
                          </a:solidFill>
                          <a:latin typeface="Calibri"/>
                          <a:cs typeface="Calibri"/>
                        </a:rPr>
                        <a:t> </a:t>
                      </a:r>
                      <a:r>
                        <a:rPr sz="1000" spc="-5" dirty="0">
                          <a:solidFill>
                            <a:srgbClr val="FF0000"/>
                          </a:solidFill>
                          <a:latin typeface="Calibri"/>
                          <a:cs typeface="Calibri"/>
                        </a:rPr>
                        <a:t>dysuria</a:t>
                      </a:r>
                      <a:endParaRPr sz="1000" dirty="0">
                        <a:solidFill>
                          <a:srgbClr val="FF0000"/>
                        </a:solidFill>
                        <a:latin typeface="Calibri"/>
                        <a:cs typeface="Calibri"/>
                      </a:endParaRPr>
                    </a:p>
                    <a:p>
                      <a:pPr marL="457200" indent="-228600">
                        <a:lnSpc>
                          <a:spcPct val="100000"/>
                        </a:lnSpc>
                        <a:spcBef>
                          <a:spcPts val="70"/>
                        </a:spcBef>
                        <a:buFont typeface="Symbol"/>
                        <a:buChar char=""/>
                        <a:tabLst>
                          <a:tab pos="457834" algn="l"/>
                        </a:tabLst>
                      </a:pPr>
                      <a:r>
                        <a:rPr sz="1000" spc="-5" dirty="0">
                          <a:solidFill>
                            <a:srgbClr val="FF0000"/>
                          </a:solidFill>
                          <a:latin typeface="Calibri"/>
                          <a:cs typeface="Calibri"/>
                        </a:rPr>
                        <a:t>Ne</a:t>
                      </a:r>
                      <a:r>
                        <a:rPr sz="1000" dirty="0">
                          <a:solidFill>
                            <a:srgbClr val="FF0000"/>
                          </a:solidFill>
                          <a:latin typeface="Calibri"/>
                          <a:cs typeface="Calibri"/>
                        </a:rPr>
                        <a:t>w</a:t>
                      </a:r>
                      <a:r>
                        <a:rPr sz="1000" spc="-5" dirty="0">
                          <a:solidFill>
                            <a:srgbClr val="FF0000"/>
                          </a:solidFill>
                          <a:latin typeface="Calibri"/>
                          <a:cs typeface="Calibri"/>
                        </a:rPr>
                        <a:t> o</a:t>
                      </a:r>
                      <a:r>
                        <a:rPr sz="1000" dirty="0">
                          <a:solidFill>
                            <a:srgbClr val="FF0000"/>
                          </a:solidFill>
                          <a:latin typeface="Calibri"/>
                          <a:cs typeface="Calibri"/>
                        </a:rPr>
                        <a:t>r </a:t>
                      </a:r>
                      <a:r>
                        <a:rPr sz="1000" spc="-5" dirty="0">
                          <a:solidFill>
                            <a:srgbClr val="FF0000"/>
                          </a:solidFill>
                          <a:latin typeface="Calibri"/>
                          <a:cs typeface="Calibri"/>
                        </a:rPr>
                        <a:t>worsenin</a:t>
                      </a:r>
                      <a:r>
                        <a:rPr sz="1000" dirty="0">
                          <a:solidFill>
                            <a:srgbClr val="FF0000"/>
                          </a:solidFill>
                          <a:latin typeface="Calibri"/>
                          <a:cs typeface="Calibri"/>
                        </a:rPr>
                        <a:t>g</a:t>
                      </a:r>
                      <a:r>
                        <a:rPr sz="1000" spc="-5" dirty="0">
                          <a:solidFill>
                            <a:srgbClr val="FF0000"/>
                          </a:solidFill>
                          <a:latin typeface="Calibri"/>
                          <a:cs typeface="Calibri"/>
                        </a:rPr>
                        <a:t> fre</a:t>
                      </a:r>
                      <a:r>
                        <a:rPr sz="1000" dirty="0">
                          <a:solidFill>
                            <a:srgbClr val="FF0000"/>
                          </a:solidFill>
                          <a:latin typeface="Calibri"/>
                          <a:cs typeface="Calibri"/>
                        </a:rPr>
                        <a:t>q</a:t>
                      </a:r>
                      <a:r>
                        <a:rPr sz="1000" spc="-5" dirty="0">
                          <a:solidFill>
                            <a:srgbClr val="FF0000"/>
                          </a:solidFill>
                          <a:latin typeface="Calibri"/>
                          <a:cs typeface="Calibri"/>
                        </a:rPr>
                        <a:t>uen</a:t>
                      </a:r>
                      <a:r>
                        <a:rPr sz="1000" dirty="0">
                          <a:solidFill>
                            <a:srgbClr val="FF0000"/>
                          </a:solidFill>
                          <a:latin typeface="Calibri"/>
                          <a:cs typeface="Calibri"/>
                        </a:rPr>
                        <a:t>cy</a:t>
                      </a:r>
                    </a:p>
                    <a:p>
                      <a:pPr marL="457200" indent="-228600">
                        <a:lnSpc>
                          <a:spcPct val="100000"/>
                        </a:lnSpc>
                        <a:spcBef>
                          <a:spcPts val="70"/>
                        </a:spcBef>
                        <a:buFont typeface="Symbol"/>
                        <a:buChar char=""/>
                        <a:tabLst>
                          <a:tab pos="457834" algn="l"/>
                        </a:tabLst>
                      </a:pPr>
                      <a:r>
                        <a:rPr sz="1000" spc="-5" dirty="0">
                          <a:solidFill>
                            <a:srgbClr val="FF0000"/>
                          </a:solidFill>
                          <a:latin typeface="Calibri"/>
                          <a:cs typeface="Calibri"/>
                        </a:rPr>
                        <a:t>Ne</a:t>
                      </a:r>
                      <a:r>
                        <a:rPr sz="1000" dirty="0">
                          <a:solidFill>
                            <a:srgbClr val="FF0000"/>
                          </a:solidFill>
                          <a:latin typeface="Calibri"/>
                          <a:cs typeface="Calibri"/>
                        </a:rPr>
                        <a:t>w</a:t>
                      </a:r>
                      <a:r>
                        <a:rPr sz="1000" spc="-5" dirty="0">
                          <a:solidFill>
                            <a:srgbClr val="FF0000"/>
                          </a:solidFill>
                          <a:latin typeface="Calibri"/>
                          <a:cs typeface="Calibri"/>
                        </a:rPr>
                        <a:t> o</a:t>
                      </a:r>
                      <a:r>
                        <a:rPr sz="1000" dirty="0">
                          <a:solidFill>
                            <a:srgbClr val="FF0000"/>
                          </a:solidFill>
                          <a:latin typeface="Calibri"/>
                          <a:cs typeface="Calibri"/>
                        </a:rPr>
                        <a:t>r </a:t>
                      </a:r>
                      <a:r>
                        <a:rPr sz="1000" spc="-5" dirty="0">
                          <a:solidFill>
                            <a:srgbClr val="FF0000"/>
                          </a:solidFill>
                          <a:latin typeface="Calibri"/>
                          <a:cs typeface="Calibri"/>
                        </a:rPr>
                        <a:t>worsenin</a:t>
                      </a:r>
                      <a:r>
                        <a:rPr sz="1000" dirty="0">
                          <a:solidFill>
                            <a:srgbClr val="FF0000"/>
                          </a:solidFill>
                          <a:latin typeface="Calibri"/>
                          <a:cs typeface="Calibri"/>
                        </a:rPr>
                        <a:t>g</a:t>
                      </a:r>
                      <a:r>
                        <a:rPr sz="1000" spc="-5" dirty="0">
                          <a:solidFill>
                            <a:srgbClr val="FF0000"/>
                          </a:solidFill>
                          <a:latin typeface="Calibri"/>
                          <a:cs typeface="Calibri"/>
                        </a:rPr>
                        <a:t> </a:t>
                      </a:r>
                      <a:r>
                        <a:rPr sz="1000" dirty="0">
                          <a:solidFill>
                            <a:srgbClr val="FF0000"/>
                          </a:solidFill>
                          <a:latin typeface="Calibri"/>
                          <a:cs typeface="Calibri"/>
                        </a:rPr>
                        <a:t>urg</a:t>
                      </a:r>
                      <a:r>
                        <a:rPr sz="1000" spc="-10" dirty="0">
                          <a:solidFill>
                            <a:srgbClr val="FF0000"/>
                          </a:solidFill>
                          <a:latin typeface="Calibri"/>
                          <a:cs typeface="Calibri"/>
                        </a:rPr>
                        <a:t>e</a:t>
                      </a:r>
                      <a:r>
                        <a:rPr sz="1000" dirty="0">
                          <a:solidFill>
                            <a:srgbClr val="FF0000"/>
                          </a:solidFill>
                          <a:latin typeface="Calibri"/>
                          <a:cs typeface="Calibri"/>
                        </a:rPr>
                        <a:t>n</a:t>
                      </a:r>
                      <a:r>
                        <a:rPr sz="1000" spc="-5" dirty="0">
                          <a:solidFill>
                            <a:srgbClr val="FF0000"/>
                          </a:solidFill>
                          <a:latin typeface="Calibri"/>
                          <a:cs typeface="Calibri"/>
                        </a:rPr>
                        <a:t>c</a:t>
                      </a:r>
                      <a:r>
                        <a:rPr sz="1000" dirty="0">
                          <a:solidFill>
                            <a:srgbClr val="FF0000"/>
                          </a:solidFill>
                          <a:latin typeface="Calibri"/>
                          <a:cs typeface="Calibri"/>
                        </a:rPr>
                        <a:t>y</a:t>
                      </a:r>
                    </a:p>
                    <a:p>
                      <a:pPr marL="457200" indent="-228600">
                        <a:lnSpc>
                          <a:spcPct val="100000"/>
                        </a:lnSpc>
                        <a:spcBef>
                          <a:spcPts val="75"/>
                        </a:spcBef>
                        <a:buFont typeface="Symbol"/>
                        <a:buChar char=""/>
                        <a:tabLst>
                          <a:tab pos="457834" algn="l"/>
                        </a:tabLst>
                      </a:pPr>
                      <a:r>
                        <a:rPr sz="1000" spc="-5" dirty="0">
                          <a:solidFill>
                            <a:srgbClr val="FF0000"/>
                          </a:solidFill>
                          <a:latin typeface="Calibri"/>
                          <a:cs typeface="Calibri"/>
                        </a:rPr>
                        <a:t>Ne</a:t>
                      </a:r>
                      <a:r>
                        <a:rPr sz="1000" dirty="0">
                          <a:solidFill>
                            <a:srgbClr val="FF0000"/>
                          </a:solidFill>
                          <a:latin typeface="Calibri"/>
                          <a:cs typeface="Calibri"/>
                        </a:rPr>
                        <a:t>w</a:t>
                      </a:r>
                      <a:r>
                        <a:rPr sz="1000" spc="-5" dirty="0">
                          <a:solidFill>
                            <a:srgbClr val="FF0000"/>
                          </a:solidFill>
                          <a:latin typeface="Calibri"/>
                          <a:cs typeface="Calibri"/>
                        </a:rPr>
                        <a:t> o</a:t>
                      </a:r>
                      <a:r>
                        <a:rPr sz="1000" dirty="0">
                          <a:solidFill>
                            <a:srgbClr val="FF0000"/>
                          </a:solidFill>
                          <a:latin typeface="Calibri"/>
                          <a:cs typeface="Calibri"/>
                        </a:rPr>
                        <a:t>r </a:t>
                      </a:r>
                      <a:r>
                        <a:rPr sz="1000" spc="-5" dirty="0">
                          <a:solidFill>
                            <a:srgbClr val="FF0000"/>
                          </a:solidFill>
                          <a:latin typeface="Calibri"/>
                          <a:cs typeface="Calibri"/>
                        </a:rPr>
                        <a:t>worsenin</a:t>
                      </a:r>
                      <a:r>
                        <a:rPr sz="1000" dirty="0">
                          <a:solidFill>
                            <a:srgbClr val="FF0000"/>
                          </a:solidFill>
                          <a:latin typeface="Calibri"/>
                          <a:cs typeface="Calibri"/>
                        </a:rPr>
                        <a:t>g</a:t>
                      </a:r>
                      <a:r>
                        <a:rPr sz="1000" spc="-5" dirty="0">
                          <a:solidFill>
                            <a:srgbClr val="FF0000"/>
                          </a:solidFill>
                          <a:latin typeface="Calibri"/>
                          <a:cs typeface="Calibri"/>
                        </a:rPr>
                        <a:t> incontin</a:t>
                      </a:r>
                      <a:r>
                        <a:rPr sz="1000" spc="-10" dirty="0">
                          <a:solidFill>
                            <a:srgbClr val="FF0000"/>
                          </a:solidFill>
                          <a:latin typeface="Calibri"/>
                          <a:cs typeface="Calibri"/>
                        </a:rPr>
                        <a:t>e</a:t>
                      </a:r>
                      <a:r>
                        <a:rPr sz="1000" dirty="0">
                          <a:solidFill>
                            <a:srgbClr val="FF0000"/>
                          </a:solidFill>
                          <a:latin typeface="Calibri"/>
                          <a:cs typeface="Calibri"/>
                        </a:rPr>
                        <a:t>n</a:t>
                      </a:r>
                      <a:r>
                        <a:rPr sz="1000" spc="-5" dirty="0">
                          <a:solidFill>
                            <a:srgbClr val="FF0000"/>
                          </a:solidFill>
                          <a:latin typeface="Calibri"/>
                          <a:cs typeface="Calibri"/>
                        </a:rPr>
                        <a:t>ce</a:t>
                      </a:r>
                      <a:endParaRPr sz="1000" dirty="0">
                        <a:solidFill>
                          <a:srgbClr val="FF0000"/>
                        </a:solidFill>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Gros</a:t>
                      </a:r>
                      <a:r>
                        <a:rPr sz="1000" dirty="0">
                          <a:latin typeface="Calibri"/>
                          <a:cs typeface="Calibri"/>
                        </a:rPr>
                        <a:t>s</a:t>
                      </a:r>
                      <a:r>
                        <a:rPr sz="1000" spc="-5" dirty="0">
                          <a:latin typeface="Calibri"/>
                          <a:cs typeface="Calibri"/>
                        </a:rPr>
                        <a:t> hematu</a:t>
                      </a:r>
                      <a:r>
                        <a:rPr sz="1000" spc="-10" dirty="0">
                          <a:latin typeface="Calibri"/>
                          <a:cs typeface="Calibri"/>
                        </a:rPr>
                        <a:t>r</a:t>
                      </a:r>
                      <a:r>
                        <a:rPr sz="1000" spc="-5" dirty="0">
                          <a:latin typeface="Calibri"/>
                          <a:cs typeface="Calibri"/>
                        </a:rPr>
                        <a:t>i</a:t>
                      </a:r>
                      <a:r>
                        <a:rPr sz="1000" dirty="0">
                          <a:latin typeface="Calibri"/>
                          <a:cs typeface="Calibri"/>
                        </a:rPr>
                        <a:t>a</a:t>
                      </a:r>
                    </a:p>
                    <a:p>
                      <a:pPr marL="457200" indent="-228600">
                        <a:lnSpc>
                          <a:spcPct val="100000"/>
                        </a:lnSpc>
                        <a:spcBef>
                          <a:spcPts val="70"/>
                        </a:spcBef>
                        <a:buFont typeface="Symbol"/>
                        <a:buChar char=""/>
                        <a:tabLst>
                          <a:tab pos="457834" algn="l"/>
                        </a:tabLst>
                      </a:pPr>
                      <a:r>
                        <a:rPr sz="1000" spc="-5" dirty="0">
                          <a:latin typeface="Calibri"/>
                          <a:cs typeface="Calibri"/>
                        </a:rPr>
                        <a:t>Supr</a:t>
                      </a:r>
                      <a:r>
                        <a:rPr sz="1000" spc="-10" dirty="0">
                          <a:latin typeface="Calibri"/>
                          <a:cs typeface="Calibri"/>
                        </a:rPr>
                        <a:t>a</a:t>
                      </a:r>
                      <a:r>
                        <a:rPr sz="1000" dirty="0">
                          <a:latin typeface="Calibri"/>
                          <a:cs typeface="Calibri"/>
                        </a:rPr>
                        <a:t>p</a:t>
                      </a:r>
                      <a:r>
                        <a:rPr sz="1000" spc="-10" dirty="0">
                          <a:latin typeface="Calibri"/>
                          <a:cs typeface="Calibri"/>
                        </a:rPr>
                        <a:t>u</a:t>
                      </a:r>
                      <a:r>
                        <a:rPr sz="1000" dirty="0">
                          <a:latin typeface="Calibri"/>
                          <a:cs typeface="Calibri"/>
                        </a:rPr>
                        <a:t>b</a:t>
                      </a:r>
                      <a:r>
                        <a:rPr sz="1000" spc="-5" dirty="0">
                          <a:latin typeface="Calibri"/>
                          <a:cs typeface="Calibri"/>
                        </a:rPr>
                        <a:t>i</a:t>
                      </a:r>
                      <a:r>
                        <a:rPr sz="1000" dirty="0">
                          <a:latin typeface="Calibri"/>
                          <a:cs typeface="Calibri"/>
                        </a:rPr>
                        <a:t>c </a:t>
                      </a:r>
                      <a:r>
                        <a:rPr sz="1000" spc="-5" dirty="0">
                          <a:latin typeface="Calibri"/>
                          <a:cs typeface="Calibri"/>
                        </a:rPr>
                        <a:t>pa</a:t>
                      </a:r>
                      <a:r>
                        <a:rPr sz="1000" spc="-10" dirty="0">
                          <a:latin typeface="Calibri"/>
                          <a:cs typeface="Calibri"/>
                        </a:rPr>
                        <a:t>i</a:t>
                      </a:r>
                      <a:r>
                        <a:rPr sz="1000" dirty="0">
                          <a:latin typeface="Calibri"/>
                          <a:cs typeface="Calibri"/>
                        </a:rPr>
                        <a:t>n</a:t>
                      </a:r>
                    </a:p>
                    <a:p>
                      <a:pPr marL="457200" indent="-228600">
                        <a:lnSpc>
                          <a:spcPct val="100000"/>
                        </a:lnSpc>
                        <a:spcBef>
                          <a:spcPts val="70"/>
                        </a:spcBef>
                        <a:buFont typeface="Symbol"/>
                        <a:buChar char=""/>
                        <a:tabLst>
                          <a:tab pos="457834" algn="l"/>
                        </a:tabLst>
                      </a:pPr>
                      <a:r>
                        <a:rPr sz="1000" spc="-5" dirty="0">
                          <a:latin typeface="Calibri"/>
                          <a:cs typeface="Calibri"/>
                        </a:rPr>
                        <a:t>Costalvertebra</a:t>
                      </a:r>
                      <a:r>
                        <a:rPr sz="1000" dirty="0">
                          <a:latin typeface="Calibri"/>
                          <a:cs typeface="Calibri"/>
                        </a:rPr>
                        <a:t>l </a:t>
                      </a:r>
                      <a:r>
                        <a:rPr sz="1000" spc="-5" dirty="0">
                          <a:latin typeface="Calibri"/>
                          <a:cs typeface="Calibri"/>
                        </a:rPr>
                        <a:t>angl</a:t>
                      </a:r>
                      <a:r>
                        <a:rPr sz="1000" dirty="0">
                          <a:latin typeface="Calibri"/>
                          <a:cs typeface="Calibri"/>
                        </a:rPr>
                        <a:t>e</a:t>
                      </a:r>
                      <a:r>
                        <a:rPr sz="1000" spc="-10" dirty="0">
                          <a:latin typeface="Calibri"/>
                          <a:cs typeface="Calibri"/>
                        </a:rPr>
                        <a:t> </a:t>
                      </a:r>
                      <a:r>
                        <a:rPr sz="1000" spc="-5" dirty="0">
                          <a:latin typeface="Calibri"/>
                          <a:cs typeface="Calibri"/>
                        </a:rPr>
                        <a:t>pain</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scrota</a:t>
                      </a:r>
                      <a:r>
                        <a:rPr sz="1000" dirty="0">
                          <a:latin typeface="Calibri"/>
                          <a:cs typeface="Calibri"/>
                        </a:rPr>
                        <a:t>l</a:t>
                      </a:r>
                      <a:r>
                        <a:rPr sz="1000" spc="-10" dirty="0">
                          <a:latin typeface="Calibri"/>
                          <a:cs typeface="Calibri"/>
                        </a:rPr>
                        <a:t> </a:t>
                      </a:r>
                      <a:r>
                        <a:rPr sz="1000" dirty="0">
                          <a:latin typeface="Calibri"/>
                          <a:cs typeface="Calibri"/>
                        </a:rPr>
                        <a:t>/</a:t>
                      </a:r>
                      <a:r>
                        <a:rPr sz="1000" spc="-5" dirty="0">
                          <a:latin typeface="Calibri"/>
                          <a:cs typeface="Calibri"/>
                        </a:rPr>
                        <a:t> prostat</a:t>
                      </a:r>
                      <a:r>
                        <a:rPr sz="1000" dirty="0">
                          <a:latin typeface="Calibri"/>
                          <a:cs typeface="Calibri"/>
                        </a:rPr>
                        <a:t>e</a:t>
                      </a:r>
                      <a:r>
                        <a:rPr sz="1000" spc="-5" dirty="0">
                          <a:latin typeface="Calibri"/>
                          <a:cs typeface="Calibri"/>
                        </a:rPr>
                        <a:t> pain</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Urethra</a:t>
                      </a:r>
                      <a:r>
                        <a:rPr sz="1000" dirty="0">
                          <a:latin typeface="Calibri"/>
                          <a:cs typeface="Calibri"/>
                        </a:rPr>
                        <a:t>l</a:t>
                      </a:r>
                      <a:r>
                        <a:rPr sz="1000" spc="-5" dirty="0">
                          <a:latin typeface="Calibri"/>
                          <a:cs typeface="Calibri"/>
                        </a:rPr>
                        <a:t> p</a:t>
                      </a:r>
                      <a:r>
                        <a:rPr sz="1000" dirty="0">
                          <a:latin typeface="Calibri"/>
                          <a:cs typeface="Calibri"/>
                        </a:rPr>
                        <a:t>u</a:t>
                      </a:r>
                      <a:r>
                        <a:rPr sz="1000" spc="-5" dirty="0">
                          <a:latin typeface="Calibri"/>
                          <a:cs typeface="Calibri"/>
                        </a:rPr>
                        <a:t>r</a:t>
                      </a:r>
                      <a:r>
                        <a:rPr sz="1000" dirty="0">
                          <a:latin typeface="Calibri"/>
                          <a:cs typeface="Calibri"/>
                        </a:rPr>
                        <a:t>u</a:t>
                      </a:r>
                      <a:r>
                        <a:rPr sz="1000" spc="-5" dirty="0">
                          <a:latin typeface="Calibri"/>
                          <a:cs typeface="Calibri"/>
                        </a:rPr>
                        <a:t>le</a:t>
                      </a:r>
                      <a:r>
                        <a:rPr sz="1000" dirty="0">
                          <a:latin typeface="Calibri"/>
                          <a:cs typeface="Calibri"/>
                        </a:rPr>
                        <a:t>nce</a:t>
                      </a: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1"/>
                  </a:ext>
                </a:extLst>
              </a:tr>
              <a:tr h="1684020">
                <a:tc>
                  <a:txBody>
                    <a:bodyPr/>
                    <a:lstStyle/>
                    <a:p>
                      <a:pPr marL="635"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C</a:t>
                      </a:r>
                      <a:endParaRPr sz="1000" dirty="0">
                        <a:latin typeface="Calibri"/>
                        <a:cs typeface="Calibri"/>
                      </a:endParaRPr>
                    </a:p>
                    <a:p>
                      <a:pPr algn="ctr">
                        <a:lnSpc>
                          <a:spcPct val="100000"/>
                        </a:lnSpc>
                        <a:spcBef>
                          <a:spcPts val="15"/>
                        </a:spcBef>
                      </a:pPr>
                      <a:r>
                        <a:rPr sz="1000" spc="-5" dirty="0">
                          <a:latin typeface="Calibri"/>
                          <a:cs typeface="Calibri"/>
                        </a:rPr>
                        <a:t>Non‐localizin</a:t>
                      </a:r>
                      <a:r>
                        <a:rPr sz="1000" dirty="0">
                          <a:latin typeface="Calibri"/>
                          <a:cs typeface="Calibri"/>
                        </a:rPr>
                        <a:t>g / N</a:t>
                      </a:r>
                      <a:r>
                        <a:rPr sz="1000" spc="-10" dirty="0">
                          <a:latin typeface="Calibri"/>
                          <a:cs typeface="Calibri"/>
                        </a:rPr>
                        <a:t>o</a:t>
                      </a:r>
                      <a:r>
                        <a:rPr sz="1000" dirty="0">
                          <a:latin typeface="Calibri"/>
                          <a:cs typeface="Calibri"/>
                        </a:rPr>
                        <a:t>n</a:t>
                      </a:r>
                      <a:r>
                        <a:rPr sz="1000" spc="-5" dirty="0">
                          <a:latin typeface="Calibri"/>
                          <a:cs typeface="Calibri"/>
                        </a:rPr>
                        <a:t>‐S</a:t>
                      </a:r>
                      <a:r>
                        <a:rPr sz="1000" dirty="0">
                          <a:latin typeface="Calibri"/>
                          <a:cs typeface="Calibri"/>
                        </a:rPr>
                        <a:t>p</a:t>
                      </a:r>
                      <a:r>
                        <a:rPr sz="1000" spc="-5" dirty="0">
                          <a:latin typeface="Calibri"/>
                          <a:cs typeface="Calibri"/>
                        </a:rPr>
                        <a:t>e</a:t>
                      </a:r>
                      <a:r>
                        <a:rPr sz="1000" dirty="0">
                          <a:latin typeface="Calibri"/>
                          <a:cs typeface="Calibri"/>
                        </a:rPr>
                        <a:t>c</a:t>
                      </a:r>
                      <a:r>
                        <a:rPr sz="1000" spc="-5" dirty="0">
                          <a:latin typeface="Calibri"/>
                          <a:cs typeface="Calibri"/>
                        </a:rPr>
                        <a:t>ifi</a:t>
                      </a:r>
                      <a:r>
                        <a:rPr sz="1000" dirty="0">
                          <a:latin typeface="Calibri"/>
                          <a:cs typeface="Calibri"/>
                        </a:rPr>
                        <a:t>c </a:t>
                      </a:r>
                      <a:r>
                        <a:rPr sz="1000" spc="-5" dirty="0">
                          <a:latin typeface="Calibri"/>
                          <a:cs typeface="Calibri"/>
                        </a:rPr>
                        <a:t>Geriatri</a:t>
                      </a:r>
                      <a:r>
                        <a:rPr sz="1000" dirty="0">
                          <a:latin typeface="Calibri"/>
                          <a:cs typeface="Calibri"/>
                        </a:rPr>
                        <a:t>c </a:t>
                      </a:r>
                      <a:r>
                        <a:rPr sz="1000" spc="-5" dirty="0" smtClean="0">
                          <a:latin typeface="Calibri"/>
                          <a:cs typeface="Calibri"/>
                        </a:rPr>
                        <a:t>S/</a:t>
                      </a:r>
                      <a:r>
                        <a:rPr sz="1000"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Behavio</a:t>
                      </a:r>
                      <a:r>
                        <a:rPr sz="1000" dirty="0">
                          <a:latin typeface="Calibri"/>
                          <a:cs typeface="Calibri"/>
                        </a:rPr>
                        <a:t>r</a:t>
                      </a:r>
                      <a:r>
                        <a:rPr sz="1000" spc="-5" dirty="0">
                          <a:latin typeface="Calibri"/>
                          <a:cs typeface="Calibri"/>
                        </a:rPr>
                        <a:t> </a:t>
                      </a:r>
                      <a:r>
                        <a:rPr sz="1000" spc="-5" dirty="0" smtClean="0">
                          <a:latin typeface="Calibri"/>
                          <a:cs typeface="Calibri"/>
                        </a:rPr>
                        <a:t>Changes</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Fu</a:t>
                      </a:r>
                      <a:r>
                        <a:rPr sz="1000" spc="-10" dirty="0">
                          <a:latin typeface="Calibri"/>
                          <a:cs typeface="Calibri"/>
                        </a:rPr>
                        <a:t>n</a:t>
                      </a:r>
                      <a:r>
                        <a:rPr sz="1000" dirty="0">
                          <a:latin typeface="Calibri"/>
                          <a:cs typeface="Calibri"/>
                        </a:rPr>
                        <a:t>c</a:t>
                      </a:r>
                      <a:r>
                        <a:rPr sz="1000" spc="-5" dirty="0">
                          <a:latin typeface="Calibri"/>
                          <a:cs typeface="Calibri"/>
                        </a:rPr>
                        <a:t>tiona</a:t>
                      </a:r>
                      <a:r>
                        <a:rPr sz="1000" dirty="0">
                          <a:latin typeface="Calibri"/>
                          <a:cs typeface="Calibri"/>
                        </a:rPr>
                        <a:t>l</a:t>
                      </a:r>
                      <a:r>
                        <a:rPr sz="1000" spc="-10" dirty="0">
                          <a:latin typeface="Calibri"/>
                          <a:cs typeface="Calibri"/>
                        </a:rPr>
                        <a:t> </a:t>
                      </a:r>
                      <a:r>
                        <a:rPr sz="1000" spc="-5" dirty="0">
                          <a:latin typeface="Calibri"/>
                          <a:cs typeface="Calibri"/>
                        </a:rPr>
                        <a:t>D</a:t>
                      </a:r>
                      <a:r>
                        <a:rPr sz="1000" spc="-10" dirty="0">
                          <a:latin typeface="Calibri"/>
                          <a:cs typeface="Calibri"/>
                        </a:rPr>
                        <a:t>e</a:t>
                      </a:r>
                      <a:r>
                        <a:rPr sz="1000" spc="-5" dirty="0">
                          <a:latin typeface="Calibri"/>
                          <a:cs typeface="Calibri"/>
                        </a:rPr>
                        <a:t>cline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Menta</a:t>
                      </a:r>
                      <a:r>
                        <a:rPr sz="1000" dirty="0">
                          <a:latin typeface="Calibri"/>
                          <a:cs typeface="Calibri"/>
                        </a:rPr>
                        <a:t>l</a:t>
                      </a:r>
                      <a:r>
                        <a:rPr sz="1000" spc="-10" dirty="0">
                          <a:latin typeface="Calibri"/>
                          <a:cs typeface="Calibri"/>
                        </a:rPr>
                        <a:t> </a:t>
                      </a:r>
                      <a:r>
                        <a:rPr sz="1000" spc="-5" dirty="0">
                          <a:latin typeface="Calibri"/>
                          <a:cs typeface="Calibri"/>
                        </a:rPr>
                        <a:t>Sta</a:t>
                      </a:r>
                      <a:r>
                        <a:rPr sz="1000" spc="-10" dirty="0">
                          <a:latin typeface="Calibri"/>
                          <a:cs typeface="Calibri"/>
                        </a:rPr>
                        <a:t>t</a:t>
                      </a:r>
                      <a:r>
                        <a:rPr sz="1000" spc="-5" dirty="0">
                          <a:latin typeface="Calibri"/>
                          <a:cs typeface="Calibri"/>
                        </a:rPr>
                        <a:t>u</a:t>
                      </a:r>
                      <a:r>
                        <a:rPr sz="1000" dirty="0">
                          <a:latin typeface="Calibri"/>
                          <a:cs typeface="Calibri"/>
                        </a:rPr>
                        <a:t>s</a:t>
                      </a:r>
                      <a:r>
                        <a:rPr sz="1000" spc="-10" dirty="0">
                          <a:latin typeface="Calibri"/>
                          <a:cs typeface="Calibri"/>
                        </a:rPr>
                        <a:t> </a:t>
                      </a:r>
                      <a:r>
                        <a:rPr sz="1000" spc="-5" dirty="0">
                          <a:latin typeface="Calibri"/>
                          <a:cs typeface="Calibri"/>
                        </a:rPr>
                        <a:t>Change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Falls</a:t>
                      </a:r>
                      <a:endParaRPr sz="1000" dirty="0">
                        <a:latin typeface="Calibri"/>
                        <a:cs typeface="Calibri"/>
                      </a:endParaRPr>
                    </a:p>
                    <a:p>
                      <a:pPr marL="456565" indent="-228600">
                        <a:lnSpc>
                          <a:spcPct val="100000"/>
                        </a:lnSpc>
                        <a:spcBef>
                          <a:spcPts val="75"/>
                        </a:spcBef>
                        <a:buFont typeface="Symbol"/>
                        <a:buChar char=""/>
                        <a:tabLst>
                          <a:tab pos="457200" algn="l"/>
                        </a:tabLst>
                      </a:pPr>
                      <a:r>
                        <a:rPr sz="1000" spc="-5" dirty="0">
                          <a:latin typeface="Calibri"/>
                          <a:cs typeface="Calibri"/>
                        </a:rPr>
                        <a:t>Restlessness</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Fatig</a:t>
                      </a:r>
                      <a:r>
                        <a:rPr sz="1000" dirty="0">
                          <a:latin typeface="Calibri"/>
                          <a:cs typeface="Calibri"/>
                        </a:rPr>
                        <a:t>ue</a:t>
                      </a:r>
                    </a:p>
                    <a:p>
                      <a:pPr marL="456565" indent="-228600">
                        <a:lnSpc>
                          <a:spcPct val="100000"/>
                        </a:lnSpc>
                        <a:spcBef>
                          <a:spcPts val="70"/>
                        </a:spcBef>
                        <a:buFont typeface="Symbol"/>
                        <a:buChar char=""/>
                        <a:tabLst>
                          <a:tab pos="457200" algn="l"/>
                        </a:tabLst>
                      </a:pPr>
                      <a:r>
                        <a:rPr sz="1000" spc="-5" dirty="0">
                          <a:latin typeface="Calibri"/>
                          <a:cs typeface="Calibri"/>
                        </a:rPr>
                        <a:t>“No</a:t>
                      </a:r>
                      <a:r>
                        <a:rPr sz="1000" dirty="0">
                          <a:latin typeface="Calibri"/>
                          <a:cs typeface="Calibri"/>
                        </a:rPr>
                        <a:t>t</a:t>
                      </a:r>
                      <a:r>
                        <a:rPr sz="1000" spc="-5" dirty="0">
                          <a:latin typeface="Calibri"/>
                          <a:cs typeface="Calibri"/>
                        </a:rPr>
                        <a:t> Bein</a:t>
                      </a:r>
                      <a:r>
                        <a:rPr sz="1000" dirty="0">
                          <a:latin typeface="Calibri"/>
                          <a:cs typeface="Calibri"/>
                        </a:rPr>
                        <a:t>g</a:t>
                      </a:r>
                      <a:r>
                        <a:rPr sz="1000" spc="-5" dirty="0">
                          <a:latin typeface="Calibri"/>
                          <a:cs typeface="Calibri"/>
                        </a:rPr>
                        <a:t> He</a:t>
                      </a:r>
                      <a:r>
                        <a:rPr sz="1000" spc="-10" dirty="0">
                          <a:latin typeface="Calibri"/>
                          <a:cs typeface="Calibri"/>
                        </a:rPr>
                        <a:t>r</a:t>
                      </a:r>
                      <a:r>
                        <a:rPr sz="1000" spc="-5" dirty="0">
                          <a:latin typeface="Calibri"/>
                          <a:cs typeface="Calibri"/>
                        </a:rPr>
                        <a:t>‐Himself”</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2"/>
                  </a:ext>
                </a:extLst>
              </a:tr>
              <a:tr h="1856994">
                <a:tc>
                  <a:txBody>
                    <a:bodyPr/>
                    <a:lstStyle/>
                    <a:p>
                      <a:pPr marL="1270"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D</a:t>
                      </a:r>
                      <a:endParaRPr sz="1000" dirty="0">
                        <a:latin typeface="Calibri"/>
                        <a:cs typeface="Calibri"/>
                      </a:endParaRPr>
                    </a:p>
                    <a:p>
                      <a:pPr algn="ctr">
                        <a:lnSpc>
                          <a:spcPct val="100000"/>
                        </a:lnSpc>
                        <a:spcBef>
                          <a:spcPts val="15"/>
                        </a:spcBef>
                      </a:pPr>
                      <a:r>
                        <a:rPr sz="1000" spc="-5" dirty="0">
                          <a:latin typeface="Calibri"/>
                          <a:cs typeface="Calibri"/>
                        </a:rPr>
                        <a:t>Warni</a:t>
                      </a:r>
                      <a:r>
                        <a:rPr sz="1000" spc="-10" dirty="0">
                          <a:latin typeface="Calibri"/>
                          <a:cs typeface="Calibri"/>
                        </a:rPr>
                        <a:t>n</a:t>
                      </a:r>
                      <a:r>
                        <a:rPr sz="1000" dirty="0">
                          <a:latin typeface="Calibri"/>
                          <a:cs typeface="Calibri"/>
                        </a:rPr>
                        <a:t>g</a:t>
                      </a:r>
                      <a:r>
                        <a:rPr sz="1000" spc="-5" dirty="0">
                          <a:latin typeface="Calibri"/>
                          <a:cs typeface="Calibri"/>
                        </a:rPr>
                        <a:t> </a:t>
                      </a:r>
                      <a:r>
                        <a:rPr sz="1000" spc="-5" dirty="0" smtClean="0">
                          <a:latin typeface="Calibri"/>
                          <a:cs typeface="Calibri"/>
                        </a:rPr>
                        <a:t>Signs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Fever</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Clear‐</a:t>
                      </a:r>
                      <a:r>
                        <a:rPr sz="1000" dirty="0">
                          <a:latin typeface="Calibri"/>
                          <a:cs typeface="Calibri"/>
                        </a:rPr>
                        <a:t>cut</a:t>
                      </a:r>
                      <a:r>
                        <a:rPr sz="1000" spc="-5" dirty="0">
                          <a:latin typeface="Calibri"/>
                          <a:cs typeface="Calibri"/>
                        </a:rPr>
                        <a:t> Delirium</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Altere</a:t>
                      </a:r>
                      <a:r>
                        <a:rPr sz="1000" dirty="0">
                          <a:latin typeface="Calibri"/>
                          <a:cs typeface="Calibri"/>
                        </a:rPr>
                        <a:t>d </a:t>
                      </a:r>
                      <a:r>
                        <a:rPr sz="1000" spc="-10" dirty="0">
                          <a:latin typeface="Calibri"/>
                          <a:cs typeface="Calibri"/>
                        </a:rPr>
                        <a:t>L</a:t>
                      </a:r>
                      <a:r>
                        <a:rPr sz="1000" dirty="0">
                          <a:latin typeface="Calibri"/>
                          <a:cs typeface="Calibri"/>
                        </a:rPr>
                        <a:t>OC</a:t>
                      </a:r>
                    </a:p>
                    <a:p>
                      <a:pPr marL="914400" lvl="1" indent="-228600">
                        <a:lnSpc>
                          <a:spcPct val="100000"/>
                        </a:lnSpc>
                        <a:spcBef>
                          <a:spcPts val="25"/>
                        </a:spcBef>
                        <a:buFont typeface="Courier New"/>
                        <a:buChar char="o"/>
                        <a:tabLst>
                          <a:tab pos="915035" algn="l"/>
                        </a:tabLst>
                      </a:pPr>
                      <a:r>
                        <a:rPr sz="1000" spc="-5" dirty="0">
                          <a:latin typeface="Calibri"/>
                          <a:cs typeface="Calibri"/>
                        </a:rPr>
                        <a:t>Disorganiz</a:t>
                      </a:r>
                      <a:r>
                        <a:rPr sz="1000" spc="-10" dirty="0">
                          <a:latin typeface="Calibri"/>
                          <a:cs typeface="Calibri"/>
                        </a:rPr>
                        <a:t>e</a:t>
                      </a:r>
                      <a:r>
                        <a:rPr sz="1000" dirty="0">
                          <a:latin typeface="Calibri"/>
                          <a:cs typeface="Calibri"/>
                        </a:rPr>
                        <a:t>d </a:t>
                      </a:r>
                      <a:r>
                        <a:rPr sz="1000" spc="-10" dirty="0">
                          <a:latin typeface="Calibri"/>
                          <a:cs typeface="Calibri"/>
                        </a:rPr>
                        <a:t>T</a:t>
                      </a:r>
                      <a:r>
                        <a:rPr sz="1000" dirty="0">
                          <a:latin typeface="Calibri"/>
                          <a:cs typeface="Calibri"/>
                        </a:rPr>
                        <a:t>h</a:t>
                      </a:r>
                      <a:r>
                        <a:rPr sz="1000" spc="-5" dirty="0">
                          <a:latin typeface="Calibri"/>
                          <a:cs typeface="Calibri"/>
                        </a:rPr>
                        <a:t>i</a:t>
                      </a:r>
                      <a:r>
                        <a:rPr sz="1000" dirty="0">
                          <a:latin typeface="Calibri"/>
                          <a:cs typeface="Calibri"/>
                        </a:rPr>
                        <a:t>nk</a:t>
                      </a:r>
                      <a:r>
                        <a:rPr sz="1000" spc="-5" dirty="0">
                          <a:latin typeface="Calibri"/>
                          <a:cs typeface="Calibri"/>
                        </a:rPr>
                        <a:t>i</a:t>
                      </a:r>
                      <a:r>
                        <a:rPr sz="1000" spc="-10" dirty="0">
                          <a:latin typeface="Calibri"/>
                          <a:cs typeface="Calibri"/>
                        </a:rPr>
                        <a:t>ng</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Psychom</a:t>
                      </a:r>
                      <a:r>
                        <a:rPr sz="1000" spc="-15" dirty="0">
                          <a:latin typeface="Calibri"/>
                          <a:cs typeface="Calibri"/>
                        </a:rPr>
                        <a:t>o</a:t>
                      </a:r>
                      <a:r>
                        <a:rPr sz="1000" spc="-5" dirty="0">
                          <a:latin typeface="Calibri"/>
                          <a:cs typeface="Calibri"/>
                        </a:rPr>
                        <a:t>to</a:t>
                      </a:r>
                      <a:r>
                        <a:rPr sz="1000" dirty="0">
                          <a:latin typeface="Calibri"/>
                          <a:cs typeface="Calibri"/>
                        </a:rPr>
                        <a:t>r</a:t>
                      </a:r>
                      <a:r>
                        <a:rPr sz="1000" spc="-10" dirty="0">
                          <a:latin typeface="Calibri"/>
                          <a:cs typeface="Calibri"/>
                        </a:rPr>
                        <a:t> </a:t>
                      </a:r>
                      <a:r>
                        <a:rPr sz="1000" spc="-5" dirty="0">
                          <a:latin typeface="Calibri"/>
                          <a:cs typeface="Calibri"/>
                        </a:rPr>
                        <a:t>Retard</a:t>
                      </a:r>
                      <a:r>
                        <a:rPr sz="1000" spc="-10" dirty="0">
                          <a:latin typeface="Calibri"/>
                          <a:cs typeface="Calibri"/>
                        </a:rPr>
                        <a:t>a</a:t>
                      </a:r>
                      <a:r>
                        <a:rPr sz="1000" spc="-5" dirty="0">
                          <a:latin typeface="Calibri"/>
                          <a:cs typeface="Calibri"/>
                        </a:rPr>
                        <a:t>tion</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Rigor</a:t>
                      </a:r>
                      <a:r>
                        <a:rPr sz="1000" dirty="0">
                          <a:latin typeface="Calibri"/>
                          <a:cs typeface="Calibri"/>
                        </a:rPr>
                        <a:t>s </a:t>
                      </a:r>
                      <a:r>
                        <a:rPr sz="1000" spc="-5" dirty="0">
                          <a:latin typeface="Calibri"/>
                          <a:cs typeface="Calibri"/>
                        </a:rPr>
                        <a:t>(</a:t>
                      </a:r>
                      <a:r>
                        <a:rPr sz="1000" spc="-10" dirty="0">
                          <a:latin typeface="Calibri"/>
                          <a:cs typeface="Calibri"/>
                        </a:rPr>
                        <a:t>s</a:t>
                      </a:r>
                      <a:r>
                        <a:rPr sz="1000" spc="-5" dirty="0">
                          <a:latin typeface="Calibri"/>
                          <a:cs typeface="Calibri"/>
                        </a:rPr>
                        <a:t>hakin</a:t>
                      </a:r>
                      <a:r>
                        <a:rPr sz="1000" dirty="0">
                          <a:latin typeface="Calibri"/>
                          <a:cs typeface="Calibri"/>
                        </a:rPr>
                        <a:t>g</a:t>
                      </a:r>
                      <a:r>
                        <a:rPr sz="1000" spc="-5" dirty="0">
                          <a:latin typeface="Calibri"/>
                          <a:cs typeface="Calibri"/>
                        </a:rPr>
                        <a:t> chills)</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Hemodynami</a:t>
                      </a:r>
                      <a:r>
                        <a:rPr sz="1000" dirty="0">
                          <a:latin typeface="Calibri"/>
                          <a:cs typeface="Calibri"/>
                        </a:rPr>
                        <a:t>c</a:t>
                      </a:r>
                      <a:r>
                        <a:rPr sz="1000" spc="-5" dirty="0">
                          <a:latin typeface="Calibri"/>
                          <a:cs typeface="Calibri"/>
                        </a:rPr>
                        <a:t> Instability</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Hypo</a:t>
                      </a:r>
                      <a:r>
                        <a:rPr sz="1000" spc="-10" dirty="0">
                          <a:latin typeface="Calibri"/>
                          <a:cs typeface="Calibri"/>
                        </a:rPr>
                        <a:t>t</a:t>
                      </a:r>
                      <a:r>
                        <a:rPr sz="1000" spc="-5" dirty="0">
                          <a:latin typeface="Calibri"/>
                          <a:cs typeface="Calibri"/>
                        </a:rPr>
                        <a:t>ension</a:t>
                      </a:r>
                      <a:endParaRPr sz="1000" dirty="0">
                        <a:latin typeface="Calibri"/>
                        <a:cs typeface="Calibri"/>
                      </a:endParaRPr>
                    </a:p>
                    <a:p>
                      <a:pPr marL="914400" lvl="1" indent="-228600">
                        <a:lnSpc>
                          <a:spcPct val="100000"/>
                        </a:lnSpc>
                        <a:spcBef>
                          <a:spcPts val="25"/>
                        </a:spcBef>
                        <a:buFont typeface="Courier New"/>
                        <a:buChar char="o"/>
                        <a:tabLst>
                          <a:tab pos="915035" algn="l"/>
                        </a:tabLst>
                      </a:pPr>
                      <a:r>
                        <a:rPr sz="1000" spc="-5" dirty="0">
                          <a:latin typeface="Calibri"/>
                          <a:cs typeface="Calibri"/>
                        </a:rPr>
                        <a:t>Tachycardia</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3"/>
                  </a:ext>
                </a:extLst>
              </a:tr>
            </a:tbl>
          </a:graphicData>
        </a:graphic>
      </p:graphicFrame>
      <p:sp>
        <p:nvSpPr>
          <p:cNvPr id="58" name="object 58"/>
          <p:cNvSpPr/>
          <p:nvPr/>
        </p:nvSpPr>
        <p:spPr>
          <a:xfrm>
            <a:off x="3020186" y="5991605"/>
            <a:ext cx="0" cy="714375"/>
          </a:xfrm>
          <a:custGeom>
            <a:avLst/>
            <a:gdLst/>
            <a:ahLst/>
            <a:cxnLst/>
            <a:rect l="l" t="t" r="r" b="b"/>
            <a:pathLst>
              <a:path h="714375">
                <a:moveTo>
                  <a:pt x="0" y="0"/>
                </a:moveTo>
                <a:lnTo>
                  <a:pt x="0" y="713994"/>
                </a:lnTo>
              </a:path>
            </a:pathLst>
          </a:custGeom>
          <a:ln w="20320">
            <a:solidFill>
              <a:srgbClr val="4A7EBB"/>
            </a:solidFill>
          </a:ln>
        </p:spPr>
        <p:txBody>
          <a:bodyPr wrap="square" lIns="0" tIns="0" rIns="0" bIns="0" rtlCol="0"/>
          <a:lstStyle/>
          <a:p>
            <a:endParaRPr/>
          </a:p>
        </p:txBody>
      </p:sp>
      <p:sp>
        <p:nvSpPr>
          <p:cNvPr id="59" name="object 59"/>
          <p:cNvSpPr/>
          <p:nvPr/>
        </p:nvSpPr>
        <p:spPr>
          <a:xfrm>
            <a:off x="2023110" y="5987415"/>
            <a:ext cx="989965" cy="0"/>
          </a:xfrm>
          <a:custGeom>
            <a:avLst/>
            <a:gdLst/>
            <a:ahLst/>
            <a:cxnLst/>
            <a:rect l="l" t="t" r="r" b="b"/>
            <a:pathLst>
              <a:path w="989964">
                <a:moveTo>
                  <a:pt x="0" y="0"/>
                </a:moveTo>
                <a:lnTo>
                  <a:pt x="989838" y="0"/>
                </a:lnTo>
              </a:path>
            </a:pathLst>
          </a:custGeom>
          <a:ln w="20320">
            <a:solidFill>
              <a:srgbClr val="4A7EBB"/>
            </a:solidFill>
          </a:ln>
        </p:spPr>
        <p:txBody>
          <a:bodyPr wrap="square" lIns="0" tIns="0" rIns="0" bIns="0" rtlCol="0"/>
          <a:lstStyle/>
          <a:p>
            <a:endParaRPr/>
          </a:p>
        </p:txBody>
      </p:sp>
      <p:sp>
        <p:nvSpPr>
          <p:cNvPr id="60" name="object 60"/>
          <p:cNvSpPr/>
          <p:nvPr/>
        </p:nvSpPr>
        <p:spPr>
          <a:xfrm>
            <a:off x="780287" y="6166103"/>
            <a:ext cx="829055" cy="262127"/>
          </a:xfrm>
          <a:prstGeom prst="rect">
            <a:avLst/>
          </a:prstGeom>
          <a:blipFill>
            <a:blip r:embed="rId15" cstate="print"/>
            <a:stretch>
              <a:fillRect/>
            </a:stretch>
          </a:blipFill>
        </p:spPr>
        <p:txBody>
          <a:bodyPr wrap="square" lIns="0" tIns="0" rIns="0" bIns="0" rtlCol="0"/>
          <a:lstStyle/>
          <a:p>
            <a:endParaRPr/>
          </a:p>
        </p:txBody>
      </p:sp>
      <p:sp>
        <p:nvSpPr>
          <p:cNvPr id="61" name="object 61"/>
          <p:cNvSpPr/>
          <p:nvPr/>
        </p:nvSpPr>
        <p:spPr>
          <a:xfrm>
            <a:off x="5305805" y="6184391"/>
            <a:ext cx="1102360" cy="1064260"/>
          </a:xfrm>
          <a:custGeom>
            <a:avLst/>
            <a:gdLst/>
            <a:ahLst/>
            <a:cxnLst/>
            <a:rect l="l" t="t" r="r" b="b"/>
            <a:pathLst>
              <a:path w="1102360" h="1064259">
                <a:moveTo>
                  <a:pt x="1101852" y="1063752"/>
                </a:moveTo>
                <a:lnTo>
                  <a:pt x="1101852" y="0"/>
                </a:lnTo>
                <a:lnTo>
                  <a:pt x="0" y="0"/>
                </a:lnTo>
                <a:lnTo>
                  <a:pt x="0" y="1063752"/>
                </a:lnTo>
                <a:lnTo>
                  <a:pt x="12954" y="1063752"/>
                </a:lnTo>
                <a:lnTo>
                  <a:pt x="12954" y="25908"/>
                </a:lnTo>
                <a:lnTo>
                  <a:pt x="25146" y="12954"/>
                </a:lnTo>
                <a:lnTo>
                  <a:pt x="25146" y="25908"/>
                </a:lnTo>
                <a:lnTo>
                  <a:pt x="1075944" y="25907"/>
                </a:lnTo>
                <a:lnTo>
                  <a:pt x="1075944" y="12953"/>
                </a:lnTo>
                <a:lnTo>
                  <a:pt x="1088898" y="25907"/>
                </a:lnTo>
                <a:lnTo>
                  <a:pt x="1088898" y="1063752"/>
                </a:lnTo>
                <a:lnTo>
                  <a:pt x="1101852" y="1063752"/>
                </a:lnTo>
                <a:close/>
              </a:path>
              <a:path w="1102360" h="1064259">
                <a:moveTo>
                  <a:pt x="25146" y="25908"/>
                </a:moveTo>
                <a:lnTo>
                  <a:pt x="25146" y="12954"/>
                </a:lnTo>
                <a:lnTo>
                  <a:pt x="12954" y="25908"/>
                </a:lnTo>
                <a:lnTo>
                  <a:pt x="25146" y="25908"/>
                </a:lnTo>
                <a:close/>
              </a:path>
              <a:path w="1102360" h="1064259">
                <a:moveTo>
                  <a:pt x="25146" y="1038606"/>
                </a:moveTo>
                <a:lnTo>
                  <a:pt x="25146" y="25908"/>
                </a:lnTo>
                <a:lnTo>
                  <a:pt x="12954" y="25908"/>
                </a:lnTo>
                <a:lnTo>
                  <a:pt x="12954" y="1038606"/>
                </a:lnTo>
                <a:lnTo>
                  <a:pt x="25146" y="1038606"/>
                </a:lnTo>
                <a:close/>
              </a:path>
              <a:path w="1102360" h="1064259">
                <a:moveTo>
                  <a:pt x="1088898" y="1038606"/>
                </a:moveTo>
                <a:lnTo>
                  <a:pt x="12954" y="1038606"/>
                </a:lnTo>
                <a:lnTo>
                  <a:pt x="25146" y="1050798"/>
                </a:lnTo>
                <a:lnTo>
                  <a:pt x="25146" y="1063752"/>
                </a:lnTo>
                <a:lnTo>
                  <a:pt x="1075944" y="1063752"/>
                </a:lnTo>
                <a:lnTo>
                  <a:pt x="1075944" y="1050798"/>
                </a:lnTo>
                <a:lnTo>
                  <a:pt x="1088898" y="1038606"/>
                </a:lnTo>
                <a:close/>
              </a:path>
              <a:path w="1102360" h="1064259">
                <a:moveTo>
                  <a:pt x="25146" y="1063752"/>
                </a:moveTo>
                <a:lnTo>
                  <a:pt x="25146" y="1050798"/>
                </a:lnTo>
                <a:lnTo>
                  <a:pt x="12954" y="1038606"/>
                </a:lnTo>
                <a:lnTo>
                  <a:pt x="12954" y="1063752"/>
                </a:lnTo>
                <a:lnTo>
                  <a:pt x="25146" y="1063752"/>
                </a:lnTo>
                <a:close/>
              </a:path>
              <a:path w="1102360" h="1064259">
                <a:moveTo>
                  <a:pt x="1088898" y="25907"/>
                </a:moveTo>
                <a:lnTo>
                  <a:pt x="1075944" y="12953"/>
                </a:lnTo>
                <a:lnTo>
                  <a:pt x="1075944" y="25907"/>
                </a:lnTo>
                <a:lnTo>
                  <a:pt x="1088898" y="25907"/>
                </a:lnTo>
                <a:close/>
              </a:path>
              <a:path w="1102360" h="1064259">
                <a:moveTo>
                  <a:pt x="1088898" y="1038606"/>
                </a:moveTo>
                <a:lnTo>
                  <a:pt x="1088898" y="25907"/>
                </a:lnTo>
                <a:lnTo>
                  <a:pt x="1075944" y="25907"/>
                </a:lnTo>
                <a:lnTo>
                  <a:pt x="1075944" y="1038606"/>
                </a:lnTo>
                <a:lnTo>
                  <a:pt x="1088898" y="1038606"/>
                </a:lnTo>
                <a:close/>
              </a:path>
              <a:path w="1102360" h="1064259">
                <a:moveTo>
                  <a:pt x="1088898" y="1063752"/>
                </a:moveTo>
                <a:lnTo>
                  <a:pt x="1088898" y="1038606"/>
                </a:lnTo>
                <a:lnTo>
                  <a:pt x="1075944" y="1050798"/>
                </a:lnTo>
                <a:lnTo>
                  <a:pt x="1075944" y="1063752"/>
                </a:lnTo>
                <a:lnTo>
                  <a:pt x="1088898" y="1063752"/>
                </a:lnTo>
                <a:close/>
              </a:path>
            </a:pathLst>
          </a:custGeom>
          <a:solidFill>
            <a:srgbClr val="4F81BD"/>
          </a:solidFill>
        </p:spPr>
        <p:txBody>
          <a:bodyPr wrap="square" lIns="0" tIns="0" rIns="0" bIns="0" rtlCol="0"/>
          <a:lstStyle/>
          <a:p>
            <a:endParaRPr/>
          </a:p>
        </p:txBody>
      </p:sp>
      <p:sp>
        <p:nvSpPr>
          <p:cNvPr id="62" name="object 62"/>
          <p:cNvSpPr/>
          <p:nvPr/>
        </p:nvSpPr>
        <p:spPr>
          <a:xfrm>
            <a:off x="3438144" y="6565392"/>
            <a:ext cx="920496" cy="262127"/>
          </a:xfrm>
          <a:prstGeom prst="rect">
            <a:avLst/>
          </a:prstGeom>
          <a:blipFill>
            <a:blip r:embed="rId16" cstate="print"/>
            <a:stretch>
              <a:fillRect/>
            </a:stretch>
          </a:blipFill>
        </p:spPr>
        <p:txBody>
          <a:bodyPr wrap="square" lIns="0" tIns="0" rIns="0" bIns="0" rtlCol="0"/>
          <a:lstStyle/>
          <a:p>
            <a:endParaRPr/>
          </a:p>
        </p:txBody>
      </p:sp>
      <p:sp>
        <p:nvSpPr>
          <p:cNvPr id="63" name="object 63"/>
          <p:cNvSpPr/>
          <p:nvPr/>
        </p:nvSpPr>
        <p:spPr>
          <a:xfrm>
            <a:off x="390906" y="6575297"/>
            <a:ext cx="1644650" cy="740410"/>
          </a:xfrm>
          <a:custGeom>
            <a:avLst/>
            <a:gdLst/>
            <a:ahLst/>
            <a:cxnLst/>
            <a:rect l="l" t="t" r="r" b="b"/>
            <a:pathLst>
              <a:path w="1644650" h="740409">
                <a:moveTo>
                  <a:pt x="1644395" y="739901"/>
                </a:moveTo>
                <a:lnTo>
                  <a:pt x="1644395" y="0"/>
                </a:lnTo>
                <a:lnTo>
                  <a:pt x="0" y="0"/>
                </a:lnTo>
                <a:lnTo>
                  <a:pt x="0" y="739901"/>
                </a:lnTo>
                <a:lnTo>
                  <a:pt x="12954" y="739901"/>
                </a:lnTo>
                <a:lnTo>
                  <a:pt x="12953" y="25146"/>
                </a:lnTo>
                <a:lnTo>
                  <a:pt x="25145" y="12192"/>
                </a:lnTo>
                <a:lnTo>
                  <a:pt x="25145" y="25146"/>
                </a:lnTo>
                <a:lnTo>
                  <a:pt x="1619250" y="25146"/>
                </a:lnTo>
                <a:lnTo>
                  <a:pt x="1619250" y="12192"/>
                </a:lnTo>
                <a:lnTo>
                  <a:pt x="1632204" y="25146"/>
                </a:lnTo>
                <a:lnTo>
                  <a:pt x="1632204" y="739901"/>
                </a:lnTo>
                <a:lnTo>
                  <a:pt x="1644395" y="739901"/>
                </a:lnTo>
                <a:close/>
              </a:path>
              <a:path w="1644650" h="740409">
                <a:moveTo>
                  <a:pt x="25145" y="25146"/>
                </a:moveTo>
                <a:lnTo>
                  <a:pt x="25145" y="12192"/>
                </a:lnTo>
                <a:lnTo>
                  <a:pt x="12953" y="25146"/>
                </a:lnTo>
                <a:lnTo>
                  <a:pt x="25145" y="25146"/>
                </a:lnTo>
                <a:close/>
              </a:path>
              <a:path w="1644650" h="740409">
                <a:moveTo>
                  <a:pt x="25145" y="713994"/>
                </a:moveTo>
                <a:lnTo>
                  <a:pt x="25145" y="25146"/>
                </a:lnTo>
                <a:lnTo>
                  <a:pt x="12953" y="25146"/>
                </a:lnTo>
                <a:lnTo>
                  <a:pt x="12954" y="713994"/>
                </a:lnTo>
                <a:lnTo>
                  <a:pt x="25145" y="713994"/>
                </a:lnTo>
                <a:close/>
              </a:path>
              <a:path w="1644650" h="740409">
                <a:moveTo>
                  <a:pt x="1632204" y="713994"/>
                </a:moveTo>
                <a:lnTo>
                  <a:pt x="12954" y="713994"/>
                </a:lnTo>
                <a:lnTo>
                  <a:pt x="25146" y="726948"/>
                </a:lnTo>
                <a:lnTo>
                  <a:pt x="25146" y="739901"/>
                </a:lnTo>
                <a:lnTo>
                  <a:pt x="1619250" y="739901"/>
                </a:lnTo>
                <a:lnTo>
                  <a:pt x="1619250" y="726948"/>
                </a:lnTo>
                <a:lnTo>
                  <a:pt x="1632204" y="713994"/>
                </a:lnTo>
                <a:close/>
              </a:path>
              <a:path w="1644650" h="740409">
                <a:moveTo>
                  <a:pt x="25146" y="739901"/>
                </a:moveTo>
                <a:lnTo>
                  <a:pt x="25146" y="726948"/>
                </a:lnTo>
                <a:lnTo>
                  <a:pt x="12954" y="713994"/>
                </a:lnTo>
                <a:lnTo>
                  <a:pt x="12954" y="739901"/>
                </a:lnTo>
                <a:lnTo>
                  <a:pt x="25146" y="739901"/>
                </a:lnTo>
                <a:close/>
              </a:path>
              <a:path w="1644650" h="740409">
                <a:moveTo>
                  <a:pt x="1632204" y="25146"/>
                </a:moveTo>
                <a:lnTo>
                  <a:pt x="1619250" y="12192"/>
                </a:lnTo>
                <a:lnTo>
                  <a:pt x="1619250" y="25146"/>
                </a:lnTo>
                <a:lnTo>
                  <a:pt x="1632204" y="25146"/>
                </a:lnTo>
                <a:close/>
              </a:path>
              <a:path w="1644650" h="740409">
                <a:moveTo>
                  <a:pt x="1632204" y="713994"/>
                </a:moveTo>
                <a:lnTo>
                  <a:pt x="1632204" y="25146"/>
                </a:lnTo>
                <a:lnTo>
                  <a:pt x="1619250" y="25146"/>
                </a:lnTo>
                <a:lnTo>
                  <a:pt x="1619250" y="713994"/>
                </a:lnTo>
                <a:lnTo>
                  <a:pt x="1632204" y="713994"/>
                </a:lnTo>
                <a:close/>
              </a:path>
              <a:path w="1644650" h="740409">
                <a:moveTo>
                  <a:pt x="1632204" y="739901"/>
                </a:moveTo>
                <a:lnTo>
                  <a:pt x="1632204" y="713994"/>
                </a:lnTo>
                <a:lnTo>
                  <a:pt x="1619250" y="726948"/>
                </a:lnTo>
                <a:lnTo>
                  <a:pt x="1619250" y="739901"/>
                </a:lnTo>
                <a:lnTo>
                  <a:pt x="1632204" y="739901"/>
                </a:lnTo>
                <a:close/>
              </a:path>
            </a:pathLst>
          </a:custGeom>
          <a:solidFill>
            <a:srgbClr val="4F81BD"/>
          </a:solidFill>
        </p:spPr>
        <p:txBody>
          <a:bodyPr wrap="square" lIns="0" tIns="0" rIns="0" bIns="0" rtlCol="0"/>
          <a:lstStyle/>
          <a:p>
            <a:endParaRPr/>
          </a:p>
        </p:txBody>
      </p:sp>
      <p:sp>
        <p:nvSpPr>
          <p:cNvPr id="64" name="object 64"/>
          <p:cNvSpPr txBox="1"/>
          <p:nvPr/>
        </p:nvSpPr>
        <p:spPr>
          <a:xfrm>
            <a:off x="667013" y="5537511"/>
            <a:ext cx="1082040" cy="504190"/>
          </a:xfrm>
          <a:prstGeom prst="rect">
            <a:avLst/>
          </a:prstGeom>
        </p:spPr>
        <p:txBody>
          <a:bodyPr vert="horz" wrap="square" lIns="0" tIns="0" rIns="0" bIns="0" rtlCol="0">
            <a:spAutoFit/>
          </a:bodyPr>
          <a:lstStyle/>
          <a:p>
            <a:pPr marL="12700" marR="5080" indent="-1270" algn="ctr">
              <a:lnSpc>
                <a:spcPct val="101099"/>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4</a:t>
            </a:r>
            <a:r>
              <a:rPr sz="1100" b="1" spc="-5" dirty="0">
                <a:latin typeface="Calibri"/>
                <a:cs typeface="Calibri"/>
              </a:rPr>
              <a:t> </a:t>
            </a:r>
            <a:r>
              <a:rPr sz="1100" spc="-15" dirty="0">
                <a:latin typeface="Calibri"/>
                <a:cs typeface="Calibri"/>
              </a:rPr>
              <a:t>Observ</a:t>
            </a:r>
            <a:r>
              <a:rPr sz="1100" spc="-10" dirty="0">
                <a:latin typeface="Calibri"/>
                <a:cs typeface="Calibri"/>
              </a:rPr>
              <a:t>e</a:t>
            </a:r>
            <a:r>
              <a:rPr sz="1100" spc="-5" dirty="0">
                <a:latin typeface="Calibri"/>
                <a:cs typeface="Calibri"/>
              </a:rPr>
              <a:t> </a:t>
            </a:r>
            <a:r>
              <a:rPr sz="1100" dirty="0">
                <a:latin typeface="Calibri"/>
                <a:cs typeface="Calibri"/>
              </a:rPr>
              <a:t>/ Monitor </a:t>
            </a:r>
            <a:r>
              <a:rPr sz="1100" spc="-10" dirty="0">
                <a:latin typeface="Calibri"/>
                <a:cs typeface="Calibri"/>
              </a:rPr>
              <a:t>24</a:t>
            </a:r>
            <a:r>
              <a:rPr sz="1100" spc="-5" dirty="0">
                <a:latin typeface="Calibri"/>
                <a:cs typeface="Calibri"/>
              </a:rPr>
              <a:t>‐</a:t>
            </a:r>
            <a:r>
              <a:rPr sz="1100" spc="-10" dirty="0">
                <a:latin typeface="Calibri"/>
                <a:cs typeface="Calibri"/>
              </a:rPr>
              <a:t>48</a:t>
            </a:r>
            <a:r>
              <a:rPr sz="1100" spc="-5" dirty="0">
                <a:latin typeface="Calibri"/>
                <a:cs typeface="Calibri"/>
              </a:rPr>
              <a:t> hours</a:t>
            </a:r>
            <a:endParaRPr sz="1100">
              <a:latin typeface="Calibri"/>
              <a:cs typeface="Calibri"/>
            </a:endParaRPr>
          </a:p>
        </p:txBody>
      </p:sp>
      <p:sp>
        <p:nvSpPr>
          <p:cNvPr id="65" name="object 65"/>
          <p:cNvSpPr txBox="1"/>
          <p:nvPr/>
        </p:nvSpPr>
        <p:spPr>
          <a:xfrm>
            <a:off x="3695191" y="5539041"/>
            <a:ext cx="39751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Worse</a:t>
            </a:r>
            <a:endParaRPr sz="1100">
              <a:latin typeface="Calibri"/>
              <a:cs typeface="Calibri"/>
            </a:endParaRPr>
          </a:p>
        </p:txBody>
      </p:sp>
      <p:sp>
        <p:nvSpPr>
          <p:cNvPr id="66" name="object 66"/>
          <p:cNvSpPr txBox="1"/>
          <p:nvPr/>
        </p:nvSpPr>
        <p:spPr>
          <a:xfrm>
            <a:off x="5508772" y="5602346"/>
            <a:ext cx="694055"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5</a:t>
            </a:r>
            <a:endParaRPr sz="1100">
              <a:latin typeface="Calibri"/>
              <a:cs typeface="Calibri"/>
            </a:endParaRPr>
          </a:p>
        </p:txBody>
      </p:sp>
      <p:sp>
        <p:nvSpPr>
          <p:cNvPr id="67" name="object 67"/>
          <p:cNvSpPr txBox="1"/>
          <p:nvPr/>
        </p:nvSpPr>
        <p:spPr>
          <a:xfrm>
            <a:off x="906272" y="6234746"/>
            <a:ext cx="57404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Im</a:t>
            </a:r>
            <a:r>
              <a:rPr sz="1100" spc="-5" dirty="0">
                <a:latin typeface="Calibri"/>
                <a:cs typeface="Calibri"/>
              </a:rPr>
              <a:t>p</a:t>
            </a:r>
            <a:r>
              <a:rPr sz="1100" spc="-10" dirty="0">
                <a:latin typeface="Calibri"/>
                <a:cs typeface="Calibri"/>
              </a:rPr>
              <a:t>roved</a:t>
            </a:r>
            <a:endParaRPr sz="1100">
              <a:latin typeface="Calibri"/>
              <a:cs typeface="Calibri"/>
            </a:endParaRPr>
          </a:p>
        </p:txBody>
      </p:sp>
      <p:sp>
        <p:nvSpPr>
          <p:cNvPr id="68" name="object 68"/>
          <p:cNvSpPr txBox="1"/>
          <p:nvPr/>
        </p:nvSpPr>
        <p:spPr>
          <a:xfrm>
            <a:off x="5369204" y="6305612"/>
            <a:ext cx="974090" cy="846455"/>
          </a:xfrm>
          <a:prstGeom prst="rect">
            <a:avLst/>
          </a:prstGeom>
        </p:spPr>
        <p:txBody>
          <a:bodyPr vert="horz" wrap="square" lIns="0" tIns="0" rIns="0" bIns="0" rtlCol="0">
            <a:spAutoFit/>
          </a:bodyPr>
          <a:lstStyle/>
          <a:p>
            <a:pPr marL="12065" marR="5080" algn="ctr">
              <a:lnSpc>
                <a:spcPct val="1016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6</a:t>
            </a:r>
            <a:r>
              <a:rPr sz="1100" b="1" spc="-5" dirty="0">
                <a:latin typeface="Calibri"/>
                <a:cs typeface="Calibri"/>
              </a:rPr>
              <a:t> </a:t>
            </a:r>
            <a:r>
              <a:rPr sz="1100" spc="-5" dirty="0">
                <a:latin typeface="Calibri"/>
                <a:cs typeface="Calibri"/>
              </a:rPr>
              <a:t>M</a:t>
            </a:r>
            <a:r>
              <a:rPr sz="1100" dirty="0">
                <a:latin typeface="Calibri"/>
                <a:cs typeface="Calibri"/>
              </a:rPr>
              <a:t>o</a:t>
            </a:r>
            <a:r>
              <a:rPr sz="1100" spc="-5" dirty="0">
                <a:latin typeface="Calibri"/>
                <a:cs typeface="Calibri"/>
              </a:rPr>
              <a:t>nit</a:t>
            </a:r>
            <a:r>
              <a:rPr sz="1100" dirty="0">
                <a:latin typeface="Calibri"/>
                <a:cs typeface="Calibri"/>
              </a:rPr>
              <a:t>o</a:t>
            </a:r>
            <a:r>
              <a:rPr sz="1100" spc="-5" dirty="0">
                <a:latin typeface="Calibri"/>
                <a:cs typeface="Calibri"/>
              </a:rPr>
              <a:t>r</a:t>
            </a:r>
            <a:r>
              <a:rPr sz="1100" spc="5" dirty="0">
                <a:latin typeface="Calibri"/>
                <a:cs typeface="Calibri"/>
              </a:rPr>
              <a:t> </a:t>
            </a:r>
            <a:r>
              <a:rPr sz="1100" spc="-10" dirty="0">
                <a:latin typeface="Calibri"/>
                <a:cs typeface="Calibri"/>
              </a:rPr>
              <a:t>per </a:t>
            </a:r>
            <a:r>
              <a:rPr sz="1100" spc="-5" dirty="0">
                <a:latin typeface="Calibri"/>
                <a:cs typeface="Calibri"/>
              </a:rPr>
              <a:t>Med</a:t>
            </a:r>
            <a:r>
              <a:rPr sz="1100" spc="5" dirty="0">
                <a:latin typeface="Calibri"/>
                <a:cs typeface="Calibri"/>
              </a:rPr>
              <a:t>i</a:t>
            </a:r>
            <a:r>
              <a:rPr sz="1100" spc="-10" dirty="0">
                <a:latin typeface="Calibri"/>
                <a:cs typeface="Calibri"/>
              </a:rPr>
              <a:t>ca</a:t>
            </a:r>
            <a:r>
              <a:rPr sz="1100" dirty="0">
                <a:latin typeface="Calibri"/>
                <a:cs typeface="Calibri"/>
              </a:rPr>
              <a:t>l</a:t>
            </a:r>
            <a:r>
              <a:rPr sz="1100" spc="-5" dirty="0">
                <a:latin typeface="Calibri"/>
                <a:cs typeface="Calibri"/>
              </a:rPr>
              <a:t> Director </a:t>
            </a:r>
            <a:r>
              <a:rPr sz="1100" dirty="0">
                <a:latin typeface="Calibri"/>
                <a:cs typeface="Calibri"/>
              </a:rPr>
              <a:t>Protocol</a:t>
            </a:r>
            <a:endParaRPr sz="1100">
              <a:latin typeface="Calibri"/>
              <a:cs typeface="Calibri"/>
            </a:endParaRPr>
          </a:p>
        </p:txBody>
      </p:sp>
      <p:sp>
        <p:nvSpPr>
          <p:cNvPr id="69" name="object 69"/>
          <p:cNvSpPr txBox="1"/>
          <p:nvPr/>
        </p:nvSpPr>
        <p:spPr>
          <a:xfrm>
            <a:off x="3577082" y="6634797"/>
            <a:ext cx="64389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a:t>
            </a:r>
            <a:r>
              <a:rPr sz="1100" spc="-10" dirty="0">
                <a:latin typeface="Calibri"/>
                <a:cs typeface="Calibri"/>
              </a:rPr>
              <a:t>o</a:t>
            </a:r>
            <a:r>
              <a:rPr sz="1100" spc="-5" dirty="0">
                <a:latin typeface="Calibri"/>
                <a:cs typeface="Calibri"/>
              </a:rPr>
              <a:t> </a:t>
            </a:r>
            <a:r>
              <a:rPr sz="1100" dirty="0">
                <a:latin typeface="Calibri"/>
                <a:cs typeface="Calibri"/>
              </a:rPr>
              <a:t>Cha</a:t>
            </a:r>
            <a:r>
              <a:rPr sz="1100" spc="-5" dirty="0">
                <a:latin typeface="Calibri"/>
                <a:cs typeface="Calibri"/>
              </a:rPr>
              <a:t>n</a:t>
            </a:r>
            <a:r>
              <a:rPr sz="1100" spc="-15" dirty="0">
                <a:latin typeface="Calibri"/>
                <a:cs typeface="Calibri"/>
              </a:rPr>
              <a:t>g</a:t>
            </a:r>
            <a:r>
              <a:rPr sz="1100" spc="-10" dirty="0">
                <a:latin typeface="Calibri"/>
                <a:cs typeface="Calibri"/>
              </a:rPr>
              <a:t>e</a:t>
            </a:r>
            <a:endParaRPr sz="1100">
              <a:latin typeface="Calibri"/>
              <a:cs typeface="Calibri"/>
            </a:endParaRPr>
          </a:p>
        </p:txBody>
      </p:sp>
      <p:sp>
        <p:nvSpPr>
          <p:cNvPr id="70" name="object 70"/>
          <p:cNvSpPr txBox="1"/>
          <p:nvPr/>
        </p:nvSpPr>
        <p:spPr>
          <a:xfrm>
            <a:off x="724916" y="6704138"/>
            <a:ext cx="975994" cy="506095"/>
          </a:xfrm>
          <a:prstGeom prst="rect">
            <a:avLst/>
          </a:prstGeom>
        </p:spPr>
        <p:txBody>
          <a:bodyPr vert="horz" wrap="square" lIns="0" tIns="0" rIns="0" bIns="0" rtlCol="0">
            <a:spAutoFit/>
          </a:bodyPr>
          <a:lstStyle/>
          <a:p>
            <a:pPr marL="153670" marR="5080" indent="-141605">
              <a:lnSpc>
                <a:spcPct val="101600"/>
              </a:lnSpc>
            </a:pPr>
            <a:r>
              <a:rPr sz="1100" spc="-15" dirty="0">
                <a:latin typeface="Calibri"/>
                <a:cs typeface="Calibri"/>
              </a:rPr>
              <a:t>N</a:t>
            </a:r>
            <a:r>
              <a:rPr sz="1100" spc="-10" dirty="0">
                <a:latin typeface="Calibri"/>
                <a:cs typeface="Calibri"/>
              </a:rPr>
              <a:t>o</a:t>
            </a:r>
            <a:r>
              <a:rPr sz="1100" spc="-5" dirty="0">
                <a:latin typeface="Calibri"/>
                <a:cs typeface="Calibri"/>
              </a:rPr>
              <a:t> Uri</a:t>
            </a:r>
            <a:r>
              <a:rPr sz="1100" dirty="0">
                <a:latin typeface="Calibri"/>
                <a:cs typeface="Calibri"/>
              </a:rPr>
              <a:t>n</a:t>
            </a:r>
            <a:r>
              <a:rPr sz="1100" spc="-10" dirty="0">
                <a:latin typeface="Calibri"/>
                <a:cs typeface="Calibri"/>
              </a:rPr>
              <a:t>e</a:t>
            </a:r>
            <a:r>
              <a:rPr sz="1100" spc="-5" dirty="0">
                <a:latin typeface="Calibri"/>
                <a:cs typeface="Calibri"/>
              </a:rPr>
              <a:t> </a:t>
            </a:r>
            <a:r>
              <a:rPr sz="1100" dirty="0">
                <a:latin typeface="Calibri"/>
                <a:cs typeface="Calibri"/>
              </a:rPr>
              <a:t>Testi</a:t>
            </a:r>
            <a:r>
              <a:rPr sz="1100" spc="-5" dirty="0">
                <a:latin typeface="Calibri"/>
                <a:cs typeface="Calibri"/>
              </a:rPr>
              <a:t>n</a:t>
            </a:r>
            <a:r>
              <a:rPr sz="1100" spc="-10" dirty="0">
                <a:latin typeface="Calibri"/>
                <a:cs typeface="Calibri"/>
              </a:rPr>
              <a:t>g</a:t>
            </a:r>
            <a:r>
              <a:rPr sz="1100" spc="-5" dirty="0">
                <a:latin typeface="Calibri"/>
                <a:cs typeface="Calibri"/>
              </a:rPr>
              <a:t> Necessary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7</a:t>
            </a:r>
            <a:endParaRPr sz="1100">
              <a:latin typeface="Calibri"/>
              <a:cs typeface="Calibri"/>
            </a:endParaRPr>
          </a:p>
        </p:txBody>
      </p:sp>
      <p:pic>
        <p:nvPicPr>
          <p:cNvPr id="2065" name="Picture 17" descr="C:\Users\darae\Pictures\ImunifiGreenstoplight with limited text.jpg"/>
          <p:cNvPicPr>
            <a:picLocks noChangeAspect="1" noChangeArrowheads="1"/>
          </p:cNvPicPr>
          <p:nvPr/>
        </p:nvPicPr>
        <p:blipFill>
          <a:blip r:embed="rId17" cstate="print">
            <a:extLst>
              <a:ext uri="{28A0092B-C50C-407E-A947-70E740481C1C}">
                <a14:useLocalDpi xmlns:a14="http://schemas.microsoft.com/office/drawing/2010/main" val="0"/>
              </a:ext>
            </a:extLst>
          </a:blip>
          <a:srcRect/>
          <a:stretch>
            <a:fillRect/>
          </a:stretch>
        </p:blipFill>
        <p:spPr bwMode="auto">
          <a:xfrm>
            <a:off x="2935223" y="1082321"/>
            <a:ext cx="3058669" cy="16766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918808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3400" y="1447800"/>
            <a:ext cx="8763000" cy="5109091"/>
          </a:xfrm>
          <a:prstGeom prst="rect">
            <a:avLst/>
          </a:prstGeom>
          <a:noFill/>
        </p:spPr>
        <p:txBody>
          <a:bodyPr wrap="square" rtlCol="0">
            <a:spAutoFit/>
          </a:bodyPr>
          <a:lstStyle/>
          <a:p>
            <a:r>
              <a:rPr lang="en-US" sz="1400" b="1" dirty="0" smtClean="0"/>
              <a:t>				</a:t>
            </a:r>
          </a:p>
          <a:p>
            <a:r>
              <a:rPr lang="en-US" sz="1200" dirty="0" smtClean="0"/>
              <a:t>Resident</a:t>
            </a:r>
            <a:r>
              <a:rPr lang="en-US" sz="1200" dirty="0"/>
              <a:t>: Tommy </a:t>
            </a:r>
            <a:r>
              <a:rPr lang="en-US" sz="1200" dirty="0" err="1"/>
              <a:t>Needalittlehelp</a:t>
            </a:r>
            <a:r>
              <a:rPr lang="en-US" sz="1200" dirty="0"/>
              <a:t> </a:t>
            </a:r>
            <a:r>
              <a:rPr lang="en-US" sz="1200" dirty="0" smtClean="0"/>
              <a:t>				Provider</a:t>
            </a:r>
            <a:r>
              <a:rPr lang="en-US" sz="1200" dirty="0"/>
              <a:t>: Dr. </a:t>
            </a:r>
            <a:r>
              <a:rPr lang="en-US" sz="1200" dirty="0" err="1"/>
              <a:t>Wesby</a:t>
            </a:r>
            <a:endParaRPr lang="en-US" sz="1200" dirty="0"/>
          </a:p>
          <a:p>
            <a:r>
              <a:rPr lang="en-US" sz="1200" dirty="0"/>
              <a:t>Date: 11/7/15 </a:t>
            </a:r>
            <a:r>
              <a:rPr lang="en-US" sz="1200" dirty="0" smtClean="0"/>
              <a:t>3:00PM</a:t>
            </a:r>
          </a:p>
          <a:p>
            <a:endParaRPr lang="en-US" sz="1200" dirty="0"/>
          </a:p>
          <a:p>
            <a:r>
              <a:rPr lang="en-US" sz="1200" dirty="0"/>
              <a:t>This message is to inform you of a change in condition</a:t>
            </a:r>
            <a:r>
              <a:rPr lang="en-US" sz="1200" dirty="0" smtClean="0"/>
              <a:t>:</a:t>
            </a:r>
          </a:p>
          <a:p>
            <a:r>
              <a:rPr lang="en-US" sz="1200" b="1" dirty="0" smtClean="0"/>
              <a:t>Chief </a:t>
            </a:r>
            <a:r>
              <a:rPr lang="en-US" sz="1200" b="1" dirty="0"/>
              <a:t>Complaint</a:t>
            </a:r>
            <a:r>
              <a:rPr lang="en-US" sz="1200" dirty="0"/>
              <a:t>: Acute onset of dysuria, urgency and frequency starting after lunch today</a:t>
            </a:r>
            <a:r>
              <a:rPr lang="en-US" sz="1200" dirty="0" smtClean="0"/>
              <a:t>.</a:t>
            </a:r>
          </a:p>
          <a:p>
            <a:endParaRPr lang="en-US" sz="1200" dirty="0"/>
          </a:p>
          <a:p>
            <a:r>
              <a:rPr lang="en-US" sz="1200" b="1" dirty="0"/>
              <a:t>Situation</a:t>
            </a:r>
            <a:r>
              <a:rPr lang="en-US" sz="1200" dirty="0"/>
              <a:t>: Tommy is complaining of acute dysuria, urgency and frequency. He has been incontinent three times today which is unusual for him. Urine is clear and amber in color. He has no costovertebral angle tenderness or suprapubic tenderness. He is not otherwise in distress</a:t>
            </a:r>
            <a:r>
              <a:rPr lang="en-US" sz="1200" dirty="0" smtClean="0"/>
              <a:t>.</a:t>
            </a:r>
          </a:p>
          <a:p>
            <a:endParaRPr lang="en-US" sz="1200" dirty="0"/>
          </a:p>
          <a:p>
            <a:r>
              <a:rPr lang="en-US" sz="1200" b="1" dirty="0"/>
              <a:t>Vitals</a:t>
            </a:r>
            <a:r>
              <a:rPr lang="en-US" sz="1200" dirty="0"/>
              <a:t>: Temperature 98 (oral), Pulse 78 apical, Respirations 20 and unlabored, B/P 112/68, O2 Sat 94%.</a:t>
            </a:r>
          </a:p>
          <a:p>
            <a:r>
              <a:rPr lang="en-US" sz="1200" dirty="0" smtClean="0"/>
              <a:t>	Finger-stick </a:t>
            </a:r>
            <a:r>
              <a:rPr lang="en-US" sz="1200" dirty="0"/>
              <a:t>Blood Sugar: 166</a:t>
            </a:r>
          </a:p>
          <a:p>
            <a:r>
              <a:rPr lang="en-US" sz="1200" b="1" dirty="0"/>
              <a:t>Background</a:t>
            </a:r>
          </a:p>
          <a:p>
            <a:r>
              <a:rPr lang="en-US" sz="1200" dirty="0" smtClean="0"/>
              <a:t>	Diagnoses</a:t>
            </a:r>
            <a:r>
              <a:rPr lang="en-US" sz="1200" dirty="0"/>
              <a:t>: COPD, mild CHF, HTN</a:t>
            </a:r>
          </a:p>
          <a:p>
            <a:r>
              <a:rPr lang="en-US" sz="1200" dirty="0" smtClean="0"/>
              <a:t>	Recent </a:t>
            </a:r>
            <a:r>
              <a:rPr lang="en-US" sz="1200" dirty="0"/>
              <a:t>antibiotics: None</a:t>
            </a:r>
          </a:p>
          <a:p>
            <a:r>
              <a:rPr lang="en-US" sz="1200" dirty="0" smtClean="0"/>
              <a:t>	Allergies</a:t>
            </a:r>
            <a:r>
              <a:rPr lang="en-US" sz="1200" dirty="0"/>
              <a:t>: </a:t>
            </a:r>
            <a:r>
              <a:rPr lang="en-US" sz="1200" dirty="0" err="1"/>
              <a:t>Trimeth</a:t>
            </a:r>
            <a:r>
              <a:rPr lang="en-US" sz="1200" dirty="0"/>
              <a:t> / Sulfa</a:t>
            </a:r>
          </a:p>
          <a:p>
            <a:r>
              <a:rPr lang="en-US" sz="1200" dirty="0" smtClean="0"/>
              <a:t>	Anticoagulants</a:t>
            </a:r>
            <a:r>
              <a:rPr lang="en-US" sz="1200" dirty="0"/>
              <a:t>, Hypoglycemic, Digoxin: None</a:t>
            </a:r>
          </a:p>
          <a:p>
            <a:r>
              <a:rPr lang="en-US" sz="1200" dirty="0" smtClean="0"/>
              <a:t>	Code </a:t>
            </a:r>
            <a:r>
              <a:rPr lang="en-US" sz="1200" dirty="0"/>
              <a:t>Status: Full </a:t>
            </a:r>
            <a:r>
              <a:rPr lang="en-US" sz="1200" dirty="0" smtClean="0"/>
              <a:t>code</a:t>
            </a:r>
          </a:p>
          <a:p>
            <a:endParaRPr lang="en-US" sz="1200" dirty="0"/>
          </a:p>
          <a:p>
            <a:r>
              <a:rPr lang="en-US" sz="1200" b="1" dirty="0"/>
              <a:t>Resident evaluation</a:t>
            </a:r>
            <a:r>
              <a:rPr lang="en-US" sz="1200" dirty="0"/>
              <a:t>: He’s had no recent medication changes. He has no change in mental status and is oriented to person, place and time and follows commands. He is independent with ADLs. He’s eating and drinking and is on a 1400 cc 24 hr. fluid restriction and took in 1400 ccs in the last 24 hours. His weight is stable. There is no shortness of breath, chest or abdominal pain and he is not vomiting. Bowel sounds are active in all quadrants</a:t>
            </a:r>
            <a:r>
              <a:rPr lang="en-US" sz="1200" dirty="0" smtClean="0"/>
              <a:t>.</a:t>
            </a:r>
          </a:p>
          <a:p>
            <a:endParaRPr lang="en-US" sz="1200" dirty="0"/>
          </a:p>
          <a:p>
            <a:r>
              <a:rPr lang="en-US" sz="1200" b="1" dirty="0"/>
              <a:t>Appearance</a:t>
            </a:r>
            <a:r>
              <a:rPr lang="en-US" sz="1200" dirty="0"/>
              <a:t>: This resident is exhibiting localizing symptoms suggesting the need to obtain a urinalysis</a:t>
            </a:r>
            <a:r>
              <a:rPr lang="en-US" sz="1200" dirty="0" smtClean="0"/>
              <a:t>.</a:t>
            </a:r>
          </a:p>
          <a:p>
            <a:endParaRPr lang="en-US" sz="1200" dirty="0"/>
          </a:p>
        </p:txBody>
      </p:sp>
      <p:sp>
        <p:nvSpPr>
          <p:cNvPr id="3" name="TextBox 2"/>
          <p:cNvSpPr txBox="1"/>
          <p:nvPr/>
        </p:nvSpPr>
        <p:spPr>
          <a:xfrm>
            <a:off x="2590800" y="304800"/>
            <a:ext cx="4648200" cy="523220"/>
          </a:xfrm>
          <a:prstGeom prst="rect">
            <a:avLst/>
          </a:prstGeom>
          <a:noFill/>
        </p:spPr>
        <p:txBody>
          <a:bodyPr wrap="square" rtlCol="0">
            <a:spAutoFit/>
          </a:bodyPr>
          <a:lstStyle/>
          <a:p>
            <a:pPr algn="ctr"/>
            <a:r>
              <a:rPr lang="en-US" sz="1400" b="1" dirty="0"/>
              <a:t>SCRIPT 2 - PHYSICIAN COMMUNICATION</a:t>
            </a:r>
          </a:p>
          <a:p>
            <a:pPr algn="ctr"/>
            <a:r>
              <a:rPr lang="en-US" sz="1400" b="1" dirty="0"/>
              <a:t>Localizing Signs and Symptoms without Warning Signs</a:t>
            </a:r>
          </a:p>
        </p:txBody>
      </p:sp>
      <p:sp>
        <p:nvSpPr>
          <p:cNvPr id="4" name="TextBox 3"/>
          <p:cNvSpPr txBox="1"/>
          <p:nvPr/>
        </p:nvSpPr>
        <p:spPr>
          <a:xfrm>
            <a:off x="3962400" y="1066800"/>
            <a:ext cx="1752600" cy="30777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100" dirty="0" smtClean="0"/>
              <a:t>            </a:t>
            </a:r>
            <a:r>
              <a:rPr lang="en-US" sz="1400" b="1" dirty="0" smtClean="0"/>
              <a:t>MAY FAX</a:t>
            </a:r>
            <a:endParaRPr lang="en-US" sz="1400" b="1" dirty="0"/>
          </a:p>
        </p:txBody>
      </p:sp>
      <p:sp>
        <p:nvSpPr>
          <p:cNvPr id="6" name="TextBox 5"/>
          <p:cNvSpPr txBox="1"/>
          <p:nvPr/>
        </p:nvSpPr>
        <p:spPr>
          <a:xfrm>
            <a:off x="609600" y="6556891"/>
            <a:ext cx="8610600" cy="830997"/>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r>
              <a:rPr lang="en-US" sz="1200" b="1" dirty="0"/>
              <a:t>Review/Notify: According to our understanding of best practices and our facility protocols, the information is sufficient to indicate an active urinary tract infection. We request permission to obtain a urinalysis, continue to encourage fluids within resident’s fluid restriction guidelines and continue to observe. This resident does NOT need an immediate prescription for an antibiotic, but may need further evaluation and treatment. We will update MD with lab results.</a:t>
            </a:r>
          </a:p>
        </p:txBody>
      </p:sp>
    </p:spTree>
    <p:extLst>
      <p:ext uri="{BB962C8B-B14F-4D97-AF65-F5344CB8AC3E}">
        <p14:creationId xmlns:p14="http://schemas.microsoft.com/office/powerpoint/2010/main" val="154386153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625" y="1082469"/>
            <a:ext cx="8693150" cy="615553"/>
          </a:xfrm>
        </p:spPr>
        <p:txBody>
          <a:bodyPr/>
          <a:lstStyle/>
          <a:p>
            <a:r>
              <a:rPr lang="en-US" dirty="0" smtClean="0"/>
              <a:t>		The Nursing Process – 5 Steps</a:t>
            </a:r>
            <a:endParaRPr lang="en-US" dirty="0"/>
          </a:p>
        </p:txBody>
      </p:sp>
      <p:sp>
        <p:nvSpPr>
          <p:cNvPr id="3" name="Text Placeholder 2"/>
          <p:cNvSpPr>
            <a:spLocks noGrp="1"/>
          </p:cNvSpPr>
          <p:nvPr>
            <p:ph type="body" idx="1"/>
          </p:nvPr>
        </p:nvSpPr>
        <p:spPr>
          <a:xfrm>
            <a:off x="502920" y="1787652"/>
            <a:ext cx="9052559" cy="5509200"/>
          </a:xfrm>
        </p:spPr>
        <p:txBody>
          <a:bodyPr/>
          <a:lstStyle/>
          <a:p>
            <a:r>
              <a:rPr lang="en-US" sz="2400" b="1" dirty="0" smtClean="0"/>
              <a:t>Assessment</a:t>
            </a:r>
            <a:endParaRPr lang="en-US" sz="2400" b="1" dirty="0"/>
          </a:p>
          <a:p>
            <a:r>
              <a:rPr lang="en-US" dirty="0"/>
              <a:t>-</a:t>
            </a:r>
            <a:r>
              <a:rPr lang="en-US" dirty="0" smtClean="0"/>
              <a:t>a </a:t>
            </a:r>
            <a:r>
              <a:rPr lang="en-US" dirty="0"/>
              <a:t>systematic, dynamic way to collect and analyze </a:t>
            </a:r>
            <a:r>
              <a:rPr lang="en-US" dirty="0" smtClean="0"/>
              <a:t>data</a:t>
            </a:r>
          </a:p>
          <a:p>
            <a:endParaRPr lang="en-US" dirty="0"/>
          </a:p>
          <a:p>
            <a:r>
              <a:rPr lang="en-US" sz="2400" b="1" dirty="0"/>
              <a:t>Diagnosis</a:t>
            </a:r>
          </a:p>
          <a:p>
            <a:r>
              <a:rPr lang="en-US" dirty="0" smtClean="0"/>
              <a:t>-the </a:t>
            </a:r>
            <a:r>
              <a:rPr lang="en-US" dirty="0"/>
              <a:t>nurse’s clinical judgment about the </a:t>
            </a:r>
            <a:r>
              <a:rPr lang="en-US" dirty="0" smtClean="0"/>
              <a:t>patient’s </a:t>
            </a:r>
            <a:r>
              <a:rPr lang="en-US" dirty="0"/>
              <a:t>response to actual or potential health conditions or </a:t>
            </a:r>
            <a:r>
              <a:rPr lang="en-US" dirty="0" smtClean="0"/>
              <a:t>needs</a:t>
            </a:r>
          </a:p>
          <a:p>
            <a:endParaRPr lang="en-US" dirty="0"/>
          </a:p>
          <a:p>
            <a:r>
              <a:rPr lang="en-US" sz="2400" b="1" dirty="0"/>
              <a:t>Outcomes / Planning</a:t>
            </a:r>
          </a:p>
          <a:p>
            <a:r>
              <a:rPr lang="en-US" dirty="0" smtClean="0"/>
              <a:t>-based </a:t>
            </a:r>
            <a:r>
              <a:rPr lang="en-US" dirty="0"/>
              <a:t>on the assessment and diagnosis, the nurse sets </a:t>
            </a:r>
            <a:r>
              <a:rPr lang="en-US" dirty="0" smtClean="0"/>
              <a:t>goals </a:t>
            </a:r>
            <a:r>
              <a:rPr lang="en-US" dirty="0"/>
              <a:t>for </a:t>
            </a:r>
            <a:r>
              <a:rPr lang="en-US" dirty="0" smtClean="0"/>
              <a:t>the patient</a:t>
            </a:r>
            <a:endParaRPr lang="en-US" dirty="0"/>
          </a:p>
          <a:p>
            <a:endParaRPr lang="en-US" dirty="0"/>
          </a:p>
          <a:p>
            <a:r>
              <a:rPr lang="en-US" sz="2400" b="1" dirty="0"/>
              <a:t>Implementation</a:t>
            </a:r>
          </a:p>
          <a:p>
            <a:r>
              <a:rPr lang="en-US" dirty="0" smtClean="0"/>
              <a:t>-nursing </a:t>
            </a:r>
            <a:r>
              <a:rPr lang="en-US" dirty="0"/>
              <a:t>care is implemented according to the care </a:t>
            </a:r>
            <a:r>
              <a:rPr lang="en-US" dirty="0" smtClean="0"/>
              <a:t>plan</a:t>
            </a:r>
          </a:p>
          <a:p>
            <a:endParaRPr lang="en-US" dirty="0"/>
          </a:p>
          <a:p>
            <a:r>
              <a:rPr lang="en-US" sz="2400" b="1" dirty="0"/>
              <a:t>Evaluation</a:t>
            </a:r>
          </a:p>
          <a:p>
            <a:r>
              <a:rPr lang="en-US" dirty="0" smtClean="0"/>
              <a:t>-both </a:t>
            </a:r>
            <a:r>
              <a:rPr lang="en-US" dirty="0"/>
              <a:t>the patient’s status and the effectiveness of the nursing care must be continuously evaluated, and the care plan modified as needed</a:t>
            </a:r>
            <a:r>
              <a:rPr lang="en-US" dirty="0" smtClean="0"/>
              <a:t>.</a:t>
            </a:r>
          </a:p>
          <a:p>
            <a:r>
              <a:rPr lang="en-US" dirty="0" smtClean="0"/>
              <a:t>						                     </a:t>
            </a:r>
            <a:r>
              <a:rPr lang="en-US" sz="1600" dirty="0" smtClean="0"/>
              <a:t>American Nurses Association</a:t>
            </a:r>
            <a:endParaRPr lang="en-US" sz="1600" dirty="0"/>
          </a:p>
          <a:p>
            <a:endParaRPr lang="en-US" dirty="0"/>
          </a:p>
        </p:txBody>
      </p:sp>
    </p:spTree>
    <p:extLst>
      <p:ext uri="{BB962C8B-B14F-4D97-AF65-F5344CB8AC3E}">
        <p14:creationId xmlns:p14="http://schemas.microsoft.com/office/powerpoint/2010/main" val="7588312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971800" y="2590800"/>
            <a:ext cx="4114800" cy="369332"/>
          </a:xfrm>
          <a:prstGeom prst="rect">
            <a:avLst/>
          </a:prstGeom>
          <a:noFill/>
        </p:spPr>
        <p:txBody>
          <a:bodyPr wrap="square" rtlCol="0">
            <a:spAutoFit/>
          </a:bodyPr>
          <a:lstStyle/>
          <a:p>
            <a:r>
              <a:rPr lang="en-US" dirty="0" smtClean="0"/>
              <a:t>May Role Play Using Case Study 2 Script</a:t>
            </a:r>
            <a:endParaRPr lang="en-US" dirty="0"/>
          </a:p>
        </p:txBody>
      </p:sp>
    </p:spTree>
    <p:extLst>
      <p:ext uri="{BB962C8B-B14F-4D97-AF65-F5344CB8AC3E}">
        <p14:creationId xmlns:p14="http://schemas.microsoft.com/office/powerpoint/2010/main" val="19523978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169920" y="286511"/>
            <a:ext cx="3633215" cy="259079"/>
          </a:xfrm>
          <a:prstGeom prst="rect">
            <a:avLst/>
          </a:prstGeom>
          <a:blipFill>
            <a:blip r:embed="rId3" cstate="print"/>
            <a:stretch>
              <a:fillRect/>
            </a:stretch>
          </a:blipFill>
        </p:spPr>
        <p:txBody>
          <a:bodyPr wrap="square" lIns="0" tIns="0" rIns="0" bIns="0" rtlCol="0"/>
          <a:lstStyle/>
          <a:p>
            <a:endParaRPr>
              <a:solidFill>
                <a:prstClr val="black"/>
              </a:solidFill>
            </a:endParaRPr>
          </a:p>
        </p:txBody>
      </p:sp>
      <p:sp>
        <p:nvSpPr>
          <p:cNvPr id="3" name="object 3"/>
          <p:cNvSpPr txBox="1"/>
          <p:nvPr/>
        </p:nvSpPr>
        <p:spPr>
          <a:xfrm>
            <a:off x="3159505" y="290766"/>
            <a:ext cx="3620135" cy="279400"/>
          </a:xfrm>
          <a:prstGeom prst="rect">
            <a:avLst/>
          </a:prstGeom>
        </p:spPr>
        <p:txBody>
          <a:bodyPr vert="horz" wrap="square" lIns="0" tIns="0" rIns="0" bIns="0" rtlCol="0">
            <a:spAutoFit/>
          </a:bodyPr>
          <a:lstStyle/>
          <a:p>
            <a:pPr marL="12700"/>
            <a:r>
              <a:rPr sz="2000" b="1" spc="-15" dirty="0">
                <a:solidFill>
                  <a:prstClr val="black"/>
                </a:solidFill>
                <a:cs typeface="Calibri"/>
              </a:rPr>
              <a:t>When</a:t>
            </a:r>
            <a:r>
              <a:rPr sz="2000" b="1" spc="-45" dirty="0">
                <a:solidFill>
                  <a:prstClr val="black"/>
                </a:solidFill>
                <a:cs typeface="Calibri"/>
              </a:rPr>
              <a:t> </a:t>
            </a:r>
            <a:r>
              <a:rPr sz="2000" b="1" spc="-10" dirty="0">
                <a:solidFill>
                  <a:prstClr val="black"/>
                </a:solidFill>
                <a:cs typeface="Calibri"/>
              </a:rPr>
              <a:t>to</a:t>
            </a:r>
            <a:r>
              <a:rPr sz="2000" b="1" spc="-40" dirty="0">
                <a:solidFill>
                  <a:prstClr val="black"/>
                </a:solidFill>
                <a:cs typeface="Calibri"/>
              </a:rPr>
              <a:t> </a:t>
            </a:r>
            <a:r>
              <a:rPr sz="2000" b="1" spc="-10" dirty="0">
                <a:solidFill>
                  <a:prstClr val="black"/>
                </a:solidFill>
                <a:cs typeface="Calibri"/>
              </a:rPr>
              <a:t>Test</a:t>
            </a:r>
            <a:r>
              <a:rPr sz="2000" b="1" spc="-30" dirty="0">
                <a:solidFill>
                  <a:prstClr val="black"/>
                </a:solidFill>
                <a:cs typeface="Calibri"/>
              </a:rPr>
              <a:t> </a:t>
            </a:r>
            <a:r>
              <a:rPr sz="2000" b="1" spc="-20" dirty="0">
                <a:solidFill>
                  <a:prstClr val="black"/>
                </a:solidFill>
                <a:cs typeface="Calibri"/>
              </a:rPr>
              <a:t>Urin</a:t>
            </a:r>
            <a:r>
              <a:rPr sz="2000" b="1" spc="-10" dirty="0">
                <a:solidFill>
                  <a:prstClr val="black"/>
                </a:solidFill>
                <a:cs typeface="Calibri"/>
              </a:rPr>
              <a:t>e</a:t>
            </a:r>
            <a:r>
              <a:rPr sz="2000" b="1" spc="-40" dirty="0">
                <a:solidFill>
                  <a:prstClr val="black"/>
                </a:solidFill>
                <a:cs typeface="Calibri"/>
              </a:rPr>
              <a:t> </a:t>
            </a:r>
            <a:r>
              <a:rPr sz="2000" b="1" spc="-10" dirty="0">
                <a:solidFill>
                  <a:prstClr val="black"/>
                </a:solidFill>
                <a:cs typeface="Calibri"/>
              </a:rPr>
              <a:t>–</a:t>
            </a:r>
            <a:r>
              <a:rPr sz="2000" b="1" spc="-35" dirty="0">
                <a:solidFill>
                  <a:prstClr val="black"/>
                </a:solidFill>
                <a:cs typeface="Calibri"/>
              </a:rPr>
              <a:t> </a:t>
            </a:r>
            <a:r>
              <a:rPr sz="2000" b="1" spc="-10" dirty="0">
                <a:solidFill>
                  <a:prstClr val="black"/>
                </a:solidFill>
                <a:cs typeface="Calibri"/>
              </a:rPr>
              <a:t>Nursing</a:t>
            </a:r>
            <a:r>
              <a:rPr sz="2000" b="1" spc="-55" dirty="0">
                <a:solidFill>
                  <a:prstClr val="black"/>
                </a:solidFill>
                <a:cs typeface="Calibri"/>
              </a:rPr>
              <a:t> </a:t>
            </a:r>
            <a:r>
              <a:rPr sz="2000" b="1" spc="-15" dirty="0">
                <a:solidFill>
                  <a:prstClr val="black"/>
                </a:solidFill>
                <a:cs typeface="Calibri"/>
              </a:rPr>
              <a:t>Tool</a:t>
            </a:r>
            <a:endParaRPr sz="2000" dirty="0">
              <a:solidFill>
                <a:prstClr val="black"/>
              </a:solidFill>
              <a:cs typeface="Calibri"/>
            </a:endParaRPr>
          </a:p>
        </p:txBody>
      </p:sp>
      <p:sp>
        <p:nvSpPr>
          <p:cNvPr id="4" name="object 4"/>
          <p:cNvSpPr/>
          <p:nvPr/>
        </p:nvSpPr>
        <p:spPr>
          <a:xfrm>
            <a:off x="445008" y="856488"/>
            <a:ext cx="4718303" cy="134112"/>
          </a:xfrm>
          <a:prstGeom prst="rect">
            <a:avLst/>
          </a:prstGeom>
          <a:blipFill>
            <a:blip r:embed="rId4" cstate="print"/>
            <a:stretch>
              <a:fillRect/>
            </a:stretch>
          </a:blipFill>
        </p:spPr>
        <p:txBody>
          <a:bodyPr wrap="square" lIns="0" tIns="0" rIns="0" bIns="0" rtlCol="0"/>
          <a:lstStyle/>
          <a:p>
            <a:endParaRPr>
              <a:solidFill>
                <a:prstClr val="black"/>
              </a:solidFill>
            </a:endParaRPr>
          </a:p>
        </p:txBody>
      </p:sp>
      <p:sp>
        <p:nvSpPr>
          <p:cNvPr id="5" name="object 5"/>
          <p:cNvSpPr/>
          <p:nvPr/>
        </p:nvSpPr>
        <p:spPr>
          <a:xfrm>
            <a:off x="2023110" y="3160776"/>
            <a:ext cx="904875" cy="110489"/>
          </a:xfrm>
          <a:custGeom>
            <a:avLst/>
            <a:gdLst/>
            <a:ahLst/>
            <a:cxnLst/>
            <a:rect l="l" t="t" r="r" b="b"/>
            <a:pathLst>
              <a:path w="904875" h="110489">
                <a:moveTo>
                  <a:pt x="867077" y="55244"/>
                </a:moveTo>
                <a:lnTo>
                  <a:pt x="850654" y="45719"/>
                </a:lnTo>
                <a:lnTo>
                  <a:pt x="0" y="45719"/>
                </a:lnTo>
                <a:lnTo>
                  <a:pt x="0" y="64769"/>
                </a:lnTo>
                <a:lnTo>
                  <a:pt x="850654" y="64769"/>
                </a:lnTo>
                <a:lnTo>
                  <a:pt x="867077" y="55244"/>
                </a:lnTo>
                <a:close/>
              </a:path>
              <a:path w="904875" h="110489">
                <a:moveTo>
                  <a:pt x="904494" y="54863"/>
                </a:moveTo>
                <a:lnTo>
                  <a:pt x="814577" y="2286"/>
                </a:lnTo>
                <a:lnTo>
                  <a:pt x="810006" y="0"/>
                </a:lnTo>
                <a:lnTo>
                  <a:pt x="803909" y="1524"/>
                </a:lnTo>
                <a:lnTo>
                  <a:pt x="801623" y="6096"/>
                </a:lnTo>
                <a:lnTo>
                  <a:pt x="798576" y="10668"/>
                </a:lnTo>
                <a:lnTo>
                  <a:pt x="800100" y="16001"/>
                </a:lnTo>
                <a:lnTo>
                  <a:pt x="804671" y="19050"/>
                </a:lnTo>
                <a:lnTo>
                  <a:pt x="850654" y="45719"/>
                </a:lnTo>
                <a:lnTo>
                  <a:pt x="885444" y="45719"/>
                </a:lnTo>
                <a:lnTo>
                  <a:pt x="885444" y="66164"/>
                </a:lnTo>
                <a:lnTo>
                  <a:pt x="904494" y="54863"/>
                </a:lnTo>
                <a:close/>
              </a:path>
              <a:path w="904875" h="110489">
                <a:moveTo>
                  <a:pt x="885444" y="66164"/>
                </a:moveTo>
                <a:lnTo>
                  <a:pt x="885444" y="64769"/>
                </a:lnTo>
                <a:lnTo>
                  <a:pt x="850654" y="64769"/>
                </a:lnTo>
                <a:lnTo>
                  <a:pt x="804671" y="91439"/>
                </a:lnTo>
                <a:lnTo>
                  <a:pt x="800100" y="93725"/>
                </a:lnTo>
                <a:lnTo>
                  <a:pt x="798576" y="99822"/>
                </a:lnTo>
                <a:lnTo>
                  <a:pt x="801623" y="104394"/>
                </a:lnTo>
                <a:lnTo>
                  <a:pt x="803909" y="108965"/>
                </a:lnTo>
                <a:lnTo>
                  <a:pt x="810006" y="110489"/>
                </a:lnTo>
                <a:lnTo>
                  <a:pt x="814577" y="108203"/>
                </a:lnTo>
                <a:lnTo>
                  <a:pt x="885444" y="66164"/>
                </a:lnTo>
                <a:close/>
              </a:path>
              <a:path w="904875" h="110489">
                <a:moveTo>
                  <a:pt x="885444" y="64769"/>
                </a:moveTo>
                <a:lnTo>
                  <a:pt x="885444" y="45719"/>
                </a:lnTo>
                <a:lnTo>
                  <a:pt x="850654" y="45719"/>
                </a:lnTo>
                <a:lnTo>
                  <a:pt x="867077" y="55244"/>
                </a:lnTo>
                <a:lnTo>
                  <a:pt x="880871" y="47243"/>
                </a:lnTo>
                <a:lnTo>
                  <a:pt x="880871" y="64769"/>
                </a:lnTo>
                <a:lnTo>
                  <a:pt x="885444" y="64769"/>
                </a:lnTo>
                <a:close/>
              </a:path>
              <a:path w="904875" h="110489">
                <a:moveTo>
                  <a:pt x="880871" y="64769"/>
                </a:moveTo>
                <a:lnTo>
                  <a:pt x="880871" y="63246"/>
                </a:lnTo>
                <a:lnTo>
                  <a:pt x="867077" y="55244"/>
                </a:lnTo>
                <a:lnTo>
                  <a:pt x="850654" y="64769"/>
                </a:lnTo>
                <a:lnTo>
                  <a:pt x="880871" y="64769"/>
                </a:lnTo>
                <a:close/>
              </a:path>
              <a:path w="904875" h="110489">
                <a:moveTo>
                  <a:pt x="880871" y="63246"/>
                </a:moveTo>
                <a:lnTo>
                  <a:pt x="880871" y="47243"/>
                </a:lnTo>
                <a:lnTo>
                  <a:pt x="867077" y="55244"/>
                </a:lnTo>
                <a:lnTo>
                  <a:pt x="880871" y="63246"/>
                </a:lnTo>
                <a:close/>
              </a:path>
            </a:pathLst>
          </a:custGeom>
          <a:solidFill>
            <a:srgbClr val="4A7EBB"/>
          </a:solidFill>
        </p:spPr>
        <p:txBody>
          <a:bodyPr wrap="square" lIns="0" tIns="0" rIns="0" bIns="0" rtlCol="0"/>
          <a:lstStyle/>
          <a:p>
            <a:endParaRPr>
              <a:solidFill>
                <a:prstClr val="black"/>
              </a:solidFill>
            </a:endParaRPr>
          </a:p>
        </p:txBody>
      </p:sp>
      <p:sp>
        <p:nvSpPr>
          <p:cNvPr id="6" name="object 6"/>
          <p:cNvSpPr/>
          <p:nvPr/>
        </p:nvSpPr>
        <p:spPr>
          <a:xfrm>
            <a:off x="1158239" y="6102096"/>
            <a:ext cx="110489" cy="486409"/>
          </a:xfrm>
          <a:custGeom>
            <a:avLst/>
            <a:gdLst/>
            <a:ahLst/>
            <a:cxnLst/>
            <a:rect l="l" t="t" r="r" b="b"/>
            <a:pathLst>
              <a:path w="110490" h="486409">
                <a:moveTo>
                  <a:pt x="54935" y="447443"/>
                </a:moveTo>
                <a:lnTo>
                  <a:pt x="19050" y="385571"/>
                </a:lnTo>
                <a:lnTo>
                  <a:pt x="16001" y="381000"/>
                </a:lnTo>
                <a:lnTo>
                  <a:pt x="9906" y="379475"/>
                </a:lnTo>
                <a:lnTo>
                  <a:pt x="6096" y="382524"/>
                </a:lnTo>
                <a:lnTo>
                  <a:pt x="1523" y="384809"/>
                </a:lnTo>
                <a:lnTo>
                  <a:pt x="0" y="390905"/>
                </a:lnTo>
                <a:lnTo>
                  <a:pt x="2285" y="395477"/>
                </a:lnTo>
                <a:lnTo>
                  <a:pt x="45719" y="470385"/>
                </a:lnTo>
                <a:lnTo>
                  <a:pt x="45719" y="467105"/>
                </a:lnTo>
                <a:lnTo>
                  <a:pt x="46481" y="467105"/>
                </a:lnTo>
                <a:lnTo>
                  <a:pt x="46481" y="461772"/>
                </a:lnTo>
                <a:lnTo>
                  <a:pt x="54935" y="447443"/>
                </a:lnTo>
                <a:close/>
              </a:path>
              <a:path w="110490" h="486409">
                <a:moveTo>
                  <a:pt x="64769" y="430775"/>
                </a:moveTo>
                <a:lnTo>
                  <a:pt x="64769" y="0"/>
                </a:lnTo>
                <a:lnTo>
                  <a:pt x="45719" y="0"/>
                </a:lnTo>
                <a:lnTo>
                  <a:pt x="45719" y="431554"/>
                </a:lnTo>
                <a:lnTo>
                  <a:pt x="54935" y="447443"/>
                </a:lnTo>
                <a:lnTo>
                  <a:pt x="64769" y="430775"/>
                </a:lnTo>
                <a:close/>
              </a:path>
              <a:path w="110490" h="486409">
                <a:moveTo>
                  <a:pt x="64769" y="469071"/>
                </a:moveTo>
                <a:lnTo>
                  <a:pt x="64769" y="467105"/>
                </a:lnTo>
                <a:lnTo>
                  <a:pt x="45719" y="467105"/>
                </a:lnTo>
                <a:lnTo>
                  <a:pt x="45719" y="470385"/>
                </a:lnTo>
                <a:lnTo>
                  <a:pt x="54863" y="486155"/>
                </a:lnTo>
                <a:lnTo>
                  <a:pt x="64769" y="469071"/>
                </a:lnTo>
                <a:close/>
              </a:path>
              <a:path w="110490" h="486409">
                <a:moveTo>
                  <a:pt x="63246" y="461772"/>
                </a:moveTo>
                <a:lnTo>
                  <a:pt x="54935" y="447443"/>
                </a:lnTo>
                <a:lnTo>
                  <a:pt x="46481" y="461772"/>
                </a:lnTo>
                <a:lnTo>
                  <a:pt x="63246" y="461772"/>
                </a:lnTo>
                <a:close/>
              </a:path>
              <a:path w="110490" h="486409">
                <a:moveTo>
                  <a:pt x="63246" y="467105"/>
                </a:moveTo>
                <a:lnTo>
                  <a:pt x="63246" y="461772"/>
                </a:lnTo>
                <a:lnTo>
                  <a:pt x="46481" y="461772"/>
                </a:lnTo>
                <a:lnTo>
                  <a:pt x="46481" y="467105"/>
                </a:lnTo>
                <a:lnTo>
                  <a:pt x="63246" y="467105"/>
                </a:lnTo>
                <a:close/>
              </a:path>
              <a:path w="110490" h="486409">
                <a:moveTo>
                  <a:pt x="110490" y="390905"/>
                </a:moveTo>
                <a:lnTo>
                  <a:pt x="108965" y="384809"/>
                </a:lnTo>
                <a:lnTo>
                  <a:pt x="104393" y="382524"/>
                </a:lnTo>
                <a:lnTo>
                  <a:pt x="99822" y="379475"/>
                </a:lnTo>
                <a:lnTo>
                  <a:pt x="93725" y="381000"/>
                </a:lnTo>
                <a:lnTo>
                  <a:pt x="91440" y="385571"/>
                </a:lnTo>
                <a:lnTo>
                  <a:pt x="54935" y="447443"/>
                </a:lnTo>
                <a:lnTo>
                  <a:pt x="63246" y="461772"/>
                </a:lnTo>
                <a:lnTo>
                  <a:pt x="63246" y="467105"/>
                </a:lnTo>
                <a:lnTo>
                  <a:pt x="64769" y="467105"/>
                </a:lnTo>
                <a:lnTo>
                  <a:pt x="64769" y="469071"/>
                </a:lnTo>
                <a:lnTo>
                  <a:pt x="107441" y="395477"/>
                </a:lnTo>
                <a:lnTo>
                  <a:pt x="110490" y="390905"/>
                </a:lnTo>
                <a:close/>
              </a:path>
            </a:pathLst>
          </a:custGeom>
          <a:solidFill>
            <a:srgbClr val="4A7EBB"/>
          </a:solidFill>
        </p:spPr>
        <p:txBody>
          <a:bodyPr wrap="square" lIns="0" tIns="0" rIns="0" bIns="0" rtlCol="0"/>
          <a:lstStyle/>
          <a:p>
            <a:endParaRPr>
              <a:solidFill>
                <a:prstClr val="black"/>
              </a:solidFill>
            </a:endParaRPr>
          </a:p>
        </p:txBody>
      </p:sp>
      <p:sp>
        <p:nvSpPr>
          <p:cNvPr id="7" name="object 7"/>
          <p:cNvSpPr/>
          <p:nvPr/>
        </p:nvSpPr>
        <p:spPr>
          <a:xfrm>
            <a:off x="3022854" y="6647688"/>
            <a:ext cx="2296160" cy="110489"/>
          </a:xfrm>
          <a:custGeom>
            <a:avLst/>
            <a:gdLst/>
            <a:ahLst/>
            <a:cxnLst/>
            <a:rect l="l" t="t" r="r" b="b"/>
            <a:pathLst>
              <a:path w="2296160" h="110490">
                <a:moveTo>
                  <a:pt x="2257955" y="54935"/>
                </a:moveTo>
                <a:lnTo>
                  <a:pt x="2242026" y="45696"/>
                </a:lnTo>
                <a:lnTo>
                  <a:pt x="0" y="44196"/>
                </a:lnTo>
                <a:lnTo>
                  <a:pt x="0" y="63246"/>
                </a:lnTo>
                <a:lnTo>
                  <a:pt x="2241327" y="64746"/>
                </a:lnTo>
                <a:lnTo>
                  <a:pt x="2257955" y="54935"/>
                </a:lnTo>
                <a:close/>
              </a:path>
              <a:path w="2296160" h="110490">
                <a:moveTo>
                  <a:pt x="2295906" y="54864"/>
                </a:moveTo>
                <a:lnTo>
                  <a:pt x="2205228" y="2286"/>
                </a:lnTo>
                <a:lnTo>
                  <a:pt x="2200656" y="0"/>
                </a:lnTo>
                <a:lnTo>
                  <a:pt x="2195322" y="1524"/>
                </a:lnTo>
                <a:lnTo>
                  <a:pt x="2192274" y="6096"/>
                </a:lnTo>
                <a:lnTo>
                  <a:pt x="2189988" y="10668"/>
                </a:lnTo>
                <a:lnTo>
                  <a:pt x="2191512" y="16002"/>
                </a:lnTo>
                <a:lnTo>
                  <a:pt x="2196084" y="19050"/>
                </a:lnTo>
                <a:lnTo>
                  <a:pt x="2242026" y="45696"/>
                </a:lnTo>
                <a:lnTo>
                  <a:pt x="2276856" y="45720"/>
                </a:lnTo>
                <a:lnTo>
                  <a:pt x="2276856" y="65909"/>
                </a:lnTo>
                <a:lnTo>
                  <a:pt x="2295906" y="54864"/>
                </a:lnTo>
                <a:close/>
              </a:path>
              <a:path w="2296160" h="110490">
                <a:moveTo>
                  <a:pt x="2276856" y="65909"/>
                </a:moveTo>
                <a:lnTo>
                  <a:pt x="2276856" y="64770"/>
                </a:lnTo>
                <a:lnTo>
                  <a:pt x="2241327" y="64746"/>
                </a:lnTo>
                <a:lnTo>
                  <a:pt x="2196084" y="91440"/>
                </a:lnTo>
                <a:lnTo>
                  <a:pt x="2191512" y="93726"/>
                </a:lnTo>
                <a:lnTo>
                  <a:pt x="2189988" y="99822"/>
                </a:lnTo>
                <a:lnTo>
                  <a:pt x="2192274" y="104394"/>
                </a:lnTo>
                <a:lnTo>
                  <a:pt x="2195322" y="108966"/>
                </a:lnTo>
                <a:lnTo>
                  <a:pt x="2200656" y="110490"/>
                </a:lnTo>
                <a:lnTo>
                  <a:pt x="2205228" y="107442"/>
                </a:lnTo>
                <a:lnTo>
                  <a:pt x="2276856" y="65909"/>
                </a:lnTo>
                <a:close/>
              </a:path>
              <a:path w="2296160" h="110490">
                <a:moveTo>
                  <a:pt x="2272284" y="64766"/>
                </a:moveTo>
                <a:lnTo>
                  <a:pt x="2272284" y="63246"/>
                </a:lnTo>
                <a:lnTo>
                  <a:pt x="2257955" y="54935"/>
                </a:lnTo>
                <a:lnTo>
                  <a:pt x="2241327" y="64746"/>
                </a:lnTo>
                <a:lnTo>
                  <a:pt x="2272284" y="64766"/>
                </a:lnTo>
                <a:close/>
              </a:path>
              <a:path w="2296160" h="110490">
                <a:moveTo>
                  <a:pt x="2276856" y="64770"/>
                </a:moveTo>
                <a:lnTo>
                  <a:pt x="2276856" y="45720"/>
                </a:lnTo>
                <a:lnTo>
                  <a:pt x="2242026" y="45696"/>
                </a:lnTo>
                <a:lnTo>
                  <a:pt x="2257955" y="54935"/>
                </a:lnTo>
                <a:lnTo>
                  <a:pt x="2272284" y="46482"/>
                </a:lnTo>
                <a:lnTo>
                  <a:pt x="2272284" y="64766"/>
                </a:lnTo>
                <a:lnTo>
                  <a:pt x="2276856" y="64770"/>
                </a:lnTo>
                <a:close/>
              </a:path>
              <a:path w="2296160" h="110490">
                <a:moveTo>
                  <a:pt x="2272284" y="63246"/>
                </a:moveTo>
                <a:lnTo>
                  <a:pt x="2272284" y="46482"/>
                </a:lnTo>
                <a:lnTo>
                  <a:pt x="2257955" y="54935"/>
                </a:lnTo>
                <a:lnTo>
                  <a:pt x="2272284" y="63246"/>
                </a:lnTo>
                <a:close/>
              </a:path>
            </a:pathLst>
          </a:custGeom>
          <a:solidFill>
            <a:srgbClr val="4A7EBB"/>
          </a:solidFill>
        </p:spPr>
        <p:txBody>
          <a:bodyPr wrap="square" lIns="0" tIns="0" rIns="0" bIns="0" rtlCol="0"/>
          <a:lstStyle/>
          <a:p>
            <a:endParaRPr>
              <a:solidFill>
                <a:prstClr val="black"/>
              </a:solidFill>
            </a:endParaRPr>
          </a:p>
        </p:txBody>
      </p:sp>
      <p:sp>
        <p:nvSpPr>
          <p:cNvPr id="8" name="object 8"/>
          <p:cNvSpPr/>
          <p:nvPr/>
        </p:nvSpPr>
        <p:spPr>
          <a:xfrm>
            <a:off x="2023110" y="5551170"/>
            <a:ext cx="3286125" cy="111760"/>
          </a:xfrm>
          <a:custGeom>
            <a:avLst/>
            <a:gdLst/>
            <a:ahLst/>
            <a:cxnLst/>
            <a:rect l="l" t="t" r="r" b="b"/>
            <a:pathLst>
              <a:path w="3286125" h="111760">
                <a:moveTo>
                  <a:pt x="3247793" y="55554"/>
                </a:moveTo>
                <a:lnTo>
                  <a:pt x="3231125" y="45719"/>
                </a:lnTo>
                <a:lnTo>
                  <a:pt x="0" y="45719"/>
                </a:lnTo>
                <a:lnTo>
                  <a:pt x="0" y="64769"/>
                </a:lnTo>
                <a:lnTo>
                  <a:pt x="3231904" y="64769"/>
                </a:lnTo>
                <a:lnTo>
                  <a:pt x="3247793" y="55554"/>
                </a:lnTo>
                <a:close/>
              </a:path>
              <a:path w="3286125" h="111760">
                <a:moveTo>
                  <a:pt x="3285743" y="55625"/>
                </a:moveTo>
                <a:lnTo>
                  <a:pt x="3195827" y="3047"/>
                </a:lnTo>
                <a:lnTo>
                  <a:pt x="3191255" y="0"/>
                </a:lnTo>
                <a:lnTo>
                  <a:pt x="3185160" y="1524"/>
                </a:lnTo>
                <a:lnTo>
                  <a:pt x="3182873" y="6095"/>
                </a:lnTo>
                <a:lnTo>
                  <a:pt x="3179825" y="10667"/>
                </a:lnTo>
                <a:lnTo>
                  <a:pt x="3181349" y="16763"/>
                </a:lnTo>
                <a:lnTo>
                  <a:pt x="3185922" y="19050"/>
                </a:lnTo>
                <a:lnTo>
                  <a:pt x="3231125" y="45719"/>
                </a:lnTo>
                <a:lnTo>
                  <a:pt x="3266694" y="45719"/>
                </a:lnTo>
                <a:lnTo>
                  <a:pt x="3266694" y="66765"/>
                </a:lnTo>
                <a:lnTo>
                  <a:pt x="3285743" y="55625"/>
                </a:lnTo>
                <a:close/>
              </a:path>
              <a:path w="3286125" h="111760">
                <a:moveTo>
                  <a:pt x="3266694" y="66765"/>
                </a:moveTo>
                <a:lnTo>
                  <a:pt x="3266694" y="64769"/>
                </a:lnTo>
                <a:lnTo>
                  <a:pt x="3231904" y="64769"/>
                </a:lnTo>
                <a:lnTo>
                  <a:pt x="3185922" y="91439"/>
                </a:lnTo>
                <a:lnTo>
                  <a:pt x="3181349" y="94487"/>
                </a:lnTo>
                <a:lnTo>
                  <a:pt x="3179825" y="100583"/>
                </a:lnTo>
                <a:lnTo>
                  <a:pt x="3182873" y="105155"/>
                </a:lnTo>
                <a:lnTo>
                  <a:pt x="3185160" y="109727"/>
                </a:lnTo>
                <a:lnTo>
                  <a:pt x="3191255" y="111251"/>
                </a:lnTo>
                <a:lnTo>
                  <a:pt x="3195827" y="108203"/>
                </a:lnTo>
                <a:lnTo>
                  <a:pt x="3266694" y="66765"/>
                </a:lnTo>
                <a:close/>
              </a:path>
              <a:path w="3286125" h="111760">
                <a:moveTo>
                  <a:pt x="3266694" y="64769"/>
                </a:moveTo>
                <a:lnTo>
                  <a:pt x="3266694" y="45719"/>
                </a:lnTo>
                <a:lnTo>
                  <a:pt x="3231125" y="45719"/>
                </a:lnTo>
                <a:lnTo>
                  <a:pt x="3247793" y="55554"/>
                </a:lnTo>
                <a:lnTo>
                  <a:pt x="3262122" y="47243"/>
                </a:lnTo>
                <a:lnTo>
                  <a:pt x="3262122" y="64769"/>
                </a:lnTo>
                <a:lnTo>
                  <a:pt x="3266694" y="64769"/>
                </a:lnTo>
                <a:close/>
              </a:path>
              <a:path w="3286125" h="111760">
                <a:moveTo>
                  <a:pt x="3262122" y="64769"/>
                </a:moveTo>
                <a:lnTo>
                  <a:pt x="3262122" y="64007"/>
                </a:lnTo>
                <a:lnTo>
                  <a:pt x="3247793" y="55554"/>
                </a:lnTo>
                <a:lnTo>
                  <a:pt x="3231904" y="64769"/>
                </a:lnTo>
                <a:lnTo>
                  <a:pt x="3262122" y="64769"/>
                </a:lnTo>
                <a:close/>
              </a:path>
              <a:path w="3286125" h="111760">
                <a:moveTo>
                  <a:pt x="3262122" y="64007"/>
                </a:moveTo>
                <a:lnTo>
                  <a:pt x="3262122" y="47243"/>
                </a:lnTo>
                <a:lnTo>
                  <a:pt x="3247793" y="55554"/>
                </a:lnTo>
                <a:lnTo>
                  <a:pt x="3262122" y="64007"/>
                </a:lnTo>
                <a:close/>
              </a:path>
            </a:pathLst>
          </a:custGeom>
          <a:solidFill>
            <a:srgbClr val="4A7EBB"/>
          </a:solidFill>
        </p:spPr>
        <p:txBody>
          <a:bodyPr wrap="square" lIns="0" tIns="0" rIns="0" bIns="0" rtlCol="0"/>
          <a:lstStyle/>
          <a:p>
            <a:endParaRPr>
              <a:solidFill>
                <a:prstClr val="black"/>
              </a:solidFill>
            </a:endParaRPr>
          </a:p>
        </p:txBody>
      </p:sp>
      <p:sp>
        <p:nvSpPr>
          <p:cNvPr id="9" name="object 9"/>
          <p:cNvSpPr/>
          <p:nvPr/>
        </p:nvSpPr>
        <p:spPr>
          <a:xfrm>
            <a:off x="390906" y="1193291"/>
            <a:ext cx="1644650" cy="502284"/>
          </a:xfrm>
          <a:custGeom>
            <a:avLst/>
            <a:gdLst/>
            <a:ahLst/>
            <a:cxnLst/>
            <a:rect l="l" t="t" r="r" b="b"/>
            <a:pathLst>
              <a:path w="1644650" h="502285">
                <a:moveTo>
                  <a:pt x="1644395" y="502157"/>
                </a:moveTo>
                <a:lnTo>
                  <a:pt x="1644395" y="0"/>
                </a:lnTo>
                <a:lnTo>
                  <a:pt x="0" y="0"/>
                </a:lnTo>
                <a:lnTo>
                  <a:pt x="0" y="502157"/>
                </a:lnTo>
                <a:lnTo>
                  <a:pt x="12954" y="502157"/>
                </a:lnTo>
                <a:lnTo>
                  <a:pt x="12953" y="25907"/>
                </a:lnTo>
                <a:lnTo>
                  <a:pt x="25145" y="12953"/>
                </a:lnTo>
                <a:lnTo>
                  <a:pt x="25145" y="25907"/>
                </a:lnTo>
                <a:lnTo>
                  <a:pt x="1619250" y="25907"/>
                </a:lnTo>
                <a:lnTo>
                  <a:pt x="1619250" y="12953"/>
                </a:lnTo>
                <a:lnTo>
                  <a:pt x="1632204" y="25907"/>
                </a:lnTo>
                <a:lnTo>
                  <a:pt x="1632204" y="502157"/>
                </a:lnTo>
                <a:lnTo>
                  <a:pt x="1644395" y="502157"/>
                </a:lnTo>
                <a:close/>
              </a:path>
              <a:path w="1644650" h="502285">
                <a:moveTo>
                  <a:pt x="25145" y="25907"/>
                </a:moveTo>
                <a:lnTo>
                  <a:pt x="25145" y="12953"/>
                </a:lnTo>
                <a:lnTo>
                  <a:pt x="12953" y="25907"/>
                </a:lnTo>
                <a:lnTo>
                  <a:pt x="25145" y="25907"/>
                </a:lnTo>
                <a:close/>
              </a:path>
              <a:path w="1644650" h="502285">
                <a:moveTo>
                  <a:pt x="25145" y="476249"/>
                </a:moveTo>
                <a:lnTo>
                  <a:pt x="25145" y="25907"/>
                </a:lnTo>
                <a:lnTo>
                  <a:pt x="12953" y="25907"/>
                </a:lnTo>
                <a:lnTo>
                  <a:pt x="12953" y="476249"/>
                </a:lnTo>
                <a:lnTo>
                  <a:pt x="25145" y="476249"/>
                </a:lnTo>
                <a:close/>
              </a:path>
              <a:path w="1644650" h="502285">
                <a:moveTo>
                  <a:pt x="1632204" y="476249"/>
                </a:moveTo>
                <a:lnTo>
                  <a:pt x="12953" y="476249"/>
                </a:lnTo>
                <a:lnTo>
                  <a:pt x="25145" y="489203"/>
                </a:lnTo>
                <a:lnTo>
                  <a:pt x="25146" y="502157"/>
                </a:lnTo>
                <a:lnTo>
                  <a:pt x="1619250" y="502157"/>
                </a:lnTo>
                <a:lnTo>
                  <a:pt x="1619250" y="489203"/>
                </a:lnTo>
                <a:lnTo>
                  <a:pt x="1632204" y="476249"/>
                </a:lnTo>
                <a:close/>
              </a:path>
              <a:path w="1644650" h="502285">
                <a:moveTo>
                  <a:pt x="25146" y="502157"/>
                </a:moveTo>
                <a:lnTo>
                  <a:pt x="25145" y="489203"/>
                </a:lnTo>
                <a:lnTo>
                  <a:pt x="12953" y="476249"/>
                </a:lnTo>
                <a:lnTo>
                  <a:pt x="12954" y="502157"/>
                </a:lnTo>
                <a:lnTo>
                  <a:pt x="25146" y="502157"/>
                </a:lnTo>
                <a:close/>
              </a:path>
              <a:path w="1644650" h="502285">
                <a:moveTo>
                  <a:pt x="1632204" y="25907"/>
                </a:moveTo>
                <a:lnTo>
                  <a:pt x="1619250" y="12953"/>
                </a:lnTo>
                <a:lnTo>
                  <a:pt x="1619250" y="25907"/>
                </a:lnTo>
                <a:lnTo>
                  <a:pt x="1632204" y="25907"/>
                </a:lnTo>
                <a:close/>
              </a:path>
              <a:path w="1644650" h="502285">
                <a:moveTo>
                  <a:pt x="1632204" y="476249"/>
                </a:moveTo>
                <a:lnTo>
                  <a:pt x="1632204" y="25907"/>
                </a:lnTo>
                <a:lnTo>
                  <a:pt x="1619250" y="25907"/>
                </a:lnTo>
                <a:lnTo>
                  <a:pt x="1619250" y="476249"/>
                </a:lnTo>
                <a:lnTo>
                  <a:pt x="1632204" y="476249"/>
                </a:lnTo>
                <a:close/>
              </a:path>
              <a:path w="1644650" h="502285">
                <a:moveTo>
                  <a:pt x="1632204" y="502157"/>
                </a:moveTo>
                <a:lnTo>
                  <a:pt x="1632204" y="476249"/>
                </a:lnTo>
                <a:lnTo>
                  <a:pt x="1619250" y="489203"/>
                </a:lnTo>
                <a:lnTo>
                  <a:pt x="1619250" y="502157"/>
                </a:lnTo>
                <a:lnTo>
                  <a:pt x="1632204" y="502157"/>
                </a:lnTo>
                <a:close/>
              </a:path>
            </a:pathLst>
          </a:custGeom>
          <a:solidFill>
            <a:srgbClr val="4F81BD"/>
          </a:solidFill>
        </p:spPr>
        <p:txBody>
          <a:bodyPr wrap="square" lIns="0" tIns="0" rIns="0" bIns="0" rtlCol="0"/>
          <a:lstStyle/>
          <a:p>
            <a:endParaRPr>
              <a:solidFill>
                <a:prstClr val="black"/>
              </a:solidFill>
            </a:endParaRPr>
          </a:p>
        </p:txBody>
      </p:sp>
      <p:sp>
        <p:nvSpPr>
          <p:cNvPr id="10" name="object 10"/>
          <p:cNvSpPr txBox="1"/>
          <p:nvPr/>
        </p:nvSpPr>
        <p:spPr>
          <a:xfrm>
            <a:off x="435355" y="850387"/>
            <a:ext cx="4253230" cy="774065"/>
          </a:xfrm>
          <a:prstGeom prst="rect">
            <a:avLst/>
          </a:prstGeom>
        </p:spPr>
        <p:txBody>
          <a:bodyPr vert="horz" wrap="square" lIns="0" tIns="0" rIns="0" bIns="0" rtlCol="0">
            <a:spAutoFit/>
          </a:bodyPr>
          <a:lstStyle/>
          <a:p>
            <a:pPr marL="234315" indent="-222250"/>
            <a:r>
              <a:rPr sz="1000" b="1" dirty="0">
                <a:solidFill>
                  <a:srgbClr val="FFFFFF"/>
                </a:solidFill>
                <a:latin typeface="Arial Black"/>
                <a:cs typeface="Arial Black"/>
              </a:rPr>
              <a:t>W</a:t>
            </a:r>
            <a:r>
              <a:rPr sz="1000" b="1" spc="-5" dirty="0">
                <a:solidFill>
                  <a:srgbClr val="FFFFFF"/>
                </a:solidFill>
                <a:latin typeface="Arial Black"/>
                <a:cs typeface="Arial Black"/>
              </a:rPr>
              <a:t>isconsi</a:t>
            </a:r>
            <a:r>
              <a:rPr sz="1000" b="1" dirty="0">
                <a:solidFill>
                  <a:srgbClr val="FFFFFF"/>
                </a:solidFill>
                <a:latin typeface="Arial Black"/>
                <a:cs typeface="Arial Black"/>
              </a:rPr>
              <a:t>n</a:t>
            </a:r>
            <a:r>
              <a:rPr sz="1000" b="1" spc="-15" dirty="0">
                <a:solidFill>
                  <a:srgbClr val="FFFFFF"/>
                </a:solidFill>
                <a:latin typeface="Arial Black"/>
                <a:cs typeface="Arial Black"/>
              </a:rPr>
              <a:t> </a:t>
            </a:r>
            <a:r>
              <a:rPr sz="1000" b="1" spc="-5" dirty="0">
                <a:solidFill>
                  <a:srgbClr val="FFFFFF"/>
                </a:solidFill>
                <a:latin typeface="Arial Black"/>
                <a:cs typeface="Arial Black"/>
              </a:rPr>
              <a:t>Healthcare-Associat</a:t>
            </a:r>
            <a:r>
              <a:rPr sz="1000" b="1" spc="-10" dirty="0">
                <a:solidFill>
                  <a:srgbClr val="FFFFFF"/>
                </a:solidFill>
                <a:latin typeface="Arial Black"/>
                <a:cs typeface="Arial Black"/>
              </a:rPr>
              <a:t>e</a:t>
            </a:r>
            <a:r>
              <a:rPr sz="1000" b="1" dirty="0">
                <a:solidFill>
                  <a:srgbClr val="FFFFFF"/>
                </a:solidFill>
                <a:latin typeface="Arial Black"/>
                <a:cs typeface="Arial Black"/>
              </a:rPr>
              <a:t>d </a:t>
            </a:r>
            <a:r>
              <a:rPr sz="1000" b="1" spc="-5" dirty="0">
                <a:solidFill>
                  <a:srgbClr val="FFFFFF"/>
                </a:solidFill>
                <a:latin typeface="Arial Black"/>
                <a:cs typeface="Arial Black"/>
              </a:rPr>
              <a:t>Infection</a:t>
            </a:r>
            <a:r>
              <a:rPr sz="1000" b="1" dirty="0">
                <a:solidFill>
                  <a:srgbClr val="FFFFFF"/>
                </a:solidFill>
                <a:latin typeface="Arial Black"/>
                <a:cs typeface="Arial Black"/>
              </a:rPr>
              <a:t>s </a:t>
            </a:r>
            <a:r>
              <a:rPr sz="1000" b="1" spc="-5" dirty="0">
                <a:solidFill>
                  <a:srgbClr val="FFFFFF"/>
                </a:solidFill>
                <a:latin typeface="Arial Black"/>
                <a:cs typeface="Arial Black"/>
              </a:rPr>
              <a:t>i</a:t>
            </a:r>
            <a:r>
              <a:rPr sz="1000" b="1" dirty="0">
                <a:solidFill>
                  <a:srgbClr val="FFFFFF"/>
                </a:solidFill>
                <a:latin typeface="Arial Black"/>
                <a:cs typeface="Arial Black"/>
              </a:rPr>
              <a:t>n </a:t>
            </a:r>
            <a:r>
              <a:rPr sz="1000" b="1" spc="-10" dirty="0">
                <a:solidFill>
                  <a:srgbClr val="FFFFFF"/>
                </a:solidFill>
                <a:latin typeface="Arial Black"/>
                <a:cs typeface="Arial Black"/>
              </a:rPr>
              <a:t>L</a:t>
            </a:r>
            <a:r>
              <a:rPr sz="1000" b="1" dirty="0">
                <a:solidFill>
                  <a:srgbClr val="FFFFFF"/>
                </a:solidFill>
                <a:latin typeface="Arial Black"/>
                <a:cs typeface="Arial Black"/>
              </a:rPr>
              <a:t>TC </a:t>
            </a:r>
            <a:r>
              <a:rPr sz="1000" b="1" spc="-5" dirty="0">
                <a:solidFill>
                  <a:srgbClr val="FFFFFF"/>
                </a:solidFill>
                <a:latin typeface="Arial Black"/>
                <a:cs typeface="Arial Black"/>
              </a:rPr>
              <a:t>Coalition</a:t>
            </a:r>
            <a:endParaRPr sz="1000" dirty="0">
              <a:solidFill>
                <a:prstClr val="black"/>
              </a:solidFill>
              <a:latin typeface="Arial Black"/>
              <a:cs typeface="Arial Black"/>
            </a:endParaRPr>
          </a:p>
          <a:p>
            <a:endParaRPr sz="1000" dirty="0">
              <a:solidFill>
                <a:prstClr val="black"/>
              </a:solidFill>
              <a:latin typeface="Times New Roman"/>
              <a:cs typeface="Times New Roman"/>
            </a:endParaRPr>
          </a:p>
          <a:p>
            <a:pPr>
              <a:spcBef>
                <a:spcPts val="52"/>
              </a:spcBef>
            </a:pPr>
            <a:endParaRPr sz="850" dirty="0">
              <a:solidFill>
                <a:prstClr val="black"/>
              </a:solidFill>
              <a:latin typeface="Times New Roman"/>
              <a:cs typeface="Times New Roman"/>
            </a:endParaRPr>
          </a:p>
          <a:p>
            <a:pPr marL="501015" marR="2922905" indent="-267335">
              <a:lnSpc>
                <a:spcPct val="101400"/>
              </a:lnSpc>
            </a:pPr>
            <a:r>
              <a:rPr sz="1100" spc="-5" dirty="0">
                <a:solidFill>
                  <a:srgbClr val="00B050"/>
                </a:solidFill>
                <a:cs typeface="Calibri"/>
              </a:rPr>
              <a:t>Reside</a:t>
            </a:r>
            <a:r>
              <a:rPr sz="1100" dirty="0">
                <a:solidFill>
                  <a:srgbClr val="00B050"/>
                </a:solidFill>
                <a:cs typeface="Calibri"/>
              </a:rPr>
              <a:t>n</a:t>
            </a:r>
            <a:r>
              <a:rPr sz="1100" spc="-5" dirty="0">
                <a:solidFill>
                  <a:srgbClr val="00B050"/>
                </a:solidFill>
                <a:cs typeface="Calibri"/>
              </a:rPr>
              <a:t>t Ch</a:t>
            </a:r>
            <a:r>
              <a:rPr sz="1100" spc="5" dirty="0">
                <a:solidFill>
                  <a:srgbClr val="00B050"/>
                </a:solidFill>
                <a:cs typeface="Calibri"/>
              </a:rPr>
              <a:t>a</a:t>
            </a:r>
            <a:r>
              <a:rPr sz="1100" spc="-5" dirty="0">
                <a:solidFill>
                  <a:srgbClr val="00B050"/>
                </a:solidFill>
                <a:cs typeface="Calibri"/>
              </a:rPr>
              <a:t>n</a:t>
            </a:r>
            <a:r>
              <a:rPr sz="1100" spc="-15" dirty="0">
                <a:solidFill>
                  <a:srgbClr val="00B050"/>
                </a:solidFill>
                <a:cs typeface="Calibri"/>
              </a:rPr>
              <a:t>g</a:t>
            </a:r>
            <a:r>
              <a:rPr sz="1100" spc="-10" dirty="0">
                <a:solidFill>
                  <a:srgbClr val="00B050"/>
                </a:solidFill>
                <a:cs typeface="Calibri"/>
              </a:rPr>
              <a:t>e</a:t>
            </a:r>
            <a:r>
              <a:rPr sz="1100" spc="-5" dirty="0">
                <a:solidFill>
                  <a:srgbClr val="00B050"/>
                </a:solidFill>
                <a:cs typeface="Calibri"/>
              </a:rPr>
              <a:t> </a:t>
            </a:r>
            <a:r>
              <a:rPr sz="1100" spc="5" dirty="0">
                <a:solidFill>
                  <a:srgbClr val="00B050"/>
                </a:solidFill>
                <a:cs typeface="Calibri"/>
              </a:rPr>
              <a:t>in </a:t>
            </a:r>
            <a:r>
              <a:rPr sz="1100" spc="-5" dirty="0">
                <a:solidFill>
                  <a:srgbClr val="00B050"/>
                </a:solidFill>
                <a:cs typeface="Calibri"/>
              </a:rPr>
              <a:t>Condition</a:t>
            </a:r>
            <a:endParaRPr sz="1100" dirty="0">
              <a:solidFill>
                <a:prstClr val="black"/>
              </a:solidFill>
              <a:cs typeface="Calibri"/>
            </a:endParaRPr>
          </a:p>
        </p:txBody>
      </p:sp>
      <p:sp>
        <p:nvSpPr>
          <p:cNvPr id="12" name="object 12"/>
          <p:cNvSpPr/>
          <p:nvPr/>
        </p:nvSpPr>
        <p:spPr>
          <a:xfrm>
            <a:off x="390906" y="2917698"/>
            <a:ext cx="1644650" cy="588010"/>
          </a:xfrm>
          <a:custGeom>
            <a:avLst/>
            <a:gdLst/>
            <a:ahLst/>
            <a:cxnLst/>
            <a:rect l="l" t="t" r="r" b="b"/>
            <a:pathLst>
              <a:path w="1644650" h="588010">
                <a:moveTo>
                  <a:pt x="1644396" y="587501"/>
                </a:moveTo>
                <a:lnTo>
                  <a:pt x="1644395" y="0"/>
                </a:lnTo>
                <a:lnTo>
                  <a:pt x="0" y="0"/>
                </a:lnTo>
                <a:lnTo>
                  <a:pt x="0" y="587501"/>
                </a:lnTo>
                <a:lnTo>
                  <a:pt x="12954" y="587501"/>
                </a:lnTo>
                <a:lnTo>
                  <a:pt x="12953" y="25145"/>
                </a:lnTo>
                <a:lnTo>
                  <a:pt x="25145" y="12191"/>
                </a:lnTo>
                <a:lnTo>
                  <a:pt x="25145" y="25145"/>
                </a:lnTo>
                <a:lnTo>
                  <a:pt x="1619249" y="25145"/>
                </a:lnTo>
                <a:lnTo>
                  <a:pt x="1619249" y="12191"/>
                </a:lnTo>
                <a:lnTo>
                  <a:pt x="1632203" y="25145"/>
                </a:lnTo>
                <a:lnTo>
                  <a:pt x="1632204" y="587501"/>
                </a:lnTo>
                <a:lnTo>
                  <a:pt x="1644396" y="587501"/>
                </a:lnTo>
                <a:close/>
              </a:path>
              <a:path w="1644650" h="588010">
                <a:moveTo>
                  <a:pt x="25145" y="25145"/>
                </a:moveTo>
                <a:lnTo>
                  <a:pt x="25145" y="12191"/>
                </a:lnTo>
                <a:lnTo>
                  <a:pt x="12953" y="25145"/>
                </a:lnTo>
                <a:lnTo>
                  <a:pt x="25145" y="25145"/>
                </a:lnTo>
                <a:close/>
              </a:path>
              <a:path w="1644650" h="588010">
                <a:moveTo>
                  <a:pt x="25145" y="561593"/>
                </a:moveTo>
                <a:lnTo>
                  <a:pt x="25145" y="25145"/>
                </a:lnTo>
                <a:lnTo>
                  <a:pt x="12953" y="25145"/>
                </a:lnTo>
                <a:lnTo>
                  <a:pt x="12954" y="561593"/>
                </a:lnTo>
                <a:lnTo>
                  <a:pt x="25145" y="561593"/>
                </a:lnTo>
                <a:close/>
              </a:path>
              <a:path w="1644650" h="588010">
                <a:moveTo>
                  <a:pt x="1632204" y="561593"/>
                </a:moveTo>
                <a:lnTo>
                  <a:pt x="12954" y="561593"/>
                </a:lnTo>
                <a:lnTo>
                  <a:pt x="25145" y="574548"/>
                </a:lnTo>
                <a:lnTo>
                  <a:pt x="25145" y="587501"/>
                </a:lnTo>
                <a:lnTo>
                  <a:pt x="1619250" y="587501"/>
                </a:lnTo>
                <a:lnTo>
                  <a:pt x="1619250" y="574548"/>
                </a:lnTo>
                <a:lnTo>
                  <a:pt x="1632204" y="561593"/>
                </a:lnTo>
                <a:close/>
              </a:path>
              <a:path w="1644650" h="588010">
                <a:moveTo>
                  <a:pt x="25145" y="587501"/>
                </a:moveTo>
                <a:lnTo>
                  <a:pt x="25145" y="574548"/>
                </a:lnTo>
                <a:lnTo>
                  <a:pt x="12954" y="561593"/>
                </a:lnTo>
                <a:lnTo>
                  <a:pt x="12954" y="587501"/>
                </a:lnTo>
                <a:lnTo>
                  <a:pt x="25145" y="587501"/>
                </a:lnTo>
                <a:close/>
              </a:path>
              <a:path w="1644650" h="588010">
                <a:moveTo>
                  <a:pt x="1632203" y="25145"/>
                </a:moveTo>
                <a:lnTo>
                  <a:pt x="1619249" y="12191"/>
                </a:lnTo>
                <a:lnTo>
                  <a:pt x="1619249" y="25145"/>
                </a:lnTo>
                <a:lnTo>
                  <a:pt x="1632203" y="25145"/>
                </a:lnTo>
                <a:close/>
              </a:path>
              <a:path w="1644650" h="588010">
                <a:moveTo>
                  <a:pt x="1632204" y="561593"/>
                </a:moveTo>
                <a:lnTo>
                  <a:pt x="1632203" y="25145"/>
                </a:lnTo>
                <a:lnTo>
                  <a:pt x="1619249" y="25145"/>
                </a:lnTo>
                <a:lnTo>
                  <a:pt x="1619250" y="561593"/>
                </a:lnTo>
                <a:lnTo>
                  <a:pt x="1632204" y="561593"/>
                </a:lnTo>
                <a:close/>
              </a:path>
              <a:path w="1644650" h="588010">
                <a:moveTo>
                  <a:pt x="1632204" y="587501"/>
                </a:moveTo>
                <a:lnTo>
                  <a:pt x="1632204" y="561593"/>
                </a:lnTo>
                <a:lnTo>
                  <a:pt x="1619250" y="574548"/>
                </a:lnTo>
                <a:lnTo>
                  <a:pt x="1619250" y="587501"/>
                </a:lnTo>
                <a:lnTo>
                  <a:pt x="1632204" y="587501"/>
                </a:lnTo>
                <a:close/>
              </a:path>
            </a:pathLst>
          </a:custGeom>
          <a:solidFill>
            <a:srgbClr val="4F81BD"/>
          </a:solidFill>
        </p:spPr>
        <p:txBody>
          <a:bodyPr wrap="square" lIns="0" tIns="0" rIns="0" bIns="0" rtlCol="0"/>
          <a:lstStyle/>
          <a:p>
            <a:endParaRPr>
              <a:solidFill>
                <a:prstClr val="black"/>
              </a:solidFill>
            </a:endParaRPr>
          </a:p>
        </p:txBody>
      </p:sp>
      <p:sp>
        <p:nvSpPr>
          <p:cNvPr id="13" name="object 13"/>
          <p:cNvSpPr txBox="1"/>
          <p:nvPr/>
        </p:nvSpPr>
        <p:spPr>
          <a:xfrm>
            <a:off x="591566" y="3055683"/>
            <a:ext cx="1242060" cy="335280"/>
          </a:xfrm>
          <a:prstGeom prst="rect">
            <a:avLst/>
          </a:prstGeom>
        </p:spPr>
        <p:txBody>
          <a:bodyPr vert="horz" wrap="square" lIns="0" tIns="0" rIns="0" bIns="0" rtlCol="0">
            <a:spAutoFit/>
          </a:bodyPr>
          <a:lstStyle/>
          <a:p>
            <a:pPr marL="414655" marR="5080" indent="-402590">
              <a:lnSpc>
                <a:spcPct val="101400"/>
              </a:lnSpc>
            </a:pPr>
            <a:r>
              <a:rPr sz="1100" spc="-5" dirty="0">
                <a:solidFill>
                  <a:prstClr val="black"/>
                </a:solidFill>
                <a:cs typeface="Calibri"/>
              </a:rPr>
              <a:t>Localizin</a:t>
            </a:r>
            <a:r>
              <a:rPr sz="1100" dirty="0">
                <a:solidFill>
                  <a:prstClr val="black"/>
                </a:solidFill>
                <a:cs typeface="Calibri"/>
              </a:rPr>
              <a:t>g</a:t>
            </a:r>
            <a:r>
              <a:rPr sz="1100" spc="5" dirty="0">
                <a:solidFill>
                  <a:prstClr val="black"/>
                </a:solidFill>
                <a:cs typeface="Calibri"/>
              </a:rPr>
              <a:t> </a:t>
            </a:r>
            <a:r>
              <a:rPr sz="1100" spc="-10" dirty="0">
                <a:solidFill>
                  <a:prstClr val="black"/>
                </a:solidFill>
                <a:cs typeface="Calibri"/>
              </a:rPr>
              <a:t>Ur</a:t>
            </a:r>
            <a:r>
              <a:rPr sz="1100" dirty="0">
                <a:solidFill>
                  <a:prstClr val="black"/>
                </a:solidFill>
                <a:cs typeface="Calibri"/>
              </a:rPr>
              <a:t>i</a:t>
            </a:r>
            <a:r>
              <a:rPr sz="1100" spc="-5" dirty="0">
                <a:solidFill>
                  <a:prstClr val="black"/>
                </a:solidFill>
                <a:cs typeface="Calibri"/>
              </a:rPr>
              <a:t>n</a:t>
            </a:r>
            <a:r>
              <a:rPr sz="1100" spc="-10" dirty="0">
                <a:solidFill>
                  <a:prstClr val="black"/>
                </a:solidFill>
                <a:cs typeface="Calibri"/>
              </a:rPr>
              <a:t>ar</a:t>
            </a:r>
            <a:r>
              <a:rPr sz="1100" spc="-5" dirty="0">
                <a:solidFill>
                  <a:prstClr val="black"/>
                </a:solidFill>
                <a:cs typeface="Calibri"/>
              </a:rPr>
              <a:t>y S/S (</a:t>
            </a:r>
            <a:r>
              <a:rPr sz="1100" b="1" spc="-15" dirty="0">
                <a:solidFill>
                  <a:prstClr val="black"/>
                </a:solidFill>
                <a:cs typeface="Calibri"/>
              </a:rPr>
              <a:t>Bo</a:t>
            </a:r>
            <a:r>
              <a:rPr sz="1100" b="1" spc="-5" dirty="0">
                <a:solidFill>
                  <a:prstClr val="black"/>
                </a:solidFill>
                <a:cs typeface="Calibri"/>
              </a:rPr>
              <a:t>x</a:t>
            </a:r>
            <a:r>
              <a:rPr sz="1100" b="1" dirty="0">
                <a:solidFill>
                  <a:prstClr val="black"/>
                </a:solidFill>
                <a:cs typeface="Calibri"/>
              </a:rPr>
              <a:t> </a:t>
            </a:r>
            <a:r>
              <a:rPr sz="1100" b="1" spc="-10" dirty="0">
                <a:solidFill>
                  <a:prstClr val="black"/>
                </a:solidFill>
                <a:cs typeface="Calibri"/>
              </a:rPr>
              <a:t>B</a:t>
            </a:r>
            <a:r>
              <a:rPr sz="1100" dirty="0">
                <a:solidFill>
                  <a:prstClr val="black"/>
                </a:solidFill>
                <a:cs typeface="Calibri"/>
              </a:rPr>
              <a:t>)</a:t>
            </a:r>
            <a:endParaRPr sz="1100">
              <a:solidFill>
                <a:prstClr val="black"/>
              </a:solidFill>
              <a:cs typeface="Calibri"/>
            </a:endParaRPr>
          </a:p>
        </p:txBody>
      </p:sp>
      <p:sp>
        <p:nvSpPr>
          <p:cNvPr id="14" name="object 14"/>
          <p:cNvSpPr/>
          <p:nvPr/>
        </p:nvSpPr>
        <p:spPr>
          <a:xfrm>
            <a:off x="381000" y="1984248"/>
            <a:ext cx="1654810" cy="654050"/>
          </a:xfrm>
          <a:custGeom>
            <a:avLst/>
            <a:gdLst/>
            <a:ahLst/>
            <a:cxnLst/>
            <a:rect l="l" t="t" r="r" b="b"/>
            <a:pathLst>
              <a:path w="1654810" h="654050">
                <a:moveTo>
                  <a:pt x="1654302" y="653795"/>
                </a:moveTo>
                <a:lnTo>
                  <a:pt x="1654302" y="0"/>
                </a:lnTo>
                <a:lnTo>
                  <a:pt x="0" y="0"/>
                </a:lnTo>
                <a:lnTo>
                  <a:pt x="0" y="653795"/>
                </a:lnTo>
                <a:lnTo>
                  <a:pt x="12953" y="653795"/>
                </a:lnTo>
                <a:lnTo>
                  <a:pt x="12953" y="25145"/>
                </a:lnTo>
                <a:lnTo>
                  <a:pt x="25907" y="12191"/>
                </a:lnTo>
                <a:lnTo>
                  <a:pt x="25907" y="25145"/>
                </a:lnTo>
                <a:lnTo>
                  <a:pt x="1629156" y="25145"/>
                </a:lnTo>
                <a:lnTo>
                  <a:pt x="1629156" y="12191"/>
                </a:lnTo>
                <a:lnTo>
                  <a:pt x="1642110" y="25145"/>
                </a:lnTo>
                <a:lnTo>
                  <a:pt x="1642110" y="653795"/>
                </a:lnTo>
                <a:lnTo>
                  <a:pt x="1654302" y="653795"/>
                </a:lnTo>
                <a:close/>
              </a:path>
              <a:path w="1654810" h="654050">
                <a:moveTo>
                  <a:pt x="25907" y="25145"/>
                </a:moveTo>
                <a:lnTo>
                  <a:pt x="25907" y="12191"/>
                </a:lnTo>
                <a:lnTo>
                  <a:pt x="12953" y="25145"/>
                </a:lnTo>
                <a:lnTo>
                  <a:pt x="25907" y="25145"/>
                </a:lnTo>
                <a:close/>
              </a:path>
              <a:path w="1654810" h="654050">
                <a:moveTo>
                  <a:pt x="25907" y="628650"/>
                </a:moveTo>
                <a:lnTo>
                  <a:pt x="25907" y="25145"/>
                </a:lnTo>
                <a:lnTo>
                  <a:pt x="12953" y="25145"/>
                </a:lnTo>
                <a:lnTo>
                  <a:pt x="12954" y="628650"/>
                </a:lnTo>
                <a:lnTo>
                  <a:pt x="25907" y="628650"/>
                </a:lnTo>
                <a:close/>
              </a:path>
              <a:path w="1654810" h="654050">
                <a:moveTo>
                  <a:pt x="1642110" y="628650"/>
                </a:moveTo>
                <a:lnTo>
                  <a:pt x="12954" y="628650"/>
                </a:lnTo>
                <a:lnTo>
                  <a:pt x="25908" y="640841"/>
                </a:lnTo>
                <a:lnTo>
                  <a:pt x="25907" y="653795"/>
                </a:lnTo>
                <a:lnTo>
                  <a:pt x="1629156" y="653795"/>
                </a:lnTo>
                <a:lnTo>
                  <a:pt x="1629156" y="640841"/>
                </a:lnTo>
                <a:lnTo>
                  <a:pt x="1642110" y="628650"/>
                </a:lnTo>
                <a:close/>
              </a:path>
              <a:path w="1654810" h="654050">
                <a:moveTo>
                  <a:pt x="25907" y="653795"/>
                </a:moveTo>
                <a:lnTo>
                  <a:pt x="25908" y="640841"/>
                </a:lnTo>
                <a:lnTo>
                  <a:pt x="12954" y="628650"/>
                </a:lnTo>
                <a:lnTo>
                  <a:pt x="12953" y="653795"/>
                </a:lnTo>
                <a:lnTo>
                  <a:pt x="25907" y="653795"/>
                </a:lnTo>
                <a:close/>
              </a:path>
              <a:path w="1654810" h="654050">
                <a:moveTo>
                  <a:pt x="1642110" y="25145"/>
                </a:moveTo>
                <a:lnTo>
                  <a:pt x="1629156" y="12191"/>
                </a:lnTo>
                <a:lnTo>
                  <a:pt x="1629156" y="25145"/>
                </a:lnTo>
                <a:lnTo>
                  <a:pt x="1642110" y="25145"/>
                </a:lnTo>
                <a:close/>
              </a:path>
              <a:path w="1654810" h="654050">
                <a:moveTo>
                  <a:pt x="1642110" y="628650"/>
                </a:moveTo>
                <a:lnTo>
                  <a:pt x="1642110" y="25145"/>
                </a:lnTo>
                <a:lnTo>
                  <a:pt x="1629156" y="25145"/>
                </a:lnTo>
                <a:lnTo>
                  <a:pt x="1629156" y="628650"/>
                </a:lnTo>
                <a:lnTo>
                  <a:pt x="1642110" y="628650"/>
                </a:lnTo>
                <a:close/>
              </a:path>
              <a:path w="1654810" h="654050">
                <a:moveTo>
                  <a:pt x="1642110" y="653795"/>
                </a:moveTo>
                <a:lnTo>
                  <a:pt x="1642110" y="628650"/>
                </a:lnTo>
                <a:lnTo>
                  <a:pt x="1629156" y="640841"/>
                </a:lnTo>
                <a:lnTo>
                  <a:pt x="1629156" y="653795"/>
                </a:lnTo>
                <a:lnTo>
                  <a:pt x="1642110" y="653795"/>
                </a:lnTo>
                <a:close/>
              </a:path>
            </a:pathLst>
          </a:custGeom>
          <a:solidFill>
            <a:srgbClr val="4F81BD"/>
          </a:solidFill>
        </p:spPr>
        <p:txBody>
          <a:bodyPr wrap="square" lIns="0" tIns="0" rIns="0" bIns="0" rtlCol="0"/>
          <a:lstStyle/>
          <a:p>
            <a:endParaRPr>
              <a:solidFill>
                <a:prstClr val="black"/>
              </a:solidFill>
            </a:endParaRPr>
          </a:p>
        </p:txBody>
      </p:sp>
      <p:sp>
        <p:nvSpPr>
          <p:cNvPr id="15" name="object 15"/>
          <p:cNvSpPr txBox="1"/>
          <p:nvPr/>
        </p:nvSpPr>
        <p:spPr>
          <a:xfrm>
            <a:off x="684530" y="2070417"/>
            <a:ext cx="1046480" cy="506095"/>
          </a:xfrm>
          <a:prstGeom prst="rect">
            <a:avLst/>
          </a:prstGeom>
        </p:spPr>
        <p:txBody>
          <a:bodyPr vert="horz" wrap="square" lIns="0" tIns="0" rIns="0" bIns="0" rtlCol="0">
            <a:spAutoFit/>
          </a:bodyPr>
          <a:lstStyle/>
          <a:p>
            <a:pPr marL="12700" marR="5080" algn="ctr">
              <a:lnSpc>
                <a:spcPct val="101600"/>
              </a:lnSpc>
            </a:pPr>
            <a:r>
              <a:rPr sz="1100" spc="-5" dirty="0">
                <a:solidFill>
                  <a:srgbClr val="00B050"/>
                </a:solidFill>
                <a:cs typeface="Calibri"/>
              </a:rPr>
              <a:t>Complet</a:t>
            </a:r>
            <a:r>
              <a:rPr sz="1100" dirty="0">
                <a:solidFill>
                  <a:srgbClr val="00B050"/>
                </a:solidFill>
                <a:cs typeface="Calibri"/>
              </a:rPr>
              <a:t>e </a:t>
            </a:r>
            <a:r>
              <a:rPr sz="1100" spc="-15" dirty="0">
                <a:solidFill>
                  <a:srgbClr val="00B050"/>
                </a:solidFill>
                <a:cs typeface="Calibri"/>
              </a:rPr>
              <a:t>N</a:t>
            </a:r>
            <a:r>
              <a:rPr sz="1100" spc="-10" dirty="0">
                <a:solidFill>
                  <a:srgbClr val="00B050"/>
                </a:solidFill>
                <a:cs typeface="Calibri"/>
              </a:rPr>
              <a:t>u</a:t>
            </a:r>
            <a:r>
              <a:rPr sz="1100" spc="-5" dirty="0">
                <a:solidFill>
                  <a:srgbClr val="00B050"/>
                </a:solidFill>
                <a:cs typeface="Calibri"/>
              </a:rPr>
              <a:t>rsing </a:t>
            </a:r>
            <a:r>
              <a:rPr sz="1100" spc="-10" dirty="0">
                <a:solidFill>
                  <a:srgbClr val="00B050"/>
                </a:solidFill>
                <a:cs typeface="Calibri"/>
              </a:rPr>
              <a:t>Assessment</a:t>
            </a:r>
            <a:r>
              <a:rPr sz="1100" spc="-5" dirty="0">
                <a:solidFill>
                  <a:srgbClr val="00B050"/>
                </a:solidFill>
                <a:cs typeface="Calibri"/>
              </a:rPr>
              <a:t>    (</a:t>
            </a:r>
            <a:r>
              <a:rPr sz="1100" b="1" spc="-15" dirty="0">
                <a:solidFill>
                  <a:srgbClr val="00B050"/>
                </a:solidFill>
                <a:cs typeface="Calibri"/>
              </a:rPr>
              <a:t>Bo</a:t>
            </a:r>
            <a:r>
              <a:rPr sz="1100" b="1" spc="-5" dirty="0">
                <a:solidFill>
                  <a:srgbClr val="00B050"/>
                </a:solidFill>
                <a:cs typeface="Calibri"/>
              </a:rPr>
              <a:t>x</a:t>
            </a:r>
            <a:r>
              <a:rPr sz="1100" b="1" dirty="0">
                <a:solidFill>
                  <a:srgbClr val="00B050"/>
                </a:solidFill>
                <a:cs typeface="Calibri"/>
              </a:rPr>
              <a:t> </a:t>
            </a:r>
            <a:r>
              <a:rPr sz="1100" b="1" spc="-15" dirty="0">
                <a:solidFill>
                  <a:srgbClr val="00B050"/>
                </a:solidFill>
                <a:cs typeface="Calibri"/>
              </a:rPr>
              <a:t>A</a:t>
            </a:r>
            <a:r>
              <a:rPr sz="1100" dirty="0">
                <a:solidFill>
                  <a:srgbClr val="00B050"/>
                </a:solidFill>
                <a:cs typeface="Calibri"/>
              </a:rPr>
              <a:t>)</a:t>
            </a:r>
            <a:endParaRPr sz="1100">
              <a:solidFill>
                <a:prstClr val="black"/>
              </a:solidFill>
              <a:cs typeface="Calibri"/>
            </a:endParaRPr>
          </a:p>
        </p:txBody>
      </p:sp>
      <p:sp>
        <p:nvSpPr>
          <p:cNvPr id="16" name="object 16"/>
          <p:cNvSpPr/>
          <p:nvPr/>
        </p:nvSpPr>
        <p:spPr>
          <a:xfrm>
            <a:off x="1145286" y="1686305"/>
            <a:ext cx="110489" cy="314960"/>
          </a:xfrm>
          <a:custGeom>
            <a:avLst/>
            <a:gdLst/>
            <a:ahLst/>
            <a:cxnLst/>
            <a:rect l="l" t="t" r="r" b="b"/>
            <a:pathLst>
              <a:path w="110490" h="314960">
                <a:moveTo>
                  <a:pt x="55244" y="276527"/>
                </a:moveTo>
                <a:lnTo>
                  <a:pt x="19050" y="214122"/>
                </a:lnTo>
                <a:lnTo>
                  <a:pt x="16001" y="209550"/>
                </a:lnTo>
                <a:lnTo>
                  <a:pt x="10667" y="208026"/>
                </a:lnTo>
                <a:lnTo>
                  <a:pt x="6095" y="211074"/>
                </a:lnTo>
                <a:lnTo>
                  <a:pt x="1523" y="213360"/>
                </a:lnTo>
                <a:lnTo>
                  <a:pt x="0" y="219456"/>
                </a:lnTo>
                <a:lnTo>
                  <a:pt x="2285" y="224028"/>
                </a:lnTo>
                <a:lnTo>
                  <a:pt x="45719" y="298935"/>
                </a:lnTo>
                <a:lnTo>
                  <a:pt x="45719" y="295656"/>
                </a:lnTo>
                <a:lnTo>
                  <a:pt x="47243" y="295656"/>
                </a:lnTo>
                <a:lnTo>
                  <a:pt x="47243" y="290322"/>
                </a:lnTo>
                <a:lnTo>
                  <a:pt x="55244" y="276527"/>
                </a:lnTo>
                <a:close/>
              </a:path>
              <a:path w="110490" h="314960">
                <a:moveTo>
                  <a:pt x="64769" y="260104"/>
                </a:moveTo>
                <a:lnTo>
                  <a:pt x="64769" y="0"/>
                </a:lnTo>
                <a:lnTo>
                  <a:pt x="45719" y="0"/>
                </a:lnTo>
                <a:lnTo>
                  <a:pt x="45719" y="260104"/>
                </a:lnTo>
                <a:lnTo>
                  <a:pt x="55244" y="276527"/>
                </a:lnTo>
                <a:lnTo>
                  <a:pt x="64769" y="260104"/>
                </a:lnTo>
                <a:close/>
              </a:path>
              <a:path w="110490" h="314960">
                <a:moveTo>
                  <a:pt x="64769" y="297865"/>
                </a:moveTo>
                <a:lnTo>
                  <a:pt x="64769" y="295656"/>
                </a:lnTo>
                <a:lnTo>
                  <a:pt x="45719" y="295656"/>
                </a:lnTo>
                <a:lnTo>
                  <a:pt x="45719" y="298935"/>
                </a:lnTo>
                <a:lnTo>
                  <a:pt x="54863" y="314706"/>
                </a:lnTo>
                <a:lnTo>
                  <a:pt x="64769" y="297865"/>
                </a:lnTo>
                <a:close/>
              </a:path>
              <a:path w="110490" h="314960">
                <a:moveTo>
                  <a:pt x="63245" y="290322"/>
                </a:moveTo>
                <a:lnTo>
                  <a:pt x="55244" y="276527"/>
                </a:lnTo>
                <a:lnTo>
                  <a:pt x="47243" y="290322"/>
                </a:lnTo>
                <a:lnTo>
                  <a:pt x="63245" y="290322"/>
                </a:lnTo>
                <a:close/>
              </a:path>
              <a:path w="110490" h="314960">
                <a:moveTo>
                  <a:pt x="63245" y="295656"/>
                </a:moveTo>
                <a:lnTo>
                  <a:pt x="63245" y="290322"/>
                </a:lnTo>
                <a:lnTo>
                  <a:pt x="47243" y="290322"/>
                </a:lnTo>
                <a:lnTo>
                  <a:pt x="47243" y="295656"/>
                </a:lnTo>
                <a:lnTo>
                  <a:pt x="63245" y="295656"/>
                </a:lnTo>
                <a:close/>
              </a:path>
              <a:path w="110490" h="314960">
                <a:moveTo>
                  <a:pt x="110489" y="219456"/>
                </a:moveTo>
                <a:lnTo>
                  <a:pt x="108965" y="213360"/>
                </a:lnTo>
                <a:lnTo>
                  <a:pt x="104393" y="211074"/>
                </a:lnTo>
                <a:lnTo>
                  <a:pt x="99822" y="208026"/>
                </a:lnTo>
                <a:lnTo>
                  <a:pt x="93725" y="209550"/>
                </a:lnTo>
                <a:lnTo>
                  <a:pt x="91439" y="214122"/>
                </a:lnTo>
                <a:lnTo>
                  <a:pt x="55244" y="276527"/>
                </a:lnTo>
                <a:lnTo>
                  <a:pt x="63245" y="290322"/>
                </a:lnTo>
                <a:lnTo>
                  <a:pt x="63245" y="295656"/>
                </a:lnTo>
                <a:lnTo>
                  <a:pt x="64769" y="295656"/>
                </a:lnTo>
                <a:lnTo>
                  <a:pt x="64769" y="297865"/>
                </a:lnTo>
                <a:lnTo>
                  <a:pt x="108203" y="224028"/>
                </a:lnTo>
                <a:lnTo>
                  <a:pt x="110489" y="219456"/>
                </a:lnTo>
                <a:close/>
              </a:path>
            </a:pathLst>
          </a:custGeom>
          <a:solidFill>
            <a:srgbClr val="4A7EBB"/>
          </a:solidFill>
        </p:spPr>
        <p:txBody>
          <a:bodyPr wrap="square" lIns="0" tIns="0" rIns="0" bIns="0" rtlCol="0"/>
          <a:lstStyle/>
          <a:p>
            <a:endParaRPr>
              <a:solidFill>
                <a:prstClr val="black"/>
              </a:solidFill>
            </a:endParaRPr>
          </a:p>
        </p:txBody>
      </p:sp>
      <p:sp>
        <p:nvSpPr>
          <p:cNvPr id="17" name="object 17"/>
          <p:cNvSpPr/>
          <p:nvPr/>
        </p:nvSpPr>
        <p:spPr>
          <a:xfrm>
            <a:off x="1158239" y="2634995"/>
            <a:ext cx="110489" cy="295910"/>
          </a:xfrm>
          <a:custGeom>
            <a:avLst/>
            <a:gdLst/>
            <a:ahLst/>
            <a:cxnLst/>
            <a:rect l="l" t="t" r="r" b="b"/>
            <a:pathLst>
              <a:path w="110490" h="295910">
                <a:moveTo>
                  <a:pt x="54935" y="256943"/>
                </a:moveTo>
                <a:lnTo>
                  <a:pt x="19050" y="195071"/>
                </a:lnTo>
                <a:lnTo>
                  <a:pt x="16001" y="190499"/>
                </a:lnTo>
                <a:lnTo>
                  <a:pt x="9906" y="188975"/>
                </a:lnTo>
                <a:lnTo>
                  <a:pt x="6096" y="192023"/>
                </a:lnTo>
                <a:lnTo>
                  <a:pt x="1523" y="194309"/>
                </a:lnTo>
                <a:lnTo>
                  <a:pt x="0" y="200405"/>
                </a:lnTo>
                <a:lnTo>
                  <a:pt x="2285" y="204977"/>
                </a:lnTo>
                <a:lnTo>
                  <a:pt x="45719" y="279885"/>
                </a:lnTo>
                <a:lnTo>
                  <a:pt x="45719" y="276605"/>
                </a:lnTo>
                <a:lnTo>
                  <a:pt x="46481" y="276605"/>
                </a:lnTo>
                <a:lnTo>
                  <a:pt x="46481" y="271271"/>
                </a:lnTo>
                <a:lnTo>
                  <a:pt x="54935" y="256943"/>
                </a:lnTo>
                <a:close/>
              </a:path>
              <a:path w="110490" h="295910">
                <a:moveTo>
                  <a:pt x="64769" y="240275"/>
                </a:moveTo>
                <a:lnTo>
                  <a:pt x="64769" y="0"/>
                </a:lnTo>
                <a:lnTo>
                  <a:pt x="45719" y="0"/>
                </a:lnTo>
                <a:lnTo>
                  <a:pt x="45719" y="241054"/>
                </a:lnTo>
                <a:lnTo>
                  <a:pt x="54935" y="256943"/>
                </a:lnTo>
                <a:lnTo>
                  <a:pt x="64769" y="240275"/>
                </a:lnTo>
                <a:close/>
              </a:path>
              <a:path w="110490" h="295910">
                <a:moveTo>
                  <a:pt x="64769" y="278571"/>
                </a:moveTo>
                <a:lnTo>
                  <a:pt x="64769" y="276605"/>
                </a:lnTo>
                <a:lnTo>
                  <a:pt x="45719" y="276605"/>
                </a:lnTo>
                <a:lnTo>
                  <a:pt x="45719" y="279885"/>
                </a:lnTo>
                <a:lnTo>
                  <a:pt x="54863" y="295655"/>
                </a:lnTo>
                <a:lnTo>
                  <a:pt x="64769" y="278571"/>
                </a:lnTo>
                <a:close/>
              </a:path>
              <a:path w="110490" h="295910">
                <a:moveTo>
                  <a:pt x="63246" y="271271"/>
                </a:moveTo>
                <a:lnTo>
                  <a:pt x="54935" y="256943"/>
                </a:lnTo>
                <a:lnTo>
                  <a:pt x="46481" y="271271"/>
                </a:lnTo>
                <a:lnTo>
                  <a:pt x="63246" y="271271"/>
                </a:lnTo>
                <a:close/>
              </a:path>
              <a:path w="110490" h="295910">
                <a:moveTo>
                  <a:pt x="63246" y="276605"/>
                </a:moveTo>
                <a:lnTo>
                  <a:pt x="63246" y="271271"/>
                </a:lnTo>
                <a:lnTo>
                  <a:pt x="46481" y="271271"/>
                </a:lnTo>
                <a:lnTo>
                  <a:pt x="46481" y="276605"/>
                </a:lnTo>
                <a:lnTo>
                  <a:pt x="63246" y="276605"/>
                </a:lnTo>
                <a:close/>
              </a:path>
              <a:path w="110490" h="295910">
                <a:moveTo>
                  <a:pt x="110490" y="200405"/>
                </a:moveTo>
                <a:lnTo>
                  <a:pt x="108965" y="194309"/>
                </a:lnTo>
                <a:lnTo>
                  <a:pt x="104393" y="192023"/>
                </a:lnTo>
                <a:lnTo>
                  <a:pt x="99822" y="188975"/>
                </a:lnTo>
                <a:lnTo>
                  <a:pt x="93725" y="190499"/>
                </a:lnTo>
                <a:lnTo>
                  <a:pt x="91440" y="195071"/>
                </a:lnTo>
                <a:lnTo>
                  <a:pt x="54935" y="256943"/>
                </a:lnTo>
                <a:lnTo>
                  <a:pt x="63246" y="271271"/>
                </a:lnTo>
                <a:lnTo>
                  <a:pt x="63246" y="276605"/>
                </a:lnTo>
                <a:lnTo>
                  <a:pt x="64769" y="276605"/>
                </a:lnTo>
                <a:lnTo>
                  <a:pt x="64769" y="278571"/>
                </a:lnTo>
                <a:lnTo>
                  <a:pt x="107441" y="204977"/>
                </a:lnTo>
                <a:lnTo>
                  <a:pt x="110490" y="200405"/>
                </a:lnTo>
                <a:close/>
              </a:path>
            </a:pathLst>
          </a:custGeom>
          <a:solidFill>
            <a:srgbClr val="4A7EBB"/>
          </a:solidFill>
        </p:spPr>
        <p:txBody>
          <a:bodyPr wrap="square" lIns="0" tIns="0" rIns="0" bIns="0" rtlCol="0"/>
          <a:lstStyle/>
          <a:p>
            <a:endParaRPr>
              <a:solidFill>
                <a:prstClr val="black"/>
              </a:solidFill>
            </a:endParaRPr>
          </a:p>
        </p:txBody>
      </p:sp>
      <p:sp>
        <p:nvSpPr>
          <p:cNvPr id="18" name="object 18"/>
          <p:cNvSpPr/>
          <p:nvPr/>
        </p:nvSpPr>
        <p:spPr>
          <a:xfrm>
            <a:off x="5292852" y="2977895"/>
            <a:ext cx="1102360" cy="454659"/>
          </a:xfrm>
          <a:custGeom>
            <a:avLst/>
            <a:gdLst/>
            <a:ahLst/>
            <a:cxnLst/>
            <a:rect l="l" t="t" r="r" b="b"/>
            <a:pathLst>
              <a:path w="1102360" h="454660">
                <a:moveTo>
                  <a:pt x="1101852" y="454151"/>
                </a:moveTo>
                <a:lnTo>
                  <a:pt x="1101852" y="0"/>
                </a:lnTo>
                <a:lnTo>
                  <a:pt x="0" y="0"/>
                </a:lnTo>
                <a:lnTo>
                  <a:pt x="0" y="454151"/>
                </a:lnTo>
                <a:lnTo>
                  <a:pt x="12953" y="454151"/>
                </a:lnTo>
                <a:lnTo>
                  <a:pt x="12953" y="25145"/>
                </a:lnTo>
                <a:lnTo>
                  <a:pt x="25908" y="12953"/>
                </a:lnTo>
                <a:lnTo>
                  <a:pt x="25908" y="25145"/>
                </a:lnTo>
                <a:lnTo>
                  <a:pt x="1076706" y="25145"/>
                </a:lnTo>
                <a:lnTo>
                  <a:pt x="1076706" y="12953"/>
                </a:lnTo>
                <a:lnTo>
                  <a:pt x="1088898" y="25145"/>
                </a:lnTo>
                <a:lnTo>
                  <a:pt x="1088898" y="454151"/>
                </a:lnTo>
                <a:lnTo>
                  <a:pt x="1101852" y="454151"/>
                </a:lnTo>
                <a:close/>
              </a:path>
              <a:path w="1102360" h="454660">
                <a:moveTo>
                  <a:pt x="25908" y="25145"/>
                </a:moveTo>
                <a:lnTo>
                  <a:pt x="25908" y="12953"/>
                </a:lnTo>
                <a:lnTo>
                  <a:pt x="12953" y="25145"/>
                </a:lnTo>
                <a:lnTo>
                  <a:pt x="25908" y="25145"/>
                </a:lnTo>
                <a:close/>
              </a:path>
              <a:path w="1102360" h="454660">
                <a:moveTo>
                  <a:pt x="25908" y="428243"/>
                </a:moveTo>
                <a:lnTo>
                  <a:pt x="25908" y="25145"/>
                </a:lnTo>
                <a:lnTo>
                  <a:pt x="12953" y="25145"/>
                </a:lnTo>
                <a:lnTo>
                  <a:pt x="12953" y="428243"/>
                </a:lnTo>
                <a:lnTo>
                  <a:pt x="25908" y="428243"/>
                </a:lnTo>
                <a:close/>
              </a:path>
              <a:path w="1102360" h="454660">
                <a:moveTo>
                  <a:pt x="1088898" y="428243"/>
                </a:moveTo>
                <a:lnTo>
                  <a:pt x="12953" y="428243"/>
                </a:lnTo>
                <a:lnTo>
                  <a:pt x="25908" y="441198"/>
                </a:lnTo>
                <a:lnTo>
                  <a:pt x="25908" y="454151"/>
                </a:lnTo>
                <a:lnTo>
                  <a:pt x="1076706" y="454151"/>
                </a:lnTo>
                <a:lnTo>
                  <a:pt x="1076706" y="441197"/>
                </a:lnTo>
                <a:lnTo>
                  <a:pt x="1088898" y="428243"/>
                </a:lnTo>
                <a:close/>
              </a:path>
              <a:path w="1102360" h="454660">
                <a:moveTo>
                  <a:pt x="25908" y="454151"/>
                </a:moveTo>
                <a:lnTo>
                  <a:pt x="25908" y="441198"/>
                </a:lnTo>
                <a:lnTo>
                  <a:pt x="12953" y="428243"/>
                </a:lnTo>
                <a:lnTo>
                  <a:pt x="12953" y="454151"/>
                </a:lnTo>
                <a:lnTo>
                  <a:pt x="25908" y="454151"/>
                </a:lnTo>
                <a:close/>
              </a:path>
              <a:path w="1102360" h="454660">
                <a:moveTo>
                  <a:pt x="1088898" y="25145"/>
                </a:moveTo>
                <a:lnTo>
                  <a:pt x="1076706" y="12953"/>
                </a:lnTo>
                <a:lnTo>
                  <a:pt x="1076706" y="25145"/>
                </a:lnTo>
                <a:lnTo>
                  <a:pt x="1088898" y="25145"/>
                </a:lnTo>
                <a:close/>
              </a:path>
              <a:path w="1102360" h="454660">
                <a:moveTo>
                  <a:pt x="1088898" y="428243"/>
                </a:moveTo>
                <a:lnTo>
                  <a:pt x="1088898" y="25145"/>
                </a:lnTo>
                <a:lnTo>
                  <a:pt x="1076706" y="25145"/>
                </a:lnTo>
                <a:lnTo>
                  <a:pt x="1076706" y="428243"/>
                </a:lnTo>
                <a:lnTo>
                  <a:pt x="1088898" y="428243"/>
                </a:lnTo>
                <a:close/>
              </a:path>
              <a:path w="1102360" h="454660">
                <a:moveTo>
                  <a:pt x="1088898" y="454151"/>
                </a:moveTo>
                <a:lnTo>
                  <a:pt x="1088898" y="428243"/>
                </a:lnTo>
                <a:lnTo>
                  <a:pt x="1076706" y="441197"/>
                </a:lnTo>
                <a:lnTo>
                  <a:pt x="1076706" y="454151"/>
                </a:lnTo>
                <a:lnTo>
                  <a:pt x="1088898" y="454151"/>
                </a:lnTo>
                <a:close/>
              </a:path>
            </a:pathLst>
          </a:custGeom>
          <a:solidFill>
            <a:srgbClr val="4F81BD"/>
          </a:solidFill>
        </p:spPr>
        <p:txBody>
          <a:bodyPr wrap="square" lIns="0" tIns="0" rIns="0" bIns="0" rtlCol="0"/>
          <a:lstStyle/>
          <a:p>
            <a:endParaRPr>
              <a:solidFill>
                <a:prstClr val="black"/>
              </a:solidFill>
            </a:endParaRPr>
          </a:p>
        </p:txBody>
      </p:sp>
      <p:sp>
        <p:nvSpPr>
          <p:cNvPr id="19" name="object 19"/>
          <p:cNvSpPr txBox="1"/>
          <p:nvPr/>
        </p:nvSpPr>
        <p:spPr>
          <a:xfrm>
            <a:off x="5360161" y="3049587"/>
            <a:ext cx="967105" cy="335280"/>
          </a:xfrm>
          <a:prstGeom prst="rect">
            <a:avLst/>
          </a:prstGeom>
        </p:spPr>
        <p:txBody>
          <a:bodyPr vert="horz" wrap="square" lIns="0" tIns="0" rIns="0" bIns="0" rtlCol="0">
            <a:spAutoFit/>
          </a:bodyPr>
          <a:lstStyle/>
          <a:p>
            <a:pPr marL="147955" marR="5080" indent="-135890">
              <a:lnSpc>
                <a:spcPct val="101400"/>
              </a:lnSpc>
            </a:pPr>
            <a:r>
              <a:rPr sz="1100" spc="-5" dirty="0">
                <a:solidFill>
                  <a:prstClr val="black"/>
                </a:solidFill>
                <a:cs typeface="Calibri"/>
              </a:rPr>
              <a:t>Consul</a:t>
            </a:r>
            <a:r>
              <a:rPr sz="1100" dirty="0">
                <a:solidFill>
                  <a:prstClr val="black"/>
                </a:solidFill>
                <a:cs typeface="Calibri"/>
              </a:rPr>
              <a:t>t</a:t>
            </a:r>
            <a:r>
              <a:rPr sz="1100" spc="-5" dirty="0">
                <a:solidFill>
                  <a:prstClr val="black"/>
                </a:solidFill>
                <a:cs typeface="Calibri"/>
              </a:rPr>
              <a:t> Provider </a:t>
            </a:r>
            <a:r>
              <a:rPr sz="1100" spc="-15" dirty="0">
                <a:solidFill>
                  <a:prstClr val="black"/>
                </a:solidFill>
                <a:cs typeface="Calibri"/>
              </a:rPr>
              <a:t>Se</a:t>
            </a:r>
            <a:r>
              <a:rPr sz="1100" spc="-10" dirty="0">
                <a:solidFill>
                  <a:prstClr val="black"/>
                </a:solidFill>
                <a:cs typeface="Calibri"/>
              </a:rPr>
              <a:t>e</a:t>
            </a:r>
            <a:r>
              <a:rPr sz="1100" spc="-5" dirty="0">
                <a:solidFill>
                  <a:prstClr val="black"/>
                </a:solidFill>
                <a:cs typeface="Calibri"/>
              </a:rPr>
              <a:t> </a:t>
            </a:r>
            <a:r>
              <a:rPr sz="1100" b="1" spc="-5" dirty="0">
                <a:solidFill>
                  <a:prstClr val="black"/>
                </a:solidFill>
                <a:cs typeface="Calibri"/>
              </a:rPr>
              <a:t>Script</a:t>
            </a:r>
            <a:r>
              <a:rPr sz="1100" b="1" spc="-10" dirty="0">
                <a:solidFill>
                  <a:prstClr val="black"/>
                </a:solidFill>
                <a:cs typeface="Calibri"/>
              </a:rPr>
              <a:t> 1</a:t>
            </a:r>
            <a:endParaRPr sz="1100">
              <a:solidFill>
                <a:prstClr val="black"/>
              </a:solidFill>
              <a:cs typeface="Calibri"/>
            </a:endParaRPr>
          </a:p>
        </p:txBody>
      </p:sp>
      <p:sp>
        <p:nvSpPr>
          <p:cNvPr id="20" name="object 20"/>
          <p:cNvSpPr/>
          <p:nvPr/>
        </p:nvSpPr>
        <p:spPr>
          <a:xfrm>
            <a:off x="2218944" y="3087623"/>
            <a:ext cx="426719" cy="265175"/>
          </a:xfrm>
          <a:prstGeom prst="rect">
            <a:avLst/>
          </a:prstGeom>
          <a:blipFill>
            <a:blip r:embed="rId5" cstate="print"/>
            <a:stretch>
              <a:fillRect/>
            </a:stretch>
          </a:blipFill>
        </p:spPr>
        <p:txBody>
          <a:bodyPr wrap="square" lIns="0" tIns="0" rIns="0" bIns="0" rtlCol="0"/>
          <a:lstStyle/>
          <a:p>
            <a:endParaRPr>
              <a:solidFill>
                <a:prstClr val="black"/>
              </a:solidFill>
            </a:endParaRPr>
          </a:p>
        </p:txBody>
      </p:sp>
      <p:sp>
        <p:nvSpPr>
          <p:cNvPr id="21" name="object 21"/>
          <p:cNvSpPr txBox="1"/>
          <p:nvPr/>
        </p:nvSpPr>
        <p:spPr>
          <a:xfrm>
            <a:off x="2323592" y="3157791"/>
            <a:ext cx="217170" cy="165100"/>
          </a:xfrm>
          <a:prstGeom prst="rect">
            <a:avLst/>
          </a:prstGeom>
        </p:spPr>
        <p:txBody>
          <a:bodyPr vert="horz" wrap="square" lIns="0" tIns="0" rIns="0" bIns="0" rtlCol="0">
            <a:spAutoFit/>
          </a:bodyPr>
          <a:lstStyle/>
          <a:p>
            <a:pPr marL="12700"/>
            <a:r>
              <a:rPr sz="1100" spc="-5" dirty="0">
                <a:solidFill>
                  <a:prstClr val="black"/>
                </a:solidFill>
                <a:cs typeface="Calibri"/>
              </a:rPr>
              <a:t>Yes</a:t>
            </a:r>
            <a:endParaRPr sz="1100">
              <a:solidFill>
                <a:prstClr val="black"/>
              </a:solidFill>
              <a:cs typeface="Calibri"/>
            </a:endParaRPr>
          </a:p>
        </p:txBody>
      </p:sp>
      <p:sp>
        <p:nvSpPr>
          <p:cNvPr id="22" name="object 22"/>
          <p:cNvSpPr/>
          <p:nvPr/>
        </p:nvSpPr>
        <p:spPr>
          <a:xfrm>
            <a:off x="5292852" y="3550158"/>
            <a:ext cx="1102360" cy="444500"/>
          </a:xfrm>
          <a:custGeom>
            <a:avLst/>
            <a:gdLst/>
            <a:ahLst/>
            <a:cxnLst/>
            <a:rect l="l" t="t" r="r" b="b"/>
            <a:pathLst>
              <a:path w="1102360" h="444500">
                <a:moveTo>
                  <a:pt x="1101852" y="444246"/>
                </a:moveTo>
                <a:lnTo>
                  <a:pt x="1101852" y="0"/>
                </a:lnTo>
                <a:lnTo>
                  <a:pt x="0" y="0"/>
                </a:lnTo>
                <a:lnTo>
                  <a:pt x="0" y="444246"/>
                </a:lnTo>
                <a:lnTo>
                  <a:pt x="12953" y="444246"/>
                </a:lnTo>
                <a:lnTo>
                  <a:pt x="12953" y="25146"/>
                </a:lnTo>
                <a:lnTo>
                  <a:pt x="25908" y="12192"/>
                </a:lnTo>
                <a:lnTo>
                  <a:pt x="25908" y="25146"/>
                </a:lnTo>
                <a:lnTo>
                  <a:pt x="1076706" y="25146"/>
                </a:lnTo>
                <a:lnTo>
                  <a:pt x="1076706" y="12192"/>
                </a:lnTo>
                <a:lnTo>
                  <a:pt x="1088898" y="25146"/>
                </a:lnTo>
                <a:lnTo>
                  <a:pt x="1088898" y="444246"/>
                </a:lnTo>
                <a:lnTo>
                  <a:pt x="1101852" y="444246"/>
                </a:lnTo>
                <a:close/>
              </a:path>
              <a:path w="1102360" h="444500">
                <a:moveTo>
                  <a:pt x="25908" y="25146"/>
                </a:moveTo>
                <a:lnTo>
                  <a:pt x="25908" y="12192"/>
                </a:lnTo>
                <a:lnTo>
                  <a:pt x="12953" y="25146"/>
                </a:lnTo>
                <a:lnTo>
                  <a:pt x="25908" y="25146"/>
                </a:lnTo>
                <a:close/>
              </a:path>
              <a:path w="1102360" h="444500">
                <a:moveTo>
                  <a:pt x="25908" y="419100"/>
                </a:moveTo>
                <a:lnTo>
                  <a:pt x="25908" y="25146"/>
                </a:lnTo>
                <a:lnTo>
                  <a:pt x="12953" y="25146"/>
                </a:lnTo>
                <a:lnTo>
                  <a:pt x="12953" y="419100"/>
                </a:lnTo>
                <a:lnTo>
                  <a:pt x="25908" y="419100"/>
                </a:lnTo>
                <a:close/>
              </a:path>
              <a:path w="1102360" h="444500">
                <a:moveTo>
                  <a:pt x="1088898" y="419100"/>
                </a:moveTo>
                <a:lnTo>
                  <a:pt x="12953" y="419100"/>
                </a:lnTo>
                <a:lnTo>
                  <a:pt x="25908" y="431292"/>
                </a:lnTo>
                <a:lnTo>
                  <a:pt x="25908" y="444246"/>
                </a:lnTo>
                <a:lnTo>
                  <a:pt x="1076706" y="444246"/>
                </a:lnTo>
                <a:lnTo>
                  <a:pt x="1076706" y="431292"/>
                </a:lnTo>
                <a:lnTo>
                  <a:pt x="1088898" y="419100"/>
                </a:lnTo>
                <a:close/>
              </a:path>
              <a:path w="1102360" h="444500">
                <a:moveTo>
                  <a:pt x="25908" y="444246"/>
                </a:moveTo>
                <a:lnTo>
                  <a:pt x="25908" y="431292"/>
                </a:lnTo>
                <a:lnTo>
                  <a:pt x="12953" y="419100"/>
                </a:lnTo>
                <a:lnTo>
                  <a:pt x="12953" y="444246"/>
                </a:lnTo>
                <a:lnTo>
                  <a:pt x="25908" y="444246"/>
                </a:lnTo>
                <a:close/>
              </a:path>
              <a:path w="1102360" h="444500">
                <a:moveTo>
                  <a:pt x="1088898" y="25146"/>
                </a:moveTo>
                <a:lnTo>
                  <a:pt x="1076706" y="12192"/>
                </a:lnTo>
                <a:lnTo>
                  <a:pt x="1076706" y="25146"/>
                </a:lnTo>
                <a:lnTo>
                  <a:pt x="1088898" y="25146"/>
                </a:lnTo>
                <a:close/>
              </a:path>
              <a:path w="1102360" h="444500">
                <a:moveTo>
                  <a:pt x="1088898" y="419100"/>
                </a:moveTo>
                <a:lnTo>
                  <a:pt x="1088898" y="25146"/>
                </a:lnTo>
                <a:lnTo>
                  <a:pt x="1076706" y="25146"/>
                </a:lnTo>
                <a:lnTo>
                  <a:pt x="1076706" y="419100"/>
                </a:lnTo>
                <a:lnTo>
                  <a:pt x="1088898" y="419100"/>
                </a:lnTo>
                <a:close/>
              </a:path>
              <a:path w="1102360" h="444500">
                <a:moveTo>
                  <a:pt x="1088898" y="444246"/>
                </a:moveTo>
                <a:lnTo>
                  <a:pt x="1088898" y="419100"/>
                </a:lnTo>
                <a:lnTo>
                  <a:pt x="1076706" y="431292"/>
                </a:lnTo>
                <a:lnTo>
                  <a:pt x="1076706" y="444246"/>
                </a:lnTo>
                <a:lnTo>
                  <a:pt x="1088898" y="444246"/>
                </a:lnTo>
                <a:close/>
              </a:path>
            </a:pathLst>
          </a:custGeom>
          <a:solidFill>
            <a:srgbClr val="4F81BD"/>
          </a:solidFill>
        </p:spPr>
        <p:txBody>
          <a:bodyPr wrap="square" lIns="0" tIns="0" rIns="0" bIns="0" rtlCol="0"/>
          <a:lstStyle/>
          <a:p>
            <a:endParaRPr>
              <a:solidFill>
                <a:prstClr val="black"/>
              </a:solidFill>
            </a:endParaRPr>
          </a:p>
        </p:txBody>
      </p:sp>
      <p:sp>
        <p:nvSpPr>
          <p:cNvPr id="23" name="object 23"/>
          <p:cNvSpPr txBox="1"/>
          <p:nvPr/>
        </p:nvSpPr>
        <p:spPr>
          <a:xfrm>
            <a:off x="5360161" y="3617277"/>
            <a:ext cx="967105" cy="335280"/>
          </a:xfrm>
          <a:prstGeom prst="rect">
            <a:avLst/>
          </a:prstGeom>
        </p:spPr>
        <p:txBody>
          <a:bodyPr vert="horz" wrap="square" lIns="0" tIns="0" rIns="0" bIns="0" rtlCol="0">
            <a:spAutoFit/>
          </a:bodyPr>
          <a:lstStyle/>
          <a:p>
            <a:pPr marL="147955" marR="5080" indent="-135890">
              <a:lnSpc>
                <a:spcPct val="101400"/>
              </a:lnSpc>
            </a:pPr>
            <a:r>
              <a:rPr sz="1100" spc="-5" dirty="0">
                <a:solidFill>
                  <a:prstClr val="black"/>
                </a:solidFill>
                <a:cs typeface="Calibri"/>
              </a:rPr>
              <a:t>Consul</a:t>
            </a:r>
            <a:r>
              <a:rPr sz="1100" dirty="0">
                <a:solidFill>
                  <a:prstClr val="black"/>
                </a:solidFill>
                <a:cs typeface="Calibri"/>
              </a:rPr>
              <a:t>t</a:t>
            </a:r>
            <a:r>
              <a:rPr sz="1100" spc="-5" dirty="0">
                <a:solidFill>
                  <a:prstClr val="black"/>
                </a:solidFill>
                <a:cs typeface="Calibri"/>
              </a:rPr>
              <a:t> Provider </a:t>
            </a:r>
            <a:r>
              <a:rPr sz="1100" spc="-15" dirty="0">
                <a:solidFill>
                  <a:prstClr val="black"/>
                </a:solidFill>
                <a:cs typeface="Calibri"/>
              </a:rPr>
              <a:t>Se</a:t>
            </a:r>
            <a:r>
              <a:rPr sz="1100" spc="-10" dirty="0">
                <a:solidFill>
                  <a:prstClr val="black"/>
                </a:solidFill>
                <a:cs typeface="Calibri"/>
              </a:rPr>
              <a:t>e</a:t>
            </a:r>
            <a:r>
              <a:rPr sz="1100" spc="-5" dirty="0">
                <a:solidFill>
                  <a:prstClr val="black"/>
                </a:solidFill>
                <a:cs typeface="Calibri"/>
              </a:rPr>
              <a:t> </a:t>
            </a:r>
            <a:r>
              <a:rPr sz="1100" b="1" spc="-5" dirty="0">
                <a:solidFill>
                  <a:prstClr val="black"/>
                </a:solidFill>
                <a:cs typeface="Calibri"/>
              </a:rPr>
              <a:t>Script</a:t>
            </a:r>
            <a:r>
              <a:rPr sz="1100" b="1" spc="-10" dirty="0">
                <a:solidFill>
                  <a:prstClr val="black"/>
                </a:solidFill>
                <a:cs typeface="Calibri"/>
              </a:rPr>
              <a:t> 2</a:t>
            </a:r>
            <a:endParaRPr sz="1100">
              <a:solidFill>
                <a:prstClr val="black"/>
              </a:solidFill>
              <a:cs typeface="Calibri"/>
            </a:endParaRPr>
          </a:p>
        </p:txBody>
      </p:sp>
      <p:sp>
        <p:nvSpPr>
          <p:cNvPr id="24" name="object 24"/>
          <p:cNvSpPr/>
          <p:nvPr/>
        </p:nvSpPr>
        <p:spPr>
          <a:xfrm>
            <a:off x="1158239" y="3482340"/>
            <a:ext cx="110489" cy="638810"/>
          </a:xfrm>
          <a:custGeom>
            <a:avLst/>
            <a:gdLst/>
            <a:ahLst/>
            <a:cxnLst/>
            <a:rect l="l" t="t" r="r" b="b"/>
            <a:pathLst>
              <a:path w="110490" h="638810">
                <a:moveTo>
                  <a:pt x="54935" y="600605"/>
                </a:moveTo>
                <a:lnTo>
                  <a:pt x="19050" y="538734"/>
                </a:lnTo>
                <a:lnTo>
                  <a:pt x="16001" y="534162"/>
                </a:lnTo>
                <a:lnTo>
                  <a:pt x="9906" y="532638"/>
                </a:lnTo>
                <a:lnTo>
                  <a:pt x="6096" y="534924"/>
                </a:lnTo>
                <a:lnTo>
                  <a:pt x="1523" y="537972"/>
                </a:lnTo>
                <a:lnTo>
                  <a:pt x="0" y="544068"/>
                </a:lnTo>
                <a:lnTo>
                  <a:pt x="2285" y="548639"/>
                </a:lnTo>
                <a:lnTo>
                  <a:pt x="45719" y="622918"/>
                </a:lnTo>
                <a:lnTo>
                  <a:pt x="45719" y="619506"/>
                </a:lnTo>
                <a:lnTo>
                  <a:pt x="46481" y="619506"/>
                </a:lnTo>
                <a:lnTo>
                  <a:pt x="46481" y="614934"/>
                </a:lnTo>
                <a:lnTo>
                  <a:pt x="54935" y="600605"/>
                </a:lnTo>
                <a:close/>
              </a:path>
              <a:path w="110490" h="638810">
                <a:moveTo>
                  <a:pt x="64769" y="583937"/>
                </a:moveTo>
                <a:lnTo>
                  <a:pt x="64769" y="0"/>
                </a:lnTo>
                <a:lnTo>
                  <a:pt x="45719" y="0"/>
                </a:lnTo>
                <a:lnTo>
                  <a:pt x="45719" y="584716"/>
                </a:lnTo>
                <a:lnTo>
                  <a:pt x="54935" y="600605"/>
                </a:lnTo>
                <a:lnTo>
                  <a:pt x="64769" y="583937"/>
                </a:lnTo>
                <a:close/>
              </a:path>
              <a:path w="110490" h="638810">
                <a:moveTo>
                  <a:pt x="64769" y="621615"/>
                </a:moveTo>
                <a:lnTo>
                  <a:pt x="64769" y="619506"/>
                </a:lnTo>
                <a:lnTo>
                  <a:pt x="45719" y="619506"/>
                </a:lnTo>
                <a:lnTo>
                  <a:pt x="45719" y="622918"/>
                </a:lnTo>
                <a:lnTo>
                  <a:pt x="54863" y="638556"/>
                </a:lnTo>
                <a:lnTo>
                  <a:pt x="64769" y="621615"/>
                </a:lnTo>
                <a:close/>
              </a:path>
              <a:path w="110490" h="638810">
                <a:moveTo>
                  <a:pt x="63246" y="614934"/>
                </a:moveTo>
                <a:lnTo>
                  <a:pt x="54935" y="600605"/>
                </a:lnTo>
                <a:lnTo>
                  <a:pt x="46481" y="614934"/>
                </a:lnTo>
                <a:lnTo>
                  <a:pt x="63246" y="614934"/>
                </a:lnTo>
                <a:close/>
              </a:path>
              <a:path w="110490" h="638810">
                <a:moveTo>
                  <a:pt x="63246" y="619506"/>
                </a:moveTo>
                <a:lnTo>
                  <a:pt x="63246" y="614934"/>
                </a:lnTo>
                <a:lnTo>
                  <a:pt x="46481" y="614934"/>
                </a:lnTo>
                <a:lnTo>
                  <a:pt x="46481" y="619506"/>
                </a:lnTo>
                <a:lnTo>
                  <a:pt x="63246" y="619506"/>
                </a:lnTo>
                <a:close/>
              </a:path>
              <a:path w="110490" h="638810">
                <a:moveTo>
                  <a:pt x="110490" y="544068"/>
                </a:moveTo>
                <a:lnTo>
                  <a:pt x="108965" y="537972"/>
                </a:lnTo>
                <a:lnTo>
                  <a:pt x="104393" y="534924"/>
                </a:lnTo>
                <a:lnTo>
                  <a:pt x="99822" y="532638"/>
                </a:lnTo>
                <a:lnTo>
                  <a:pt x="93725" y="534162"/>
                </a:lnTo>
                <a:lnTo>
                  <a:pt x="91440" y="538734"/>
                </a:lnTo>
                <a:lnTo>
                  <a:pt x="54935" y="600605"/>
                </a:lnTo>
                <a:lnTo>
                  <a:pt x="63246" y="614934"/>
                </a:lnTo>
                <a:lnTo>
                  <a:pt x="63246" y="619506"/>
                </a:lnTo>
                <a:lnTo>
                  <a:pt x="64769" y="619506"/>
                </a:lnTo>
                <a:lnTo>
                  <a:pt x="64769" y="621615"/>
                </a:lnTo>
                <a:lnTo>
                  <a:pt x="107441" y="548639"/>
                </a:lnTo>
                <a:lnTo>
                  <a:pt x="110490" y="544068"/>
                </a:lnTo>
                <a:close/>
              </a:path>
            </a:pathLst>
          </a:custGeom>
          <a:solidFill>
            <a:srgbClr val="4A7EBB"/>
          </a:solidFill>
        </p:spPr>
        <p:txBody>
          <a:bodyPr wrap="square" lIns="0" tIns="0" rIns="0" bIns="0" rtlCol="0"/>
          <a:lstStyle/>
          <a:p>
            <a:endParaRPr>
              <a:solidFill>
                <a:prstClr val="black"/>
              </a:solidFill>
            </a:endParaRPr>
          </a:p>
        </p:txBody>
      </p:sp>
      <p:sp>
        <p:nvSpPr>
          <p:cNvPr id="25" name="object 25"/>
          <p:cNvSpPr/>
          <p:nvPr/>
        </p:nvSpPr>
        <p:spPr>
          <a:xfrm>
            <a:off x="4562855" y="3154679"/>
            <a:ext cx="753110" cy="111760"/>
          </a:xfrm>
          <a:custGeom>
            <a:avLst/>
            <a:gdLst/>
            <a:ahLst/>
            <a:cxnLst/>
            <a:rect l="l" t="t" r="r" b="b"/>
            <a:pathLst>
              <a:path w="753110" h="111760">
                <a:moveTo>
                  <a:pt x="714265" y="55625"/>
                </a:moveTo>
                <a:lnTo>
                  <a:pt x="697475" y="45719"/>
                </a:lnTo>
                <a:lnTo>
                  <a:pt x="0" y="45719"/>
                </a:lnTo>
                <a:lnTo>
                  <a:pt x="0" y="64769"/>
                </a:lnTo>
                <a:lnTo>
                  <a:pt x="698766" y="64769"/>
                </a:lnTo>
                <a:lnTo>
                  <a:pt x="714265" y="55625"/>
                </a:lnTo>
                <a:close/>
              </a:path>
              <a:path w="753110" h="111760">
                <a:moveTo>
                  <a:pt x="752856" y="55625"/>
                </a:moveTo>
                <a:lnTo>
                  <a:pt x="662178" y="3047"/>
                </a:lnTo>
                <a:lnTo>
                  <a:pt x="657606" y="0"/>
                </a:lnTo>
                <a:lnTo>
                  <a:pt x="651510" y="1524"/>
                </a:lnTo>
                <a:lnTo>
                  <a:pt x="649224" y="6095"/>
                </a:lnTo>
                <a:lnTo>
                  <a:pt x="646176" y="10668"/>
                </a:lnTo>
                <a:lnTo>
                  <a:pt x="647700" y="16763"/>
                </a:lnTo>
                <a:lnTo>
                  <a:pt x="652272" y="19050"/>
                </a:lnTo>
                <a:lnTo>
                  <a:pt x="697475" y="45719"/>
                </a:lnTo>
                <a:lnTo>
                  <a:pt x="733805" y="45719"/>
                </a:lnTo>
                <a:lnTo>
                  <a:pt x="733805" y="66671"/>
                </a:lnTo>
                <a:lnTo>
                  <a:pt x="752856" y="55625"/>
                </a:lnTo>
                <a:close/>
              </a:path>
              <a:path w="753110" h="111760">
                <a:moveTo>
                  <a:pt x="733805" y="66671"/>
                </a:moveTo>
                <a:lnTo>
                  <a:pt x="733805" y="64769"/>
                </a:lnTo>
                <a:lnTo>
                  <a:pt x="698766" y="64769"/>
                </a:lnTo>
                <a:lnTo>
                  <a:pt x="652272" y="92201"/>
                </a:lnTo>
                <a:lnTo>
                  <a:pt x="647700" y="94487"/>
                </a:lnTo>
                <a:lnTo>
                  <a:pt x="646176" y="100584"/>
                </a:lnTo>
                <a:lnTo>
                  <a:pt x="649224" y="105156"/>
                </a:lnTo>
                <a:lnTo>
                  <a:pt x="651510" y="109728"/>
                </a:lnTo>
                <a:lnTo>
                  <a:pt x="657606" y="111252"/>
                </a:lnTo>
                <a:lnTo>
                  <a:pt x="662178" y="108204"/>
                </a:lnTo>
                <a:lnTo>
                  <a:pt x="733805" y="66671"/>
                </a:lnTo>
                <a:close/>
              </a:path>
              <a:path w="753110" h="111760">
                <a:moveTo>
                  <a:pt x="733805" y="64769"/>
                </a:moveTo>
                <a:lnTo>
                  <a:pt x="733805" y="45719"/>
                </a:lnTo>
                <a:lnTo>
                  <a:pt x="697475" y="45719"/>
                </a:lnTo>
                <a:lnTo>
                  <a:pt x="714265" y="55625"/>
                </a:lnTo>
                <a:lnTo>
                  <a:pt x="728472" y="47243"/>
                </a:lnTo>
                <a:lnTo>
                  <a:pt x="728472" y="64769"/>
                </a:lnTo>
                <a:lnTo>
                  <a:pt x="733805" y="64769"/>
                </a:lnTo>
                <a:close/>
              </a:path>
              <a:path w="753110" h="111760">
                <a:moveTo>
                  <a:pt x="728472" y="64769"/>
                </a:moveTo>
                <a:lnTo>
                  <a:pt x="728472" y="64007"/>
                </a:lnTo>
                <a:lnTo>
                  <a:pt x="714265" y="55625"/>
                </a:lnTo>
                <a:lnTo>
                  <a:pt x="698766" y="64769"/>
                </a:lnTo>
                <a:lnTo>
                  <a:pt x="728472" y="64769"/>
                </a:lnTo>
                <a:close/>
              </a:path>
              <a:path w="753110" h="111760">
                <a:moveTo>
                  <a:pt x="728472" y="64007"/>
                </a:moveTo>
                <a:lnTo>
                  <a:pt x="728472" y="47243"/>
                </a:lnTo>
                <a:lnTo>
                  <a:pt x="714265" y="55625"/>
                </a:lnTo>
                <a:lnTo>
                  <a:pt x="728472" y="64007"/>
                </a:lnTo>
                <a:close/>
              </a:path>
            </a:pathLst>
          </a:custGeom>
          <a:solidFill>
            <a:srgbClr val="4A7EBB"/>
          </a:solidFill>
        </p:spPr>
        <p:txBody>
          <a:bodyPr wrap="square" lIns="0" tIns="0" rIns="0" bIns="0" rtlCol="0"/>
          <a:lstStyle/>
          <a:p>
            <a:endParaRPr>
              <a:solidFill>
                <a:prstClr val="black"/>
              </a:solidFill>
            </a:endParaRPr>
          </a:p>
        </p:txBody>
      </p:sp>
      <p:sp>
        <p:nvSpPr>
          <p:cNvPr id="26" name="object 26"/>
          <p:cNvSpPr/>
          <p:nvPr/>
        </p:nvSpPr>
        <p:spPr>
          <a:xfrm>
            <a:off x="4684776" y="3072383"/>
            <a:ext cx="426719" cy="265175"/>
          </a:xfrm>
          <a:prstGeom prst="rect">
            <a:avLst/>
          </a:prstGeom>
          <a:blipFill>
            <a:blip r:embed="rId6" cstate="print"/>
            <a:stretch>
              <a:fillRect/>
            </a:stretch>
          </a:blipFill>
        </p:spPr>
        <p:txBody>
          <a:bodyPr wrap="square" lIns="0" tIns="0" rIns="0" bIns="0" rtlCol="0"/>
          <a:lstStyle/>
          <a:p>
            <a:endParaRPr>
              <a:solidFill>
                <a:prstClr val="black"/>
              </a:solidFill>
            </a:endParaRPr>
          </a:p>
        </p:txBody>
      </p:sp>
      <p:sp>
        <p:nvSpPr>
          <p:cNvPr id="27" name="object 27"/>
          <p:cNvSpPr txBox="1"/>
          <p:nvPr/>
        </p:nvSpPr>
        <p:spPr>
          <a:xfrm>
            <a:off x="4787138" y="3142551"/>
            <a:ext cx="217170" cy="165100"/>
          </a:xfrm>
          <a:prstGeom prst="rect">
            <a:avLst/>
          </a:prstGeom>
        </p:spPr>
        <p:txBody>
          <a:bodyPr vert="horz" wrap="square" lIns="0" tIns="0" rIns="0" bIns="0" rtlCol="0">
            <a:spAutoFit/>
          </a:bodyPr>
          <a:lstStyle/>
          <a:p>
            <a:pPr marL="12700"/>
            <a:r>
              <a:rPr sz="1100" spc="-10" dirty="0">
                <a:solidFill>
                  <a:prstClr val="black"/>
                </a:solidFill>
                <a:cs typeface="Calibri"/>
              </a:rPr>
              <a:t>Yes</a:t>
            </a:r>
            <a:endParaRPr sz="1100">
              <a:solidFill>
                <a:prstClr val="black"/>
              </a:solidFill>
              <a:cs typeface="Calibri"/>
            </a:endParaRPr>
          </a:p>
        </p:txBody>
      </p:sp>
      <p:sp>
        <p:nvSpPr>
          <p:cNvPr id="28" name="object 28"/>
          <p:cNvSpPr/>
          <p:nvPr/>
        </p:nvSpPr>
        <p:spPr>
          <a:xfrm>
            <a:off x="3752850" y="3717797"/>
            <a:ext cx="1553210" cy="110489"/>
          </a:xfrm>
          <a:custGeom>
            <a:avLst/>
            <a:gdLst/>
            <a:ahLst/>
            <a:cxnLst/>
            <a:rect l="l" t="t" r="r" b="b"/>
            <a:pathLst>
              <a:path w="1553210" h="110489">
                <a:moveTo>
                  <a:pt x="1515539" y="54620"/>
                </a:moveTo>
                <a:lnTo>
                  <a:pt x="1498952" y="45166"/>
                </a:lnTo>
                <a:lnTo>
                  <a:pt x="0" y="54101"/>
                </a:lnTo>
                <a:lnTo>
                  <a:pt x="762" y="73151"/>
                </a:lnTo>
                <a:lnTo>
                  <a:pt x="1499278" y="64214"/>
                </a:lnTo>
                <a:lnTo>
                  <a:pt x="1515539" y="54620"/>
                </a:lnTo>
                <a:close/>
              </a:path>
              <a:path w="1553210" h="110489">
                <a:moveTo>
                  <a:pt x="1552956" y="54101"/>
                </a:moveTo>
                <a:lnTo>
                  <a:pt x="1462278" y="2285"/>
                </a:lnTo>
                <a:lnTo>
                  <a:pt x="1457706" y="0"/>
                </a:lnTo>
                <a:lnTo>
                  <a:pt x="1451610" y="1523"/>
                </a:lnTo>
                <a:lnTo>
                  <a:pt x="1447038" y="10667"/>
                </a:lnTo>
                <a:lnTo>
                  <a:pt x="1448562" y="16001"/>
                </a:lnTo>
                <a:lnTo>
                  <a:pt x="1453134" y="19049"/>
                </a:lnTo>
                <a:lnTo>
                  <a:pt x="1498952" y="45166"/>
                </a:lnTo>
                <a:lnTo>
                  <a:pt x="1533906" y="44957"/>
                </a:lnTo>
                <a:lnTo>
                  <a:pt x="1533906" y="65402"/>
                </a:lnTo>
                <a:lnTo>
                  <a:pt x="1552956" y="54101"/>
                </a:lnTo>
                <a:close/>
              </a:path>
              <a:path w="1553210" h="110489">
                <a:moveTo>
                  <a:pt x="1533906" y="65402"/>
                </a:moveTo>
                <a:lnTo>
                  <a:pt x="1533906" y="64007"/>
                </a:lnTo>
                <a:lnTo>
                  <a:pt x="1499278" y="64214"/>
                </a:lnTo>
                <a:lnTo>
                  <a:pt x="1453134" y="91439"/>
                </a:lnTo>
                <a:lnTo>
                  <a:pt x="1448562" y="93725"/>
                </a:lnTo>
                <a:lnTo>
                  <a:pt x="1447038" y="99821"/>
                </a:lnTo>
                <a:lnTo>
                  <a:pt x="1450086" y="104393"/>
                </a:lnTo>
                <a:lnTo>
                  <a:pt x="1452372" y="108965"/>
                </a:lnTo>
                <a:lnTo>
                  <a:pt x="1458468" y="110489"/>
                </a:lnTo>
                <a:lnTo>
                  <a:pt x="1463040" y="107441"/>
                </a:lnTo>
                <a:lnTo>
                  <a:pt x="1533906" y="65402"/>
                </a:lnTo>
                <a:close/>
              </a:path>
              <a:path w="1553210" h="110489">
                <a:moveTo>
                  <a:pt x="1533906" y="64007"/>
                </a:moveTo>
                <a:lnTo>
                  <a:pt x="1533906" y="44957"/>
                </a:lnTo>
                <a:lnTo>
                  <a:pt x="1498952" y="45166"/>
                </a:lnTo>
                <a:lnTo>
                  <a:pt x="1515539" y="54620"/>
                </a:lnTo>
                <a:lnTo>
                  <a:pt x="1529334" y="46481"/>
                </a:lnTo>
                <a:lnTo>
                  <a:pt x="1529334" y="64035"/>
                </a:lnTo>
                <a:lnTo>
                  <a:pt x="1533906" y="64007"/>
                </a:lnTo>
                <a:close/>
              </a:path>
              <a:path w="1553210" h="110489">
                <a:moveTo>
                  <a:pt x="1529334" y="64035"/>
                </a:moveTo>
                <a:lnTo>
                  <a:pt x="1529334" y="62483"/>
                </a:lnTo>
                <a:lnTo>
                  <a:pt x="1515539" y="54620"/>
                </a:lnTo>
                <a:lnTo>
                  <a:pt x="1499278" y="64214"/>
                </a:lnTo>
                <a:lnTo>
                  <a:pt x="1529334" y="64035"/>
                </a:lnTo>
                <a:close/>
              </a:path>
              <a:path w="1553210" h="110489">
                <a:moveTo>
                  <a:pt x="1529334" y="62483"/>
                </a:moveTo>
                <a:lnTo>
                  <a:pt x="1529334" y="46481"/>
                </a:lnTo>
                <a:lnTo>
                  <a:pt x="1515539" y="54620"/>
                </a:lnTo>
                <a:lnTo>
                  <a:pt x="1529334" y="62483"/>
                </a:lnTo>
                <a:close/>
              </a:path>
            </a:pathLst>
          </a:custGeom>
          <a:solidFill>
            <a:srgbClr val="4A7EBB"/>
          </a:solidFill>
        </p:spPr>
        <p:txBody>
          <a:bodyPr wrap="square" lIns="0" tIns="0" rIns="0" bIns="0" rtlCol="0"/>
          <a:lstStyle/>
          <a:p>
            <a:endParaRPr>
              <a:solidFill>
                <a:prstClr val="black"/>
              </a:solidFill>
            </a:endParaRPr>
          </a:p>
        </p:txBody>
      </p:sp>
      <p:sp>
        <p:nvSpPr>
          <p:cNvPr id="29" name="object 29"/>
          <p:cNvSpPr/>
          <p:nvPr/>
        </p:nvSpPr>
        <p:spPr>
          <a:xfrm>
            <a:off x="2921507" y="2911601"/>
            <a:ext cx="1654810" cy="588010"/>
          </a:xfrm>
          <a:custGeom>
            <a:avLst/>
            <a:gdLst/>
            <a:ahLst/>
            <a:cxnLst/>
            <a:rect l="l" t="t" r="r" b="b"/>
            <a:pathLst>
              <a:path w="1654810" h="588010">
                <a:moveTo>
                  <a:pt x="1654301" y="587501"/>
                </a:moveTo>
                <a:lnTo>
                  <a:pt x="1654301" y="0"/>
                </a:lnTo>
                <a:lnTo>
                  <a:pt x="0" y="0"/>
                </a:lnTo>
                <a:lnTo>
                  <a:pt x="0" y="587501"/>
                </a:lnTo>
                <a:lnTo>
                  <a:pt x="12192" y="587501"/>
                </a:lnTo>
                <a:lnTo>
                  <a:pt x="12192" y="25908"/>
                </a:lnTo>
                <a:lnTo>
                  <a:pt x="25146" y="12954"/>
                </a:lnTo>
                <a:lnTo>
                  <a:pt x="25145" y="25908"/>
                </a:lnTo>
                <a:lnTo>
                  <a:pt x="1628394" y="25907"/>
                </a:lnTo>
                <a:lnTo>
                  <a:pt x="1628394" y="12953"/>
                </a:lnTo>
                <a:lnTo>
                  <a:pt x="1641347" y="25907"/>
                </a:lnTo>
                <a:lnTo>
                  <a:pt x="1641347" y="587501"/>
                </a:lnTo>
                <a:lnTo>
                  <a:pt x="1654301" y="587501"/>
                </a:lnTo>
                <a:close/>
              </a:path>
              <a:path w="1654810" h="588010">
                <a:moveTo>
                  <a:pt x="25145" y="25908"/>
                </a:moveTo>
                <a:lnTo>
                  <a:pt x="25146" y="12954"/>
                </a:lnTo>
                <a:lnTo>
                  <a:pt x="12192" y="25908"/>
                </a:lnTo>
                <a:lnTo>
                  <a:pt x="25145" y="25908"/>
                </a:lnTo>
                <a:close/>
              </a:path>
              <a:path w="1654810" h="588010">
                <a:moveTo>
                  <a:pt x="25146" y="562356"/>
                </a:moveTo>
                <a:lnTo>
                  <a:pt x="25145" y="25908"/>
                </a:lnTo>
                <a:lnTo>
                  <a:pt x="12192" y="25908"/>
                </a:lnTo>
                <a:lnTo>
                  <a:pt x="12192" y="562356"/>
                </a:lnTo>
                <a:lnTo>
                  <a:pt x="25146" y="562356"/>
                </a:lnTo>
                <a:close/>
              </a:path>
              <a:path w="1654810" h="588010">
                <a:moveTo>
                  <a:pt x="1641347" y="562356"/>
                </a:moveTo>
                <a:lnTo>
                  <a:pt x="12192" y="562356"/>
                </a:lnTo>
                <a:lnTo>
                  <a:pt x="25146" y="574548"/>
                </a:lnTo>
                <a:lnTo>
                  <a:pt x="25145" y="587501"/>
                </a:lnTo>
                <a:lnTo>
                  <a:pt x="1628394" y="587501"/>
                </a:lnTo>
                <a:lnTo>
                  <a:pt x="1628394" y="574548"/>
                </a:lnTo>
                <a:lnTo>
                  <a:pt x="1641347" y="562356"/>
                </a:lnTo>
                <a:close/>
              </a:path>
              <a:path w="1654810" h="588010">
                <a:moveTo>
                  <a:pt x="25145" y="587501"/>
                </a:moveTo>
                <a:lnTo>
                  <a:pt x="25146" y="574548"/>
                </a:lnTo>
                <a:lnTo>
                  <a:pt x="12192" y="562356"/>
                </a:lnTo>
                <a:lnTo>
                  <a:pt x="12192" y="587501"/>
                </a:lnTo>
                <a:lnTo>
                  <a:pt x="25145" y="587501"/>
                </a:lnTo>
                <a:close/>
              </a:path>
              <a:path w="1654810" h="588010">
                <a:moveTo>
                  <a:pt x="1641347" y="25907"/>
                </a:moveTo>
                <a:lnTo>
                  <a:pt x="1628394" y="12953"/>
                </a:lnTo>
                <a:lnTo>
                  <a:pt x="1628394" y="25907"/>
                </a:lnTo>
                <a:lnTo>
                  <a:pt x="1641347" y="25907"/>
                </a:lnTo>
                <a:close/>
              </a:path>
              <a:path w="1654810" h="588010">
                <a:moveTo>
                  <a:pt x="1641347" y="562356"/>
                </a:moveTo>
                <a:lnTo>
                  <a:pt x="1641347" y="25907"/>
                </a:lnTo>
                <a:lnTo>
                  <a:pt x="1628394" y="25907"/>
                </a:lnTo>
                <a:lnTo>
                  <a:pt x="1628394" y="562356"/>
                </a:lnTo>
                <a:lnTo>
                  <a:pt x="1641347" y="562356"/>
                </a:lnTo>
                <a:close/>
              </a:path>
              <a:path w="1654810" h="588010">
                <a:moveTo>
                  <a:pt x="1641347" y="587501"/>
                </a:moveTo>
                <a:lnTo>
                  <a:pt x="1641347" y="562356"/>
                </a:lnTo>
                <a:lnTo>
                  <a:pt x="1628394" y="574548"/>
                </a:lnTo>
                <a:lnTo>
                  <a:pt x="1628394" y="587501"/>
                </a:lnTo>
                <a:lnTo>
                  <a:pt x="1641347" y="587501"/>
                </a:lnTo>
                <a:close/>
              </a:path>
            </a:pathLst>
          </a:custGeom>
          <a:solidFill>
            <a:srgbClr val="4F81BD"/>
          </a:solidFill>
        </p:spPr>
        <p:txBody>
          <a:bodyPr wrap="square" lIns="0" tIns="0" rIns="0" bIns="0" rtlCol="0"/>
          <a:lstStyle/>
          <a:p>
            <a:endParaRPr>
              <a:solidFill>
                <a:prstClr val="black"/>
              </a:solidFill>
            </a:endParaRPr>
          </a:p>
        </p:txBody>
      </p:sp>
      <p:sp>
        <p:nvSpPr>
          <p:cNvPr id="30" name="object 30"/>
          <p:cNvSpPr/>
          <p:nvPr/>
        </p:nvSpPr>
        <p:spPr>
          <a:xfrm>
            <a:off x="2944367" y="2935223"/>
            <a:ext cx="1609344" cy="539495"/>
          </a:xfrm>
          <a:prstGeom prst="rect">
            <a:avLst/>
          </a:prstGeom>
          <a:blipFill>
            <a:blip r:embed="rId7" cstate="print"/>
            <a:stretch>
              <a:fillRect/>
            </a:stretch>
          </a:blipFill>
        </p:spPr>
        <p:txBody>
          <a:bodyPr wrap="square" lIns="0" tIns="0" rIns="0" bIns="0" rtlCol="0"/>
          <a:lstStyle/>
          <a:p>
            <a:endParaRPr>
              <a:solidFill>
                <a:prstClr val="black"/>
              </a:solidFill>
            </a:endParaRPr>
          </a:p>
        </p:txBody>
      </p:sp>
      <p:sp>
        <p:nvSpPr>
          <p:cNvPr id="31" name="object 31"/>
          <p:cNvSpPr txBox="1"/>
          <p:nvPr/>
        </p:nvSpPr>
        <p:spPr>
          <a:xfrm>
            <a:off x="3099307" y="3050349"/>
            <a:ext cx="1298575" cy="335915"/>
          </a:xfrm>
          <a:prstGeom prst="rect">
            <a:avLst/>
          </a:prstGeom>
        </p:spPr>
        <p:txBody>
          <a:bodyPr vert="horz" wrap="square" lIns="0" tIns="0" rIns="0" bIns="0" rtlCol="0">
            <a:spAutoFit/>
          </a:bodyPr>
          <a:lstStyle/>
          <a:p>
            <a:pPr marL="437515" marR="5080" indent="-425450">
              <a:lnSpc>
                <a:spcPct val="101800"/>
              </a:lnSpc>
            </a:pPr>
            <a:r>
              <a:rPr sz="1100" spc="-10" dirty="0">
                <a:solidFill>
                  <a:prstClr val="black"/>
                </a:solidFill>
                <a:cs typeface="Calibri"/>
              </a:rPr>
              <a:t>Warning Sig</a:t>
            </a:r>
            <a:r>
              <a:rPr sz="1100" spc="-5" dirty="0">
                <a:solidFill>
                  <a:prstClr val="black"/>
                </a:solidFill>
                <a:cs typeface="Calibri"/>
              </a:rPr>
              <a:t>ns</a:t>
            </a:r>
            <a:r>
              <a:rPr sz="1100" dirty="0">
                <a:solidFill>
                  <a:prstClr val="black"/>
                </a:solidFill>
                <a:cs typeface="Calibri"/>
              </a:rPr>
              <a:t> </a:t>
            </a:r>
            <a:r>
              <a:rPr sz="1100" spc="-5" dirty="0">
                <a:solidFill>
                  <a:prstClr val="black"/>
                </a:solidFill>
                <a:cs typeface="Calibri"/>
              </a:rPr>
              <a:t>Present </a:t>
            </a:r>
            <a:r>
              <a:rPr sz="1100" spc="-10" dirty="0">
                <a:solidFill>
                  <a:prstClr val="black"/>
                </a:solidFill>
                <a:cs typeface="Calibri"/>
              </a:rPr>
              <a:t>(</a:t>
            </a:r>
            <a:r>
              <a:rPr sz="1100" b="1" spc="-10" dirty="0">
                <a:solidFill>
                  <a:prstClr val="black"/>
                </a:solidFill>
                <a:cs typeface="Calibri"/>
              </a:rPr>
              <a:t>Box</a:t>
            </a:r>
            <a:r>
              <a:rPr sz="1100" b="1" dirty="0">
                <a:solidFill>
                  <a:prstClr val="black"/>
                </a:solidFill>
                <a:cs typeface="Calibri"/>
              </a:rPr>
              <a:t> </a:t>
            </a:r>
            <a:r>
              <a:rPr sz="1100" b="1" spc="-10" dirty="0">
                <a:solidFill>
                  <a:prstClr val="black"/>
                </a:solidFill>
                <a:cs typeface="Calibri"/>
              </a:rPr>
              <a:t>D</a:t>
            </a:r>
            <a:r>
              <a:rPr sz="1100" spc="-5" dirty="0">
                <a:solidFill>
                  <a:prstClr val="black"/>
                </a:solidFill>
                <a:cs typeface="Calibri"/>
              </a:rPr>
              <a:t>)</a:t>
            </a:r>
            <a:endParaRPr sz="1100">
              <a:solidFill>
                <a:prstClr val="black"/>
              </a:solidFill>
              <a:cs typeface="Calibri"/>
            </a:endParaRPr>
          </a:p>
        </p:txBody>
      </p:sp>
      <p:sp>
        <p:nvSpPr>
          <p:cNvPr id="32" name="object 32"/>
          <p:cNvSpPr/>
          <p:nvPr/>
        </p:nvSpPr>
        <p:spPr>
          <a:xfrm>
            <a:off x="3753230" y="3496055"/>
            <a:ext cx="0" cy="285750"/>
          </a:xfrm>
          <a:custGeom>
            <a:avLst/>
            <a:gdLst/>
            <a:ahLst/>
            <a:cxnLst/>
            <a:rect l="l" t="t" r="r" b="b"/>
            <a:pathLst>
              <a:path h="285750">
                <a:moveTo>
                  <a:pt x="0" y="0"/>
                </a:moveTo>
                <a:lnTo>
                  <a:pt x="0" y="285750"/>
                </a:lnTo>
              </a:path>
            </a:pathLst>
          </a:custGeom>
          <a:ln w="20320">
            <a:solidFill>
              <a:srgbClr val="4A7EBB"/>
            </a:solidFill>
          </a:ln>
        </p:spPr>
        <p:txBody>
          <a:bodyPr wrap="square" lIns="0" tIns="0" rIns="0" bIns="0" rtlCol="0"/>
          <a:lstStyle/>
          <a:p>
            <a:endParaRPr>
              <a:solidFill>
                <a:prstClr val="black"/>
              </a:solidFill>
            </a:endParaRPr>
          </a:p>
        </p:txBody>
      </p:sp>
      <p:sp>
        <p:nvSpPr>
          <p:cNvPr id="33" name="object 33"/>
          <p:cNvSpPr/>
          <p:nvPr/>
        </p:nvSpPr>
        <p:spPr>
          <a:xfrm>
            <a:off x="4672584" y="3636264"/>
            <a:ext cx="438912" cy="262127"/>
          </a:xfrm>
          <a:prstGeom prst="rect">
            <a:avLst/>
          </a:prstGeom>
          <a:blipFill>
            <a:blip r:embed="rId8" cstate="print"/>
            <a:stretch>
              <a:fillRect/>
            </a:stretch>
          </a:blipFill>
        </p:spPr>
        <p:txBody>
          <a:bodyPr wrap="square" lIns="0" tIns="0" rIns="0" bIns="0" rtlCol="0"/>
          <a:lstStyle/>
          <a:p>
            <a:endParaRPr>
              <a:solidFill>
                <a:prstClr val="black"/>
              </a:solidFill>
            </a:endParaRPr>
          </a:p>
        </p:txBody>
      </p:sp>
      <p:sp>
        <p:nvSpPr>
          <p:cNvPr id="34" name="object 34"/>
          <p:cNvSpPr txBox="1"/>
          <p:nvPr/>
        </p:nvSpPr>
        <p:spPr>
          <a:xfrm>
            <a:off x="4796282" y="3704907"/>
            <a:ext cx="189230" cy="165100"/>
          </a:xfrm>
          <a:prstGeom prst="rect">
            <a:avLst/>
          </a:prstGeom>
        </p:spPr>
        <p:txBody>
          <a:bodyPr vert="horz" wrap="square" lIns="0" tIns="0" rIns="0" bIns="0" rtlCol="0">
            <a:spAutoFit/>
          </a:bodyPr>
          <a:lstStyle/>
          <a:p>
            <a:pPr marL="12700"/>
            <a:r>
              <a:rPr sz="1100" spc="-15" dirty="0">
                <a:solidFill>
                  <a:prstClr val="black"/>
                </a:solidFill>
                <a:cs typeface="Calibri"/>
              </a:rPr>
              <a:t>No</a:t>
            </a:r>
            <a:endParaRPr sz="1100">
              <a:solidFill>
                <a:prstClr val="black"/>
              </a:solidFill>
              <a:cs typeface="Calibri"/>
            </a:endParaRPr>
          </a:p>
        </p:txBody>
      </p:sp>
      <p:sp>
        <p:nvSpPr>
          <p:cNvPr id="35" name="object 35"/>
          <p:cNvSpPr/>
          <p:nvPr/>
        </p:nvSpPr>
        <p:spPr>
          <a:xfrm>
            <a:off x="4562855" y="4345685"/>
            <a:ext cx="742950" cy="110489"/>
          </a:xfrm>
          <a:custGeom>
            <a:avLst/>
            <a:gdLst/>
            <a:ahLst/>
            <a:cxnLst/>
            <a:rect l="l" t="t" r="r" b="b"/>
            <a:pathLst>
              <a:path w="742950" h="110489">
                <a:moveTo>
                  <a:pt x="705533" y="55244"/>
                </a:moveTo>
                <a:lnTo>
                  <a:pt x="689110" y="45719"/>
                </a:lnTo>
                <a:lnTo>
                  <a:pt x="0" y="45719"/>
                </a:lnTo>
                <a:lnTo>
                  <a:pt x="0" y="64769"/>
                </a:lnTo>
                <a:lnTo>
                  <a:pt x="689110" y="64769"/>
                </a:lnTo>
                <a:lnTo>
                  <a:pt x="705533" y="55244"/>
                </a:lnTo>
                <a:close/>
              </a:path>
              <a:path w="742950" h="110489">
                <a:moveTo>
                  <a:pt x="742950" y="54863"/>
                </a:moveTo>
                <a:lnTo>
                  <a:pt x="653034" y="2286"/>
                </a:lnTo>
                <a:lnTo>
                  <a:pt x="648462" y="0"/>
                </a:lnTo>
                <a:lnTo>
                  <a:pt x="642366" y="1524"/>
                </a:lnTo>
                <a:lnTo>
                  <a:pt x="639318" y="6096"/>
                </a:lnTo>
                <a:lnTo>
                  <a:pt x="637032" y="10667"/>
                </a:lnTo>
                <a:lnTo>
                  <a:pt x="638556" y="16001"/>
                </a:lnTo>
                <a:lnTo>
                  <a:pt x="643128" y="19050"/>
                </a:lnTo>
                <a:lnTo>
                  <a:pt x="689110" y="45719"/>
                </a:lnTo>
                <a:lnTo>
                  <a:pt x="723900" y="45719"/>
                </a:lnTo>
                <a:lnTo>
                  <a:pt x="723900" y="66164"/>
                </a:lnTo>
                <a:lnTo>
                  <a:pt x="742950" y="54863"/>
                </a:lnTo>
                <a:close/>
              </a:path>
              <a:path w="742950" h="110489">
                <a:moveTo>
                  <a:pt x="723900" y="66164"/>
                </a:moveTo>
                <a:lnTo>
                  <a:pt x="723900" y="64769"/>
                </a:lnTo>
                <a:lnTo>
                  <a:pt x="689110" y="64769"/>
                </a:lnTo>
                <a:lnTo>
                  <a:pt x="643128" y="91439"/>
                </a:lnTo>
                <a:lnTo>
                  <a:pt x="638556" y="93725"/>
                </a:lnTo>
                <a:lnTo>
                  <a:pt x="637032" y="99822"/>
                </a:lnTo>
                <a:lnTo>
                  <a:pt x="639318" y="104393"/>
                </a:lnTo>
                <a:lnTo>
                  <a:pt x="642366" y="108965"/>
                </a:lnTo>
                <a:lnTo>
                  <a:pt x="648462" y="110489"/>
                </a:lnTo>
                <a:lnTo>
                  <a:pt x="653034" y="108203"/>
                </a:lnTo>
                <a:lnTo>
                  <a:pt x="723900" y="66164"/>
                </a:lnTo>
                <a:close/>
              </a:path>
              <a:path w="742950" h="110489">
                <a:moveTo>
                  <a:pt x="723900" y="64769"/>
                </a:moveTo>
                <a:lnTo>
                  <a:pt x="723900" y="45719"/>
                </a:lnTo>
                <a:lnTo>
                  <a:pt x="689110" y="45719"/>
                </a:lnTo>
                <a:lnTo>
                  <a:pt x="705533" y="55244"/>
                </a:lnTo>
                <a:lnTo>
                  <a:pt x="719328" y="47243"/>
                </a:lnTo>
                <a:lnTo>
                  <a:pt x="719328" y="64769"/>
                </a:lnTo>
                <a:lnTo>
                  <a:pt x="723900" y="64769"/>
                </a:lnTo>
                <a:close/>
              </a:path>
              <a:path w="742950" h="110489">
                <a:moveTo>
                  <a:pt x="719328" y="64769"/>
                </a:moveTo>
                <a:lnTo>
                  <a:pt x="719328" y="63246"/>
                </a:lnTo>
                <a:lnTo>
                  <a:pt x="705533" y="55244"/>
                </a:lnTo>
                <a:lnTo>
                  <a:pt x="689110" y="64769"/>
                </a:lnTo>
                <a:lnTo>
                  <a:pt x="719328" y="64769"/>
                </a:lnTo>
                <a:close/>
              </a:path>
              <a:path w="742950" h="110489">
                <a:moveTo>
                  <a:pt x="719328" y="63246"/>
                </a:moveTo>
                <a:lnTo>
                  <a:pt x="719328" y="47243"/>
                </a:lnTo>
                <a:lnTo>
                  <a:pt x="705533" y="55244"/>
                </a:lnTo>
                <a:lnTo>
                  <a:pt x="719328" y="63246"/>
                </a:lnTo>
                <a:close/>
              </a:path>
            </a:pathLst>
          </a:custGeom>
          <a:solidFill>
            <a:srgbClr val="4A7EBB"/>
          </a:solidFill>
        </p:spPr>
        <p:txBody>
          <a:bodyPr wrap="square" lIns="0" tIns="0" rIns="0" bIns="0" rtlCol="0"/>
          <a:lstStyle/>
          <a:p>
            <a:endParaRPr>
              <a:solidFill>
                <a:prstClr val="black"/>
              </a:solidFill>
            </a:endParaRPr>
          </a:p>
        </p:txBody>
      </p:sp>
      <p:sp>
        <p:nvSpPr>
          <p:cNvPr id="36" name="object 36"/>
          <p:cNvSpPr/>
          <p:nvPr/>
        </p:nvSpPr>
        <p:spPr>
          <a:xfrm>
            <a:off x="5292852" y="4187952"/>
            <a:ext cx="1102360" cy="435609"/>
          </a:xfrm>
          <a:custGeom>
            <a:avLst/>
            <a:gdLst/>
            <a:ahLst/>
            <a:cxnLst/>
            <a:rect l="l" t="t" r="r" b="b"/>
            <a:pathLst>
              <a:path w="1102360" h="435610">
                <a:moveTo>
                  <a:pt x="1101852" y="435101"/>
                </a:moveTo>
                <a:lnTo>
                  <a:pt x="1101852" y="0"/>
                </a:lnTo>
                <a:lnTo>
                  <a:pt x="0" y="0"/>
                </a:lnTo>
                <a:lnTo>
                  <a:pt x="0" y="435102"/>
                </a:lnTo>
                <a:lnTo>
                  <a:pt x="12953" y="435102"/>
                </a:lnTo>
                <a:lnTo>
                  <a:pt x="12953" y="25908"/>
                </a:lnTo>
                <a:lnTo>
                  <a:pt x="25908" y="12954"/>
                </a:lnTo>
                <a:lnTo>
                  <a:pt x="25908" y="25908"/>
                </a:lnTo>
                <a:lnTo>
                  <a:pt x="1076706" y="25908"/>
                </a:lnTo>
                <a:lnTo>
                  <a:pt x="1076706" y="12953"/>
                </a:lnTo>
                <a:lnTo>
                  <a:pt x="1088898" y="25908"/>
                </a:lnTo>
                <a:lnTo>
                  <a:pt x="1088898" y="435101"/>
                </a:lnTo>
                <a:lnTo>
                  <a:pt x="1101852" y="435101"/>
                </a:lnTo>
                <a:close/>
              </a:path>
              <a:path w="1102360" h="435610">
                <a:moveTo>
                  <a:pt x="25908" y="25908"/>
                </a:moveTo>
                <a:lnTo>
                  <a:pt x="25908" y="12954"/>
                </a:lnTo>
                <a:lnTo>
                  <a:pt x="12953" y="25908"/>
                </a:lnTo>
                <a:lnTo>
                  <a:pt x="25908" y="25908"/>
                </a:lnTo>
                <a:close/>
              </a:path>
              <a:path w="1102360" h="435610">
                <a:moveTo>
                  <a:pt x="25908" y="409956"/>
                </a:moveTo>
                <a:lnTo>
                  <a:pt x="25908" y="25908"/>
                </a:lnTo>
                <a:lnTo>
                  <a:pt x="12953" y="25908"/>
                </a:lnTo>
                <a:lnTo>
                  <a:pt x="12953" y="409956"/>
                </a:lnTo>
                <a:lnTo>
                  <a:pt x="25908" y="409956"/>
                </a:lnTo>
                <a:close/>
              </a:path>
              <a:path w="1102360" h="435610">
                <a:moveTo>
                  <a:pt x="1088898" y="409956"/>
                </a:moveTo>
                <a:lnTo>
                  <a:pt x="12953" y="409956"/>
                </a:lnTo>
                <a:lnTo>
                  <a:pt x="25908" y="422148"/>
                </a:lnTo>
                <a:lnTo>
                  <a:pt x="25908" y="435102"/>
                </a:lnTo>
                <a:lnTo>
                  <a:pt x="1076706" y="435101"/>
                </a:lnTo>
                <a:lnTo>
                  <a:pt x="1076706" y="422148"/>
                </a:lnTo>
                <a:lnTo>
                  <a:pt x="1088898" y="409956"/>
                </a:lnTo>
                <a:close/>
              </a:path>
              <a:path w="1102360" h="435610">
                <a:moveTo>
                  <a:pt x="25908" y="435102"/>
                </a:moveTo>
                <a:lnTo>
                  <a:pt x="25908" y="422148"/>
                </a:lnTo>
                <a:lnTo>
                  <a:pt x="12953" y="409956"/>
                </a:lnTo>
                <a:lnTo>
                  <a:pt x="12953" y="435102"/>
                </a:lnTo>
                <a:lnTo>
                  <a:pt x="25908" y="435102"/>
                </a:lnTo>
                <a:close/>
              </a:path>
              <a:path w="1102360" h="435610">
                <a:moveTo>
                  <a:pt x="1088898" y="25908"/>
                </a:moveTo>
                <a:lnTo>
                  <a:pt x="1076706" y="12953"/>
                </a:lnTo>
                <a:lnTo>
                  <a:pt x="1076706" y="25908"/>
                </a:lnTo>
                <a:lnTo>
                  <a:pt x="1088898" y="25908"/>
                </a:lnTo>
                <a:close/>
              </a:path>
              <a:path w="1102360" h="435610">
                <a:moveTo>
                  <a:pt x="1088898" y="409956"/>
                </a:moveTo>
                <a:lnTo>
                  <a:pt x="1088898" y="25908"/>
                </a:lnTo>
                <a:lnTo>
                  <a:pt x="1076706" y="25908"/>
                </a:lnTo>
                <a:lnTo>
                  <a:pt x="1076706" y="409956"/>
                </a:lnTo>
                <a:lnTo>
                  <a:pt x="1088898" y="409956"/>
                </a:lnTo>
                <a:close/>
              </a:path>
              <a:path w="1102360" h="435610">
                <a:moveTo>
                  <a:pt x="1088898" y="435101"/>
                </a:moveTo>
                <a:lnTo>
                  <a:pt x="1088898" y="409956"/>
                </a:lnTo>
                <a:lnTo>
                  <a:pt x="1076706" y="422148"/>
                </a:lnTo>
                <a:lnTo>
                  <a:pt x="1076706" y="435101"/>
                </a:lnTo>
                <a:lnTo>
                  <a:pt x="1088898" y="435101"/>
                </a:lnTo>
                <a:close/>
              </a:path>
            </a:pathLst>
          </a:custGeom>
          <a:solidFill>
            <a:srgbClr val="4F81BD"/>
          </a:solidFill>
        </p:spPr>
        <p:txBody>
          <a:bodyPr wrap="square" lIns="0" tIns="0" rIns="0" bIns="0" rtlCol="0"/>
          <a:lstStyle/>
          <a:p>
            <a:endParaRPr>
              <a:solidFill>
                <a:prstClr val="black"/>
              </a:solidFill>
            </a:endParaRPr>
          </a:p>
        </p:txBody>
      </p:sp>
      <p:sp>
        <p:nvSpPr>
          <p:cNvPr id="37" name="object 37"/>
          <p:cNvSpPr/>
          <p:nvPr/>
        </p:nvSpPr>
        <p:spPr>
          <a:xfrm>
            <a:off x="5315711" y="4209288"/>
            <a:ext cx="1054608" cy="390143"/>
          </a:xfrm>
          <a:prstGeom prst="rect">
            <a:avLst/>
          </a:prstGeom>
          <a:blipFill>
            <a:blip r:embed="rId9" cstate="print"/>
            <a:stretch>
              <a:fillRect/>
            </a:stretch>
          </a:blipFill>
        </p:spPr>
        <p:txBody>
          <a:bodyPr wrap="square" lIns="0" tIns="0" rIns="0" bIns="0" rtlCol="0"/>
          <a:lstStyle/>
          <a:p>
            <a:endParaRPr>
              <a:solidFill>
                <a:prstClr val="black"/>
              </a:solidFill>
            </a:endParaRPr>
          </a:p>
        </p:txBody>
      </p:sp>
      <p:sp>
        <p:nvSpPr>
          <p:cNvPr id="38" name="object 38"/>
          <p:cNvSpPr txBox="1"/>
          <p:nvPr/>
        </p:nvSpPr>
        <p:spPr>
          <a:xfrm>
            <a:off x="5360161" y="4250499"/>
            <a:ext cx="967105" cy="335915"/>
          </a:xfrm>
          <a:prstGeom prst="rect">
            <a:avLst/>
          </a:prstGeom>
        </p:spPr>
        <p:txBody>
          <a:bodyPr vert="horz" wrap="square" lIns="0" tIns="0" rIns="0" bIns="0" rtlCol="0">
            <a:spAutoFit/>
          </a:bodyPr>
          <a:lstStyle/>
          <a:p>
            <a:pPr marL="147955" marR="5080" indent="-135890">
              <a:lnSpc>
                <a:spcPct val="101800"/>
              </a:lnSpc>
            </a:pPr>
            <a:r>
              <a:rPr sz="1100" spc="-5" dirty="0">
                <a:solidFill>
                  <a:prstClr val="black"/>
                </a:solidFill>
                <a:cs typeface="Calibri"/>
              </a:rPr>
              <a:t>Consult Provider </a:t>
            </a:r>
            <a:r>
              <a:rPr sz="1100" spc="-15" dirty="0">
                <a:solidFill>
                  <a:prstClr val="black"/>
                </a:solidFill>
                <a:cs typeface="Calibri"/>
              </a:rPr>
              <a:t>Se</a:t>
            </a:r>
            <a:r>
              <a:rPr sz="1100" spc="-10" dirty="0">
                <a:solidFill>
                  <a:prstClr val="black"/>
                </a:solidFill>
                <a:cs typeface="Calibri"/>
              </a:rPr>
              <a:t>e</a:t>
            </a:r>
            <a:r>
              <a:rPr sz="1100" spc="-5" dirty="0">
                <a:solidFill>
                  <a:prstClr val="black"/>
                </a:solidFill>
                <a:cs typeface="Calibri"/>
              </a:rPr>
              <a:t> </a:t>
            </a:r>
            <a:r>
              <a:rPr sz="1100" b="1" spc="-5" dirty="0">
                <a:solidFill>
                  <a:prstClr val="black"/>
                </a:solidFill>
                <a:cs typeface="Calibri"/>
              </a:rPr>
              <a:t>Script</a:t>
            </a:r>
            <a:r>
              <a:rPr sz="1100" b="1" spc="-10" dirty="0">
                <a:solidFill>
                  <a:prstClr val="black"/>
                </a:solidFill>
                <a:cs typeface="Calibri"/>
              </a:rPr>
              <a:t> 3</a:t>
            </a:r>
            <a:endParaRPr sz="1100">
              <a:solidFill>
                <a:prstClr val="black"/>
              </a:solidFill>
              <a:cs typeface="Calibri"/>
            </a:endParaRPr>
          </a:p>
        </p:txBody>
      </p:sp>
      <p:sp>
        <p:nvSpPr>
          <p:cNvPr id="39" name="object 39"/>
          <p:cNvSpPr/>
          <p:nvPr/>
        </p:nvSpPr>
        <p:spPr>
          <a:xfrm>
            <a:off x="2911601" y="4111752"/>
            <a:ext cx="1654810" cy="568960"/>
          </a:xfrm>
          <a:custGeom>
            <a:avLst/>
            <a:gdLst/>
            <a:ahLst/>
            <a:cxnLst/>
            <a:rect l="l" t="t" r="r" b="b"/>
            <a:pathLst>
              <a:path w="1654810" h="568960">
                <a:moveTo>
                  <a:pt x="1654301" y="568451"/>
                </a:moveTo>
                <a:lnTo>
                  <a:pt x="1654301" y="0"/>
                </a:lnTo>
                <a:lnTo>
                  <a:pt x="0" y="0"/>
                </a:lnTo>
                <a:lnTo>
                  <a:pt x="0" y="568451"/>
                </a:lnTo>
                <a:lnTo>
                  <a:pt x="12953" y="568451"/>
                </a:lnTo>
                <a:lnTo>
                  <a:pt x="12954" y="25908"/>
                </a:lnTo>
                <a:lnTo>
                  <a:pt x="25908" y="12953"/>
                </a:lnTo>
                <a:lnTo>
                  <a:pt x="25908" y="25908"/>
                </a:lnTo>
                <a:lnTo>
                  <a:pt x="1629156" y="25908"/>
                </a:lnTo>
                <a:lnTo>
                  <a:pt x="1629156" y="12953"/>
                </a:lnTo>
                <a:lnTo>
                  <a:pt x="1641347" y="25908"/>
                </a:lnTo>
                <a:lnTo>
                  <a:pt x="1641347" y="568451"/>
                </a:lnTo>
                <a:lnTo>
                  <a:pt x="1654301" y="568451"/>
                </a:lnTo>
                <a:close/>
              </a:path>
              <a:path w="1654810" h="568960">
                <a:moveTo>
                  <a:pt x="25908" y="25908"/>
                </a:moveTo>
                <a:lnTo>
                  <a:pt x="25908" y="12953"/>
                </a:lnTo>
                <a:lnTo>
                  <a:pt x="12954" y="25908"/>
                </a:lnTo>
                <a:lnTo>
                  <a:pt x="25908" y="25908"/>
                </a:lnTo>
                <a:close/>
              </a:path>
              <a:path w="1654810" h="568960">
                <a:moveTo>
                  <a:pt x="25908" y="543306"/>
                </a:moveTo>
                <a:lnTo>
                  <a:pt x="25908" y="25908"/>
                </a:lnTo>
                <a:lnTo>
                  <a:pt x="12954" y="25908"/>
                </a:lnTo>
                <a:lnTo>
                  <a:pt x="12954" y="543306"/>
                </a:lnTo>
                <a:lnTo>
                  <a:pt x="25908" y="543306"/>
                </a:lnTo>
                <a:close/>
              </a:path>
              <a:path w="1654810" h="568960">
                <a:moveTo>
                  <a:pt x="1641347" y="543306"/>
                </a:moveTo>
                <a:lnTo>
                  <a:pt x="12954" y="543306"/>
                </a:lnTo>
                <a:lnTo>
                  <a:pt x="25908" y="555498"/>
                </a:lnTo>
                <a:lnTo>
                  <a:pt x="25908" y="568451"/>
                </a:lnTo>
                <a:lnTo>
                  <a:pt x="1629156" y="568451"/>
                </a:lnTo>
                <a:lnTo>
                  <a:pt x="1629156" y="555498"/>
                </a:lnTo>
                <a:lnTo>
                  <a:pt x="1641347" y="543306"/>
                </a:lnTo>
                <a:close/>
              </a:path>
              <a:path w="1654810" h="568960">
                <a:moveTo>
                  <a:pt x="25908" y="568451"/>
                </a:moveTo>
                <a:lnTo>
                  <a:pt x="25908" y="555498"/>
                </a:lnTo>
                <a:lnTo>
                  <a:pt x="12954" y="543306"/>
                </a:lnTo>
                <a:lnTo>
                  <a:pt x="12953" y="568451"/>
                </a:lnTo>
                <a:lnTo>
                  <a:pt x="25908" y="568451"/>
                </a:lnTo>
                <a:close/>
              </a:path>
              <a:path w="1654810" h="568960">
                <a:moveTo>
                  <a:pt x="1641347" y="25908"/>
                </a:moveTo>
                <a:lnTo>
                  <a:pt x="1629156" y="12953"/>
                </a:lnTo>
                <a:lnTo>
                  <a:pt x="1629156" y="25908"/>
                </a:lnTo>
                <a:lnTo>
                  <a:pt x="1641347" y="25908"/>
                </a:lnTo>
                <a:close/>
              </a:path>
              <a:path w="1654810" h="568960">
                <a:moveTo>
                  <a:pt x="1641347" y="543306"/>
                </a:moveTo>
                <a:lnTo>
                  <a:pt x="1641347" y="25908"/>
                </a:lnTo>
                <a:lnTo>
                  <a:pt x="1629156" y="25908"/>
                </a:lnTo>
                <a:lnTo>
                  <a:pt x="1629156" y="543306"/>
                </a:lnTo>
                <a:lnTo>
                  <a:pt x="1641347" y="543306"/>
                </a:lnTo>
                <a:close/>
              </a:path>
              <a:path w="1654810" h="568960">
                <a:moveTo>
                  <a:pt x="1641347" y="568451"/>
                </a:moveTo>
                <a:lnTo>
                  <a:pt x="1641347" y="543306"/>
                </a:lnTo>
                <a:lnTo>
                  <a:pt x="1629156" y="555498"/>
                </a:lnTo>
                <a:lnTo>
                  <a:pt x="1629156" y="568451"/>
                </a:lnTo>
                <a:lnTo>
                  <a:pt x="1641347" y="568451"/>
                </a:lnTo>
                <a:close/>
              </a:path>
            </a:pathLst>
          </a:custGeom>
          <a:solidFill>
            <a:srgbClr val="4F81BD"/>
          </a:solidFill>
        </p:spPr>
        <p:txBody>
          <a:bodyPr wrap="square" lIns="0" tIns="0" rIns="0" bIns="0" rtlCol="0"/>
          <a:lstStyle/>
          <a:p>
            <a:endParaRPr>
              <a:solidFill>
                <a:prstClr val="black"/>
              </a:solidFill>
            </a:endParaRPr>
          </a:p>
        </p:txBody>
      </p:sp>
      <p:sp>
        <p:nvSpPr>
          <p:cNvPr id="40" name="object 40"/>
          <p:cNvSpPr/>
          <p:nvPr/>
        </p:nvSpPr>
        <p:spPr>
          <a:xfrm>
            <a:off x="2935223" y="4133088"/>
            <a:ext cx="1609344" cy="524255"/>
          </a:xfrm>
          <a:prstGeom prst="rect">
            <a:avLst/>
          </a:prstGeom>
          <a:blipFill>
            <a:blip r:embed="rId10" cstate="print"/>
            <a:stretch>
              <a:fillRect/>
            </a:stretch>
          </a:blipFill>
        </p:spPr>
        <p:txBody>
          <a:bodyPr wrap="square" lIns="0" tIns="0" rIns="0" bIns="0" rtlCol="0"/>
          <a:lstStyle/>
          <a:p>
            <a:endParaRPr>
              <a:solidFill>
                <a:prstClr val="black"/>
              </a:solidFill>
            </a:endParaRPr>
          </a:p>
        </p:txBody>
      </p:sp>
      <p:sp>
        <p:nvSpPr>
          <p:cNvPr id="41" name="object 41"/>
          <p:cNvSpPr txBox="1"/>
          <p:nvPr/>
        </p:nvSpPr>
        <p:spPr>
          <a:xfrm>
            <a:off x="3089401" y="4240593"/>
            <a:ext cx="1298575" cy="335280"/>
          </a:xfrm>
          <a:prstGeom prst="rect">
            <a:avLst/>
          </a:prstGeom>
        </p:spPr>
        <p:txBody>
          <a:bodyPr vert="horz" wrap="square" lIns="0" tIns="0" rIns="0" bIns="0" rtlCol="0">
            <a:spAutoFit/>
          </a:bodyPr>
          <a:lstStyle/>
          <a:p>
            <a:pPr algn="ctr"/>
            <a:r>
              <a:rPr sz="1100" spc="-10" dirty="0">
                <a:solidFill>
                  <a:prstClr val="black"/>
                </a:solidFill>
                <a:cs typeface="Calibri"/>
              </a:rPr>
              <a:t>Warning Sig</a:t>
            </a:r>
            <a:r>
              <a:rPr sz="1100" spc="-5" dirty="0">
                <a:solidFill>
                  <a:prstClr val="black"/>
                </a:solidFill>
                <a:cs typeface="Calibri"/>
              </a:rPr>
              <a:t>ns</a:t>
            </a:r>
            <a:r>
              <a:rPr sz="1100" dirty="0">
                <a:solidFill>
                  <a:prstClr val="black"/>
                </a:solidFill>
                <a:cs typeface="Calibri"/>
              </a:rPr>
              <a:t> </a:t>
            </a:r>
            <a:r>
              <a:rPr sz="1100" spc="-5" dirty="0">
                <a:solidFill>
                  <a:prstClr val="black"/>
                </a:solidFill>
                <a:cs typeface="Calibri"/>
              </a:rPr>
              <a:t>Present</a:t>
            </a:r>
            <a:endParaRPr sz="1100">
              <a:solidFill>
                <a:prstClr val="black"/>
              </a:solidFill>
              <a:cs typeface="Calibri"/>
            </a:endParaRPr>
          </a:p>
          <a:p>
            <a:pPr algn="ctr">
              <a:spcBef>
                <a:spcPts val="15"/>
              </a:spcBef>
            </a:pPr>
            <a:r>
              <a:rPr sz="1100" b="1" spc="-10" dirty="0">
                <a:solidFill>
                  <a:prstClr val="black"/>
                </a:solidFill>
                <a:cs typeface="Calibri"/>
              </a:rPr>
              <a:t>(Box </a:t>
            </a:r>
            <a:r>
              <a:rPr sz="1100" b="1" spc="-15" dirty="0">
                <a:solidFill>
                  <a:prstClr val="black"/>
                </a:solidFill>
                <a:cs typeface="Calibri"/>
              </a:rPr>
              <a:t>D)</a:t>
            </a:r>
            <a:endParaRPr sz="1100">
              <a:solidFill>
                <a:prstClr val="black"/>
              </a:solidFill>
              <a:cs typeface="Calibri"/>
            </a:endParaRPr>
          </a:p>
        </p:txBody>
      </p:sp>
      <p:sp>
        <p:nvSpPr>
          <p:cNvPr id="42" name="object 42"/>
          <p:cNvSpPr/>
          <p:nvPr/>
        </p:nvSpPr>
        <p:spPr>
          <a:xfrm>
            <a:off x="377952" y="4111752"/>
            <a:ext cx="1654810" cy="740410"/>
          </a:xfrm>
          <a:custGeom>
            <a:avLst/>
            <a:gdLst/>
            <a:ahLst/>
            <a:cxnLst/>
            <a:rect l="l" t="t" r="r" b="b"/>
            <a:pathLst>
              <a:path w="1654810" h="740410">
                <a:moveTo>
                  <a:pt x="1654302" y="739901"/>
                </a:moveTo>
                <a:lnTo>
                  <a:pt x="1654302" y="0"/>
                </a:lnTo>
                <a:lnTo>
                  <a:pt x="0" y="0"/>
                </a:lnTo>
                <a:lnTo>
                  <a:pt x="0" y="739901"/>
                </a:lnTo>
                <a:lnTo>
                  <a:pt x="12954" y="739901"/>
                </a:lnTo>
                <a:lnTo>
                  <a:pt x="12953" y="25908"/>
                </a:lnTo>
                <a:lnTo>
                  <a:pt x="25907" y="12953"/>
                </a:lnTo>
                <a:lnTo>
                  <a:pt x="25907" y="25908"/>
                </a:lnTo>
                <a:lnTo>
                  <a:pt x="1629156" y="25908"/>
                </a:lnTo>
                <a:lnTo>
                  <a:pt x="1629156" y="12953"/>
                </a:lnTo>
                <a:lnTo>
                  <a:pt x="1641348" y="25908"/>
                </a:lnTo>
                <a:lnTo>
                  <a:pt x="1641348" y="739901"/>
                </a:lnTo>
                <a:lnTo>
                  <a:pt x="1654302" y="739901"/>
                </a:lnTo>
                <a:close/>
              </a:path>
              <a:path w="1654810" h="740410">
                <a:moveTo>
                  <a:pt x="25907" y="25908"/>
                </a:moveTo>
                <a:lnTo>
                  <a:pt x="25907" y="12953"/>
                </a:lnTo>
                <a:lnTo>
                  <a:pt x="12953" y="25908"/>
                </a:lnTo>
                <a:lnTo>
                  <a:pt x="25907" y="25908"/>
                </a:lnTo>
                <a:close/>
              </a:path>
              <a:path w="1654810" h="740410">
                <a:moveTo>
                  <a:pt x="25907" y="714756"/>
                </a:moveTo>
                <a:lnTo>
                  <a:pt x="25907" y="25908"/>
                </a:lnTo>
                <a:lnTo>
                  <a:pt x="12953" y="25908"/>
                </a:lnTo>
                <a:lnTo>
                  <a:pt x="12954" y="714756"/>
                </a:lnTo>
                <a:lnTo>
                  <a:pt x="25907" y="714756"/>
                </a:lnTo>
                <a:close/>
              </a:path>
              <a:path w="1654810" h="740410">
                <a:moveTo>
                  <a:pt x="1641348" y="714756"/>
                </a:moveTo>
                <a:lnTo>
                  <a:pt x="12954" y="714756"/>
                </a:lnTo>
                <a:lnTo>
                  <a:pt x="25908" y="726948"/>
                </a:lnTo>
                <a:lnTo>
                  <a:pt x="25908" y="739901"/>
                </a:lnTo>
                <a:lnTo>
                  <a:pt x="1629156" y="739901"/>
                </a:lnTo>
                <a:lnTo>
                  <a:pt x="1629156" y="726948"/>
                </a:lnTo>
                <a:lnTo>
                  <a:pt x="1641348" y="714756"/>
                </a:lnTo>
                <a:close/>
              </a:path>
              <a:path w="1654810" h="740410">
                <a:moveTo>
                  <a:pt x="25908" y="739901"/>
                </a:moveTo>
                <a:lnTo>
                  <a:pt x="25908" y="726948"/>
                </a:lnTo>
                <a:lnTo>
                  <a:pt x="12954" y="714756"/>
                </a:lnTo>
                <a:lnTo>
                  <a:pt x="12954" y="739901"/>
                </a:lnTo>
                <a:lnTo>
                  <a:pt x="25908" y="739901"/>
                </a:lnTo>
                <a:close/>
              </a:path>
              <a:path w="1654810" h="740410">
                <a:moveTo>
                  <a:pt x="1641348" y="25908"/>
                </a:moveTo>
                <a:lnTo>
                  <a:pt x="1629156" y="12953"/>
                </a:lnTo>
                <a:lnTo>
                  <a:pt x="1629156" y="25908"/>
                </a:lnTo>
                <a:lnTo>
                  <a:pt x="1641348" y="25908"/>
                </a:lnTo>
                <a:close/>
              </a:path>
              <a:path w="1654810" h="740410">
                <a:moveTo>
                  <a:pt x="1641348" y="714756"/>
                </a:moveTo>
                <a:lnTo>
                  <a:pt x="1641348" y="25908"/>
                </a:lnTo>
                <a:lnTo>
                  <a:pt x="1629156" y="25908"/>
                </a:lnTo>
                <a:lnTo>
                  <a:pt x="1629156" y="714756"/>
                </a:lnTo>
                <a:lnTo>
                  <a:pt x="1641348" y="714756"/>
                </a:lnTo>
                <a:close/>
              </a:path>
              <a:path w="1654810" h="740410">
                <a:moveTo>
                  <a:pt x="1641348" y="739901"/>
                </a:moveTo>
                <a:lnTo>
                  <a:pt x="1641348" y="714756"/>
                </a:lnTo>
                <a:lnTo>
                  <a:pt x="1629156" y="726948"/>
                </a:lnTo>
                <a:lnTo>
                  <a:pt x="1629156" y="739901"/>
                </a:lnTo>
                <a:lnTo>
                  <a:pt x="1641348" y="739901"/>
                </a:lnTo>
                <a:close/>
              </a:path>
            </a:pathLst>
          </a:custGeom>
          <a:solidFill>
            <a:srgbClr val="4F81BD"/>
          </a:solidFill>
        </p:spPr>
        <p:txBody>
          <a:bodyPr wrap="square" lIns="0" tIns="0" rIns="0" bIns="0" rtlCol="0"/>
          <a:lstStyle/>
          <a:p>
            <a:endParaRPr>
              <a:solidFill>
                <a:prstClr val="black"/>
              </a:solidFill>
            </a:endParaRPr>
          </a:p>
        </p:txBody>
      </p:sp>
      <p:sp>
        <p:nvSpPr>
          <p:cNvPr id="43" name="object 43"/>
          <p:cNvSpPr/>
          <p:nvPr/>
        </p:nvSpPr>
        <p:spPr>
          <a:xfrm>
            <a:off x="399288" y="4133088"/>
            <a:ext cx="1609344" cy="694944"/>
          </a:xfrm>
          <a:prstGeom prst="rect">
            <a:avLst/>
          </a:prstGeom>
          <a:blipFill>
            <a:blip r:embed="rId11" cstate="print"/>
            <a:stretch>
              <a:fillRect/>
            </a:stretch>
          </a:blipFill>
        </p:spPr>
        <p:txBody>
          <a:bodyPr wrap="square" lIns="0" tIns="0" rIns="0" bIns="0" rtlCol="0"/>
          <a:lstStyle/>
          <a:p>
            <a:endParaRPr>
              <a:solidFill>
                <a:prstClr val="black"/>
              </a:solidFill>
            </a:endParaRPr>
          </a:p>
        </p:txBody>
      </p:sp>
      <p:sp>
        <p:nvSpPr>
          <p:cNvPr id="44" name="object 44"/>
          <p:cNvSpPr txBox="1"/>
          <p:nvPr/>
        </p:nvSpPr>
        <p:spPr>
          <a:xfrm>
            <a:off x="493332" y="4241355"/>
            <a:ext cx="1422400" cy="335915"/>
          </a:xfrm>
          <a:prstGeom prst="rect">
            <a:avLst/>
          </a:prstGeom>
        </p:spPr>
        <p:txBody>
          <a:bodyPr vert="horz" wrap="square" lIns="0" tIns="0" rIns="0" bIns="0" rtlCol="0">
            <a:spAutoFit/>
          </a:bodyPr>
          <a:lstStyle/>
          <a:p>
            <a:pPr marL="12700" marR="5080" indent="139700">
              <a:lnSpc>
                <a:spcPct val="101800"/>
              </a:lnSpc>
            </a:pPr>
            <a:r>
              <a:rPr sz="1100" spc="-10" dirty="0">
                <a:solidFill>
                  <a:prstClr val="black"/>
                </a:solidFill>
                <a:cs typeface="Calibri"/>
              </a:rPr>
              <a:t>No</a:t>
            </a:r>
            <a:r>
              <a:rPr sz="1100" spc="-15" dirty="0">
                <a:solidFill>
                  <a:prstClr val="black"/>
                </a:solidFill>
                <a:cs typeface="Calibri"/>
              </a:rPr>
              <a:t>n</a:t>
            </a:r>
            <a:r>
              <a:rPr sz="1100" spc="-5" dirty="0">
                <a:solidFill>
                  <a:prstClr val="black"/>
                </a:solidFill>
                <a:cs typeface="Calibri"/>
              </a:rPr>
              <a:t>‐localizing</a:t>
            </a:r>
            <a:r>
              <a:rPr sz="1100" dirty="0">
                <a:solidFill>
                  <a:prstClr val="black"/>
                </a:solidFill>
                <a:cs typeface="Calibri"/>
              </a:rPr>
              <a:t> </a:t>
            </a:r>
            <a:r>
              <a:rPr sz="1100" spc="-5" dirty="0">
                <a:solidFill>
                  <a:prstClr val="black"/>
                </a:solidFill>
                <a:cs typeface="Calibri"/>
              </a:rPr>
              <a:t>S/S</a:t>
            </a:r>
            <a:r>
              <a:rPr sz="1100" dirty="0">
                <a:solidFill>
                  <a:prstClr val="black"/>
                </a:solidFill>
                <a:cs typeface="Calibri"/>
              </a:rPr>
              <a:t> </a:t>
            </a:r>
            <a:r>
              <a:rPr sz="1100" spc="-10" dirty="0">
                <a:solidFill>
                  <a:prstClr val="black"/>
                </a:solidFill>
                <a:cs typeface="Calibri"/>
              </a:rPr>
              <a:t>–</a:t>
            </a:r>
            <a:r>
              <a:rPr sz="1100" spc="-5" dirty="0">
                <a:solidFill>
                  <a:prstClr val="black"/>
                </a:solidFill>
                <a:cs typeface="Calibri"/>
              </a:rPr>
              <a:t> Nonspecif</a:t>
            </a:r>
            <a:r>
              <a:rPr sz="1100" spc="-10" dirty="0">
                <a:solidFill>
                  <a:prstClr val="black"/>
                </a:solidFill>
                <a:cs typeface="Calibri"/>
              </a:rPr>
              <a:t>i</a:t>
            </a:r>
            <a:r>
              <a:rPr sz="1100" spc="-5" dirty="0">
                <a:solidFill>
                  <a:prstClr val="black"/>
                </a:solidFill>
                <a:cs typeface="Calibri"/>
              </a:rPr>
              <a:t>c</a:t>
            </a:r>
            <a:r>
              <a:rPr sz="1100" dirty="0">
                <a:solidFill>
                  <a:prstClr val="black"/>
                </a:solidFill>
                <a:cs typeface="Calibri"/>
              </a:rPr>
              <a:t> </a:t>
            </a:r>
            <a:r>
              <a:rPr sz="1100" spc="-5" dirty="0">
                <a:solidFill>
                  <a:prstClr val="black"/>
                </a:solidFill>
                <a:cs typeface="Calibri"/>
              </a:rPr>
              <a:t>Geriatric</a:t>
            </a:r>
            <a:r>
              <a:rPr sz="1100" dirty="0">
                <a:solidFill>
                  <a:prstClr val="black"/>
                </a:solidFill>
                <a:cs typeface="Calibri"/>
              </a:rPr>
              <a:t> </a:t>
            </a:r>
            <a:r>
              <a:rPr sz="1100" spc="-5" dirty="0">
                <a:solidFill>
                  <a:prstClr val="black"/>
                </a:solidFill>
                <a:cs typeface="Calibri"/>
              </a:rPr>
              <a:t>S/S</a:t>
            </a:r>
            <a:endParaRPr sz="1100">
              <a:solidFill>
                <a:prstClr val="black"/>
              </a:solidFill>
              <a:cs typeface="Calibri"/>
            </a:endParaRPr>
          </a:p>
        </p:txBody>
      </p:sp>
      <p:sp>
        <p:nvSpPr>
          <p:cNvPr id="45" name="object 45"/>
          <p:cNvSpPr/>
          <p:nvPr/>
        </p:nvSpPr>
        <p:spPr>
          <a:xfrm>
            <a:off x="4672584" y="4264152"/>
            <a:ext cx="426719" cy="262127"/>
          </a:xfrm>
          <a:prstGeom prst="rect">
            <a:avLst/>
          </a:prstGeom>
          <a:blipFill>
            <a:blip r:embed="rId12" cstate="print"/>
            <a:stretch>
              <a:fillRect/>
            </a:stretch>
          </a:blipFill>
        </p:spPr>
        <p:txBody>
          <a:bodyPr wrap="square" lIns="0" tIns="0" rIns="0" bIns="0" rtlCol="0"/>
          <a:lstStyle/>
          <a:p>
            <a:endParaRPr>
              <a:solidFill>
                <a:prstClr val="black"/>
              </a:solidFill>
            </a:endParaRPr>
          </a:p>
        </p:txBody>
      </p:sp>
      <p:sp>
        <p:nvSpPr>
          <p:cNvPr id="46" name="object 46"/>
          <p:cNvSpPr/>
          <p:nvPr/>
        </p:nvSpPr>
        <p:spPr>
          <a:xfrm>
            <a:off x="2019300" y="4354829"/>
            <a:ext cx="905510" cy="111760"/>
          </a:xfrm>
          <a:custGeom>
            <a:avLst/>
            <a:gdLst/>
            <a:ahLst/>
            <a:cxnLst/>
            <a:rect l="l" t="t" r="r" b="b"/>
            <a:pathLst>
              <a:path w="905510" h="111760">
                <a:moveTo>
                  <a:pt x="867427" y="55625"/>
                </a:moveTo>
                <a:lnTo>
                  <a:pt x="850637" y="45720"/>
                </a:lnTo>
                <a:lnTo>
                  <a:pt x="0" y="45720"/>
                </a:lnTo>
                <a:lnTo>
                  <a:pt x="0" y="64770"/>
                </a:lnTo>
                <a:lnTo>
                  <a:pt x="851928" y="64770"/>
                </a:lnTo>
                <a:lnTo>
                  <a:pt x="867427" y="55625"/>
                </a:lnTo>
                <a:close/>
              </a:path>
              <a:path w="905510" h="111760">
                <a:moveTo>
                  <a:pt x="905256" y="55625"/>
                </a:moveTo>
                <a:lnTo>
                  <a:pt x="815339" y="3048"/>
                </a:lnTo>
                <a:lnTo>
                  <a:pt x="810768" y="0"/>
                </a:lnTo>
                <a:lnTo>
                  <a:pt x="804672" y="1524"/>
                </a:lnTo>
                <a:lnTo>
                  <a:pt x="801624" y="6096"/>
                </a:lnTo>
                <a:lnTo>
                  <a:pt x="799338" y="10668"/>
                </a:lnTo>
                <a:lnTo>
                  <a:pt x="800862" y="16764"/>
                </a:lnTo>
                <a:lnTo>
                  <a:pt x="805433" y="19050"/>
                </a:lnTo>
                <a:lnTo>
                  <a:pt x="850637" y="45720"/>
                </a:lnTo>
                <a:lnTo>
                  <a:pt x="886206" y="45720"/>
                </a:lnTo>
                <a:lnTo>
                  <a:pt x="886206" y="66765"/>
                </a:lnTo>
                <a:lnTo>
                  <a:pt x="905256" y="55625"/>
                </a:lnTo>
                <a:close/>
              </a:path>
              <a:path w="905510" h="111760">
                <a:moveTo>
                  <a:pt x="886206" y="66765"/>
                </a:moveTo>
                <a:lnTo>
                  <a:pt x="886206" y="64770"/>
                </a:lnTo>
                <a:lnTo>
                  <a:pt x="851928" y="64770"/>
                </a:lnTo>
                <a:lnTo>
                  <a:pt x="805433" y="92202"/>
                </a:lnTo>
                <a:lnTo>
                  <a:pt x="800862" y="94487"/>
                </a:lnTo>
                <a:lnTo>
                  <a:pt x="799338" y="100584"/>
                </a:lnTo>
                <a:lnTo>
                  <a:pt x="801624" y="105156"/>
                </a:lnTo>
                <a:lnTo>
                  <a:pt x="804672" y="109728"/>
                </a:lnTo>
                <a:lnTo>
                  <a:pt x="810768" y="111252"/>
                </a:lnTo>
                <a:lnTo>
                  <a:pt x="815339" y="108204"/>
                </a:lnTo>
                <a:lnTo>
                  <a:pt x="886206" y="66765"/>
                </a:lnTo>
                <a:close/>
              </a:path>
              <a:path w="905510" h="111760">
                <a:moveTo>
                  <a:pt x="886206" y="64770"/>
                </a:moveTo>
                <a:lnTo>
                  <a:pt x="886206" y="45720"/>
                </a:lnTo>
                <a:lnTo>
                  <a:pt x="850637" y="45720"/>
                </a:lnTo>
                <a:lnTo>
                  <a:pt x="867427" y="55625"/>
                </a:lnTo>
                <a:lnTo>
                  <a:pt x="881633" y="47244"/>
                </a:lnTo>
                <a:lnTo>
                  <a:pt x="881633" y="64770"/>
                </a:lnTo>
                <a:lnTo>
                  <a:pt x="886206" y="64770"/>
                </a:lnTo>
                <a:close/>
              </a:path>
              <a:path w="905510" h="111760">
                <a:moveTo>
                  <a:pt x="881633" y="64770"/>
                </a:moveTo>
                <a:lnTo>
                  <a:pt x="881633" y="64008"/>
                </a:lnTo>
                <a:lnTo>
                  <a:pt x="867427" y="55625"/>
                </a:lnTo>
                <a:lnTo>
                  <a:pt x="851928" y="64770"/>
                </a:lnTo>
                <a:lnTo>
                  <a:pt x="881633" y="64770"/>
                </a:lnTo>
                <a:close/>
              </a:path>
              <a:path w="905510" h="111760">
                <a:moveTo>
                  <a:pt x="881633" y="64008"/>
                </a:moveTo>
                <a:lnTo>
                  <a:pt x="881633" y="47244"/>
                </a:lnTo>
                <a:lnTo>
                  <a:pt x="867427" y="55625"/>
                </a:lnTo>
                <a:lnTo>
                  <a:pt x="881633" y="64008"/>
                </a:lnTo>
                <a:close/>
              </a:path>
            </a:pathLst>
          </a:custGeom>
          <a:solidFill>
            <a:srgbClr val="4A7EBB"/>
          </a:solidFill>
        </p:spPr>
        <p:txBody>
          <a:bodyPr wrap="square" lIns="0" tIns="0" rIns="0" bIns="0" rtlCol="0"/>
          <a:lstStyle/>
          <a:p>
            <a:endParaRPr>
              <a:solidFill>
                <a:prstClr val="black"/>
              </a:solidFill>
            </a:endParaRPr>
          </a:p>
        </p:txBody>
      </p:sp>
      <p:sp>
        <p:nvSpPr>
          <p:cNvPr id="47" name="object 47"/>
          <p:cNvSpPr/>
          <p:nvPr/>
        </p:nvSpPr>
        <p:spPr>
          <a:xfrm>
            <a:off x="3734180" y="4667250"/>
            <a:ext cx="0" cy="372110"/>
          </a:xfrm>
          <a:custGeom>
            <a:avLst/>
            <a:gdLst/>
            <a:ahLst/>
            <a:cxnLst/>
            <a:rect l="l" t="t" r="r" b="b"/>
            <a:pathLst>
              <a:path h="372110">
                <a:moveTo>
                  <a:pt x="0" y="0"/>
                </a:moveTo>
                <a:lnTo>
                  <a:pt x="0" y="371855"/>
                </a:lnTo>
              </a:path>
            </a:pathLst>
          </a:custGeom>
          <a:ln w="20320">
            <a:solidFill>
              <a:srgbClr val="4A7EBB"/>
            </a:solidFill>
          </a:ln>
        </p:spPr>
        <p:txBody>
          <a:bodyPr wrap="square" lIns="0" tIns="0" rIns="0" bIns="0" rtlCol="0"/>
          <a:lstStyle/>
          <a:p>
            <a:endParaRPr>
              <a:solidFill>
                <a:prstClr val="black"/>
              </a:solidFill>
            </a:endParaRPr>
          </a:p>
        </p:txBody>
      </p:sp>
      <p:sp>
        <p:nvSpPr>
          <p:cNvPr id="48" name="object 48"/>
          <p:cNvSpPr/>
          <p:nvPr/>
        </p:nvSpPr>
        <p:spPr>
          <a:xfrm>
            <a:off x="1219200" y="5038725"/>
            <a:ext cx="2514600" cy="0"/>
          </a:xfrm>
          <a:custGeom>
            <a:avLst/>
            <a:gdLst/>
            <a:ahLst/>
            <a:cxnLst/>
            <a:rect l="l" t="t" r="r" b="b"/>
            <a:pathLst>
              <a:path w="2514600">
                <a:moveTo>
                  <a:pt x="0" y="0"/>
                </a:moveTo>
                <a:lnTo>
                  <a:pt x="2514599" y="0"/>
                </a:lnTo>
              </a:path>
            </a:pathLst>
          </a:custGeom>
          <a:ln w="20320">
            <a:solidFill>
              <a:srgbClr val="4A7EBB"/>
            </a:solidFill>
          </a:ln>
        </p:spPr>
        <p:txBody>
          <a:bodyPr wrap="square" lIns="0" tIns="0" rIns="0" bIns="0" rtlCol="0"/>
          <a:lstStyle/>
          <a:p>
            <a:endParaRPr>
              <a:solidFill>
                <a:prstClr val="black"/>
              </a:solidFill>
            </a:endParaRPr>
          </a:p>
        </p:txBody>
      </p:sp>
      <p:sp>
        <p:nvSpPr>
          <p:cNvPr id="49" name="object 49"/>
          <p:cNvSpPr/>
          <p:nvPr/>
        </p:nvSpPr>
        <p:spPr>
          <a:xfrm>
            <a:off x="2215895" y="4901184"/>
            <a:ext cx="438912" cy="265175"/>
          </a:xfrm>
          <a:prstGeom prst="rect">
            <a:avLst/>
          </a:prstGeom>
          <a:blipFill>
            <a:blip r:embed="rId13" cstate="print"/>
            <a:stretch>
              <a:fillRect/>
            </a:stretch>
          </a:blipFill>
        </p:spPr>
        <p:txBody>
          <a:bodyPr wrap="square" lIns="0" tIns="0" rIns="0" bIns="0" rtlCol="0"/>
          <a:lstStyle/>
          <a:p>
            <a:endParaRPr>
              <a:solidFill>
                <a:prstClr val="black"/>
              </a:solidFill>
            </a:endParaRPr>
          </a:p>
        </p:txBody>
      </p:sp>
      <p:sp>
        <p:nvSpPr>
          <p:cNvPr id="50" name="object 50"/>
          <p:cNvSpPr txBox="1"/>
          <p:nvPr/>
        </p:nvSpPr>
        <p:spPr>
          <a:xfrm>
            <a:off x="988226" y="4582719"/>
            <a:ext cx="1539875" cy="553720"/>
          </a:xfrm>
          <a:prstGeom prst="rect">
            <a:avLst/>
          </a:prstGeom>
        </p:spPr>
        <p:txBody>
          <a:bodyPr vert="horz" wrap="square" lIns="0" tIns="0" rIns="0" bIns="0" rtlCol="0">
            <a:spAutoFit/>
          </a:bodyPr>
          <a:lstStyle/>
          <a:p>
            <a:pPr marL="12700"/>
            <a:r>
              <a:rPr sz="1100" spc="-10" dirty="0">
                <a:solidFill>
                  <a:prstClr val="black"/>
                </a:solidFill>
                <a:cs typeface="Calibri"/>
              </a:rPr>
              <a:t>(</a:t>
            </a:r>
            <a:r>
              <a:rPr sz="1100" b="1" spc="-10" dirty="0">
                <a:solidFill>
                  <a:prstClr val="black"/>
                </a:solidFill>
                <a:cs typeface="Calibri"/>
              </a:rPr>
              <a:t>Box</a:t>
            </a:r>
            <a:r>
              <a:rPr sz="1100" b="1" dirty="0">
                <a:solidFill>
                  <a:prstClr val="black"/>
                </a:solidFill>
                <a:cs typeface="Calibri"/>
              </a:rPr>
              <a:t> </a:t>
            </a:r>
            <a:r>
              <a:rPr sz="1100" b="1" spc="-10" dirty="0">
                <a:solidFill>
                  <a:prstClr val="black"/>
                </a:solidFill>
                <a:cs typeface="Calibri"/>
              </a:rPr>
              <a:t>C</a:t>
            </a:r>
            <a:r>
              <a:rPr sz="1100" spc="-5" dirty="0">
                <a:solidFill>
                  <a:prstClr val="black"/>
                </a:solidFill>
                <a:cs typeface="Calibri"/>
              </a:rPr>
              <a:t>)</a:t>
            </a:r>
            <a:endParaRPr sz="1100">
              <a:solidFill>
                <a:prstClr val="black"/>
              </a:solidFill>
              <a:cs typeface="Calibri"/>
            </a:endParaRPr>
          </a:p>
          <a:p>
            <a:pPr>
              <a:spcBef>
                <a:spcPts val="15"/>
              </a:spcBef>
            </a:pPr>
            <a:endParaRPr sz="1500">
              <a:solidFill>
                <a:prstClr val="black"/>
              </a:solidFill>
              <a:latin typeface="Times New Roman"/>
              <a:cs typeface="Times New Roman"/>
            </a:endParaRPr>
          </a:p>
          <a:p>
            <a:pPr marR="5080" algn="r"/>
            <a:r>
              <a:rPr sz="1100" spc="-15" dirty="0">
                <a:solidFill>
                  <a:prstClr val="black"/>
                </a:solidFill>
                <a:cs typeface="Calibri"/>
              </a:rPr>
              <a:t>No</a:t>
            </a:r>
            <a:endParaRPr sz="1100">
              <a:solidFill>
                <a:prstClr val="black"/>
              </a:solidFill>
              <a:cs typeface="Calibri"/>
            </a:endParaRPr>
          </a:p>
        </p:txBody>
      </p:sp>
      <p:sp>
        <p:nvSpPr>
          <p:cNvPr id="51" name="object 51"/>
          <p:cNvSpPr txBox="1"/>
          <p:nvPr/>
        </p:nvSpPr>
        <p:spPr>
          <a:xfrm>
            <a:off x="4777232" y="4333557"/>
            <a:ext cx="217170" cy="165100"/>
          </a:xfrm>
          <a:prstGeom prst="rect">
            <a:avLst/>
          </a:prstGeom>
        </p:spPr>
        <p:txBody>
          <a:bodyPr vert="horz" wrap="square" lIns="0" tIns="0" rIns="0" bIns="0" rtlCol="0">
            <a:spAutoFit/>
          </a:bodyPr>
          <a:lstStyle/>
          <a:p>
            <a:pPr marL="12700"/>
            <a:r>
              <a:rPr sz="1100" spc="-10" dirty="0">
                <a:solidFill>
                  <a:prstClr val="black"/>
                </a:solidFill>
                <a:cs typeface="Calibri"/>
              </a:rPr>
              <a:t>Yes</a:t>
            </a:r>
            <a:endParaRPr sz="1100">
              <a:solidFill>
                <a:prstClr val="black"/>
              </a:solidFill>
              <a:cs typeface="Calibri"/>
            </a:endParaRPr>
          </a:p>
        </p:txBody>
      </p:sp>
      <p:sp>
        <p:nvSpPr>
          <p:cNvPr id="52" name="object 52"/>
          <p:cNvSpPr/>
          <p:nvPr/>
        </p:nvSpPr>
        <p:spPr>
          <a:xfrm>
            <a:off x="1164336" y="5039105"/>
            <a:ext cx="110489" cy="247650"/>
          </a:xfrm>
          <a:custGeom>
            <a:avLst/>
            <a:gdLst/>
            <a:ahLst/>
            <a:cxnLst/>
            <a:rect l="l" t="t" r="r" b="b"/>
            <a:pathLst>
              <a:path w="110490" h="247650">
                <a:moveTo>
                  <a:pt x="55244" y="210233"/>
                </a:moveTo>
                <a:lnTo>
                  <a:pt x="19050" y="147828"/>
                </a:lnTo>
                <a:lnTo>
                  <a:pt x="16001" y="143256"/>
                </a:lnTo>
                <a:lnTo>
                  <a:pt x="10667" y="141732"/>
                </a:lnTo>
                <a:lnTo>
                  <a:pt x="6095" y="144018"/>
                </a:lnTo>
                <a:lnTo>
                  <a:pt x="1523" y="147066"/>
                </a:lnTo>
                <a:lnTo>
                  <a:pt x="0" y="153162"/>
                </a:lnTo>
                <a:lnTo>
                  <a:pt x="2285" y="157734"/>
                </a:lnTo>
                <a:lnTo>
                  <a:pt x="45719" y="232012"/>
                </a:lnTo>
                <a:lnTo>
                  <a:pt x="45719" y="228600"/>
                </a:lnTo>
                <a:lnTo>
                  <a:pt x="47243" y="228600"/>
                </a:lnTo>
                <a:lnTo>
                  <a:pt x="47243" y="224028"/>
                </a:lnTo>
                <a:lnTo>
                  <a:pt x="55244" y="210233"/>
                </a:lnTo>
                <a:close/>
              </a:path>
              <a:path w="110490" h="247650">
                <a:moveTo>
                  <a:pt x="64769" y="193810"/>
                </a:moveTo>
                <a:lnTo>
                  <a:pt x="64769" y="0"/>
                </a:lnTo>
                <a:lnTo>
                  <a:pt x="45719" y="0"/>
                </a:lnTo>
                <a:lnTo>
                  <a:pt x="45719" y="193810"/>
                </a:lnTo>
                <a:lnTo>
                  <a:pt x="55244" y="210233"/>
                </a:lnTo>
                <a:lnTo>
                  <a:pt x="64769" y="193810"/>
                </a:lnTo>
                <a:close/>
              </a:path>
              <a:path w="110490" h="247650">
                <a:moveTo>
                  <a:pt x="64769" y="230951"/>
                </a:moveTo>
                <a:lnTo>
                  <a:pt x="64769" y="228600"/>
                </a:lnTo>
                <a:lnTo>
                  <a:pt x="45719" y="228600"/>
                </a:lnTo>
                <a:lnTo>
                  <a:pt x="45719" y="232012"/>
                </a:lnTo>
                <a:lnTo>
                  <a:pt x="54863" y="247650"/>
                </a:lnTo>
                <a:lnTo>
                  <a:pt x="64769" y="230951"/>
                </a:lnTo>
                <a:close/>
              </a:path>
              <a:path w="110490" h="247650">
                <a:moveTo>
                  <a:pt x="63245" y="224028"/>
                </a:moveTo>
                <a:lnTo>
                  <a:pt x="55244" y="210233"/>
                </a:lnTo>
                <a:lnTo>
                  <a:pt x="47243" y="224028"/>
                </a:lnTo>
                <a:lnTo>
                  <a:pt x="63245" y="224028"/>
                </a:lnTo>
                <a:close/>
              </a:path>
              <a:path w="110490" h="247650">
                <a:moveTo>
                  <a:pt x="63245" y="228600"/>
                </a:moveTo>
                <a:lnTo>
                  <a:pt x="63245" y="224028"/>
                </a:lnTo>
                <a:lnTo>
                  <a:pt x="47243" y="224028"/>
                </a:lnTo>
                <a:lnTo>
                  <a:pt x="47243" y="228600"/>
                </a:lnTo>
                <a:lnTo>
                  <a:pt x="63245" y="228600"/>
                </a:lnTo>
                <a:close/>
              </a:path>
              <a:path w="110490" h="247650">
                <a:moveTo>
                  <a:pt x="110489" y="153162"/>
                </a:moveTo>
                <a:lnTo>
                  <a:pt x="108965" y="147066"/>
                </a:lnTo>
                <a:lnTo>
                  <a:pt x="104393" y="144018"/>
                </a:lnTo>
                <a:lnTo>
                  <a:pt x="99822" y="141732"/>
                </a:lnTo>
                <a:lnTo>
                  <a:pt x="93725" y="143256"/>
                </a:lnTo>
                <a:lnTo>
                  <a:pt x="91439" y="147828"/>
                </a:lnTo>
                <a:lnTo>
                  <a:pt x="55244" y="210233"/>
                </a:lnTo>
                <a:lnTo>
                  <a:pt x="63245" y="224028"/>
                </a:lnTo>
                <a:lnTo>
                  <a:pt x="63245" y="228600"/>
                </a:lnTo>
                <a:lnTo>
                  <a:pt x="64769" y="228600"/>
                </a:lnTo>
                <a:lnTo>
                  <a:pt x="64769" y="230951"/>
                </a:lnTo>
                <a:lnTo>
                  <a:pt x="108203" y="157734"/>
                </a:lnTo>
                <a:lnTo>
                  <a:pt x="110489" y="153162"/>
                </a:lnTo>
                <a:close/>
              </a:path>
            </a:pathLst>
          </a:custGeom>
          <a:solidFill>
            <a:srgbClr val="4A7EBB"/>
          </a:solidFill>
        </p:spPr>
        <p:txBody>
          <a:bodyPr wrap="square" lIns="0" tIns="0" rIns="0" bIns="0" rtlCol="0"/>
          <a:lstStyle/>
          <a:p>
            <a:endParaRPr>
              <a:solidFill>
                <a:prstClr val="black"/>
              </a:solidFill>
            </a:endParaRPr>
          </a:p>
        </p:txBody>
      </p:sp>
      <p:sp>
        <p:nvSpPr>
          <p:cNvPr id="53" name="object 53"/>
          <p:cNvSpPr/>
          <p:nvPr/>
        </p:nvSpPr>
        <p:spPr>
          <a:xfrm>
            <a:off x="5305805" y="5279897"/>
            <a:ext cx="1102360" cy="615950"/>
          </a:xfrm>
          <a:custGeom>
            <a:avLst/>
            <a:gdLst/>
            <a:ahLst/>
            <a:cxnLst/>
            <a:rect l="l" t="t" r="r" b="b"/>
            <a:pathLst>
              <a:path w="1102360" h="615950">
                <a:moveTo>
                  <a:pt x="1101852" y="615696"/>
                </a:moveTo>
                <a:lnTo>
                  <a:pt x="1101852" y="0"/>
                </a:lnTo>
                <a:lnTo>
                  <a:pt x="0" y="0"/>
                </a:lnTo>
                <a:lnTo>
                  <a:pt x="0" y="615696"/>
                </a:lnTo>
                <a:lnTo>
                  <a:pt x="12954" y="615696"/>
                </a:lnTo>
                <a:lnTo>
                  <a:pt x="12954" y="25146"/>
                </a:lnTo>
                <a:lnTo>
                  <a:pt x="25146" y="12192"/>
                </a:lnTo>
                <a:lnTo>
                  <a:pt x="25146" y="25146"/>
                </a:lnTo>
                <a:lnTo>
                  <a:pt x="1075944" y="25146"/>
                </a:lnTo>
                <a:lnTo>
                  <a:pt x="1075944" y="12191"/>
                </a:lnTo>
                <a:lnTo>
                  <a:pt x="1088898" y="25146"/>
                </a:lnTo>
                <a:lnTo>
                  <a:pt x="1088898" y="615696"/>
                </a:lnTo>
                <a:lnTo>
                  <a:pt x="1101852" y="615696"/>
                </a:lnTo>
                <a:close/>
              </a:path>
              <a:path w="1102360" h="615950">
                <a:moveTo>
                  <a:pt x="25146" y="25146"/>
                </a:moveTo>
                <a:lnTo>
                  <a:pt x="25146" y="12192"/>
                </a:lnTo>
                <a:lnTo>
                  <a:pt x="12954" y="25146"/>
                </a:lnTo>
                <a:lnTo>
                  <a:pt x="25146" y="25146"/>
                </a:lnTo>
                <a:close/>
              </a:path>
              <a:path w="1102360" h="615950">
                <a:moveTo>
                  <a:pt x="25146" y="590550"/>
                </a:moveTo>
                <a:lnTo>
                  <a:pt x="25146" y="25146"/>
                </a:lnTo>
                <a:lnTo>
                  <a:pt x="12954" y="25146"/>
                </a:lnTo>
                <a:lnTo>
                  <a:pt x="12954" y="590550"/>
                </a:lnTo>
                <a:lnTo>
                  <a:pt x="25146" y="590550"/>
                </a:lnTo>
                <a:close/>
              </a:path>
              <a:path w="1102360" h="615950">
                <a:moveTo>
                  <a:pt x="1088898" y="590550"/>
                </a:moveTo>
                <a:lnTo>
                  <a:pt x="12954" y="590550"/>
                </a:lnTo>
                <a:lnTo>
                  <a:pt x="25146" y="602742"/>
                </a:lnTo>
                <a:lnTo>
                  <a:pt x="25146" y="615696"/>
                </a:lnTo>
                <a:lnTo>
                  <a:pt x="1075944" y="615696"/>
                </a:lnTo>
                <a:lnTo>
                  <a:pt x="1075944" y="602741"/>
                </a:lnTo>
                <a:lnTo>
                  <a:pt x="1088898" y="590550"/>
                </a:lnTo>
                <a:close/>
              </a:path>
              <a:path w="1102360" h="615950">
                <a:moveTo>
                  <a:pt x="25146" y="615696"/>
                </a:moveTo>
                <a:lnTo>
                  <a:pt x="25146" y="602742"/>
                </a:lnTo>
                <a:lnTo>
                  <a:pt x="12954" y="590550"/>
                </a:lnTo>
                <a:lnTo>
                  <a:pt x="12954" y="615696"/>
                </a:lnTo>
                <a:lnTo>
                  <a:pt x="25146" y="615696"/>
                </a:lnTo>
                <a:close/>
              </a:path>
              <a:path w="1102360" h="615950">
                <a:moveTo>
                  <a:pt x="1088898" y="25146"/>
                </a:moveTo>
                <a:lnTo>
                  <a:pt x="1075944" y="12191"/>
                </a:lnTo>
                <a:lnTo>
                  <a:pt x="1075944" y="25146"/>
                </a:lnTo>
                <a:lnTo>
                  <a:pt x="1088898" y="25146"/>
                </a:lnTo>
                <a:close/>
              </a:path>
              <a:path w="1102360" h="615950">
                <a:moveTo>
                  <a:pt x="1088898" y="590550"/>
                </a:moveTo>
                <a:lnTo>
                  <a:pt x="1088898" y="25146"/>
                </a:lnTo>
                <a:lnTo>
                  <a:pt x="1075944" y="25146"/>
                </a:lnTo>
                <a:lnTo>
                  <a:pt x="1075944" y="590550"/>
                </a:lnTo>
                <a:lnTo>
                  <a:pt x="1088898" y="590550"/>
                </a:lnTo>
                <a:close/>
              </a:path>
              <a:path w="1102360" h="615950">
                <a:moveTo>
                  <a:pt x="1088898" y="615696"/>
                </a:moveTo>
                <a:lnTo>
                  <a:pt x="1088898" y="590550"/>
                </a:lnTo>
                <a:lnTo>
                  <a:pt x="1075944" y="602741"/>
                </a:lnTo>
                <a:lnTo>
                  <a:pt x="1075944" y="615696"/>
                </a:lnTo>
                <a:lnTo>
                  <a:pt x="1088898" y="615696"/>
                </a:lnTo>
                <a:close/>
              </a:path>
            </a:pathLst>
          </a:custGeom>
          <a:solidFill>
            <a:srgbClr val="4F81BD"/>
          </a:solidFill>
        </p:spPr>
        <p:txBody>
          <a:bodyPr wrap="square" lIns="0" tIns="0" rIns="0" bIns="0" rtlCol="0"/>
          <a:lstStyle/>
          <a:p>
            <a:endParaRPr>
              <a:solidFill>
                <a:prstClr val="black"/>
              </a:solidFill>
            </a:endParaRPr>
          </a:p>
        </p:txBody>
      </p:sp>
      <p:sp>
        <p:nvSpPr>
          <p:cNvPr id="54" name="object 54"/>
          <p:cNvSpPr txBox="1"/>
          <p:nvPr/>
        </p:nvSpPr>
        <p:spPr>
          <a:xfrm>
            <a:off x="5373115" y="5432361"/>
            <a:ext cx="967105" cy="165100"/>
          </a:xfrm>
          <a:prstGeom prst="rect">
            <a:avLst/>
          </a:prstGeom>
        </p:spPr>
        <p:txBody>
          <a:bodyPr vert="horz" wrap="square" lIns="0" tIns="0" rIns="0" bIns="0" rtlCol="0">
            <a:spAutoFit/>
          </a:bodyPr>
          <a:lstStyle/>
          <a:p>
            <a:pPr marL="12700"/>
            <a:r>
              <a:rPr sz="1100" spc="-5" dirty="0">
                <a:solidFill>
                  <a:prstClr val="black"/>
                </a:solidFill>
                <a:cs typeface="Calibri"/>
              </a:rPr>
              <a:t>Consul</a:t>
            </a:r>
            <a:r>
              <a:rPr sz="1100" dirty="0">
                <a:solidFill>
                  <a:prstClr val="black"/>
                </a:solidFill>
                <a:cs typeface="Calibri"/>
              </a:rPr>
              <a:t>t</a:t>
            </a:r>
            <a:r>
              <a:rPr sz="1100" spc="-5" dirty="0">
                <a:solidFill>
                  <a:prstClr val="black"/>
                </a:solidFill>
                <a:cs typeface="Calibri"/>
              </a:rPr>
              <a:t> Provider</a:t>
            </a:r>
            <a:endParaRPr sz="1100">
              <a:solidFill>
                <a:prstClr val="black"/>
              </a:solidFill>
              <a:cs typeface="Calibri"/>
            </a:endParaRPr>
          </a:p>
        </p:txBody>
      </p:sp>
      <p:sp>
        <p:nvSpPr>
          <p:cNvPr id="55" name="object 55"/>
          <p:cNvSpPr/>
          <p:nvPr/>
        </p:nvSpPr>
        <p:spPr>
          <a:xfrm>
            <a:off x="381000" y="5279897"/>
            <a:ext cx="1654810" cy="825500"/>
          </a:xfrm>
          <a:custGeom>
            <a:avLst/>
            <a:gdLst/>
            <a:ahLst/>
            <a:cxnLst/>
            <a:rect l="l" t="t" r="r" b="b"/>
            <a:pathLst>
              <a:path w="1654810" h="825500">
                <a:moveTo>
                  <a:pt x="1654302" y="825246"/>
                </a:moveTo>
                <a:lnTo>
                  <a:pt x="1654302" y="0"/>
                </a:lnTo>
                <a:lnTo>
                  <a:pt x="0" y="0"/>
                </a:lnTo>
                <a:lnTo>
                  <a:pt x="0" y="825246"/>
                </a:lnTo>
                <a:lnTo>
                  <a:pt x="12954" y="825246"/>
                </a:lnTo>
                <a:lnTo>
                  <a:pt x="12953" y="25146"/>
                </a:lnTo>
                <a:lnTo>
                  <a:pt x="25908" y="12191"/>
                </a:lnTo>
                <a:lnTo>
                  <a:pt x="25907" y="25146"/>
                </a:lnTo>
                <a:lnTo>
                  <a:pt x="1629156" y="25146"/>
                </a:lnTo>
                <a:lnTo>
                  <a:pt x="1629156" y="12191"/>
                </a:lnTo>
                <a:lnTo>
                  <a:pt x="1642110" y="25146"/>
                </a:lnTo>
                <a:lnTo>
                  <a:pt x="1642110" y="825246"/>
                </a:lnTo>
                <a:lnTo>
                  <a:pt x="1654302" y="825246"/>
                </a:lnTo>
                <a:close/>
              </a:path>
              <a:path w="1654810" h="825500">
                <a:moveTo>
                  <a:pt x="25907" y="25146"/>
                </a:moveTo>
                <a:lnTo>
                  <a:pt x="25908" y="12191"/>
                </a:lnTo>
                <a:lnTo>
                  <a:pt x="12953" y="25146"/>
                </a:lnTo>
                <a:lnTo>
                  <a:pt x="25907" y="25146"/>
                </a:lnTo>
                <a:close/>
              </a:path>
              <a:path w="1654810" h="825500">
                <a:moveTo>
                  <a:pt x="25907" y="800100"/>
                </a:moveTo>
                <a:lnTo>
                  <a:pt x="25907" y="25146"/>
                </a:lnTo>
                <a:lnTo>
                  <a:pt x="12953" y="25146"/>
                </a:lnTo>
                <a:lnTo>
                  <a:pt x="12954" y="800100"/>
                </a:lnTo>
                <a:lnTo>
                  <a:pt x="25907" y="800100"/>
                </a:lnTo>
                <a:close/>
              </a:path>
              <a:path w="1654810" h="825500">
                <a:moveTo>
                  <a:pt x="1642110" y="800100"/>
                </a:moveTo>
                <a:lnTo>
                  <a:pt x="12954" y="800100"/>
                </a:lnTo>
                <a:lnTo>
                  <a:pt x="25908" y="812291"/>
                </a:lnTo>
                <a:lnTo>
                  <a:pt x="25907" y="825246"/>
                </a:lnTo>
                <a:lnTo>
                  <a:pt x="1629156" y="825246"/>
                </a:lnTo>
                <a:lnTo>
                  <a:pt x="1629156" y="812291"/>
                </a:lnTo>
                <a:lnTo>
                  <a:pt x="1642110" y="800100"/>
                </a:lnTo>
                <a:close/>
              </a:path>
              <a:path w="1654810" h="825500">
                <a:moveTo>
                  <a:pt x="25907" y="825246"/>
                </a:moveTo>
                <a:lnTo>
                  <a:pt x="25908" y="812291"/>
                </a:lnTo>
                <a:lnTo>
                  <a:pt x="12954" y="800100"/>
                </a:lnTo>
                <a:lnTo>
                  <a:pt x="12954" y="825246"/>
                </a:lnTo>
                <a:lnTo>
                  <a:pt x="25907" y="825246"/>
                </a:lnTo>
                <a:close/>
              </a:path>
              <a:path w="1654810" h="825500">
                <a:moveTo>
                  <a:pt x="1642110" y="25146"/>
                </a:moveTo>
                <a:lnTo>
                  <a:pt x="1629156" y="12191"/>
                </a:lnTo>
                <a:lnTo>
                  <a:pt x="1629156" y="25146"/>
                </a:lnTo>
                <a:lnTo>
                  <a:pt x="1642110" y="25146"/>
                </a:lnTo>
                <a:close/>
              </a:path>
              <a:path w="1654810" h="825500">
                <a:moveTo>
                  <a:pt x="1642110" y="800100"/>
                </a:moveTo>
                <a:lnTo>
                  <a:pt x="1642110" y="25146"/>
                </a:lnTo>
                <a:lnTo>
                  <a:pt x="1629156" y="25146"/>
                </a:lnTo>
                <a:lnTo>
                  <a:pt x="1629156" y="800100"/>
                </a:lnTo>
                <a:lnTo>
                  <a:pt x="1642110" y="800100"/>
                </a:lnTo>
                <a:close/>
              </a:path>
              <a:path w="1654810" h="825500">
                <a:moveTo>
                  <a:pt x="1642110" y="825246"/>
                </a:moveTo>
                <a:lnTo>
                  <a:pt x="1642110" y="800100"/>
                </a:lnTo>
                <a:lnTo>
                  <a:pt x="1629156" y="812291"/>
                </a:lnTo>
                <a:lnTo>
                  <a:pt x="1629156" y="825246"/>
                </a:lnTo>
                <a:lnTo>
                  <a:pt x="1642110" y="825246"/>
                </a:lnTo>
                <a:close/>
              </a:path>
            </a:pathLst>
          </a:custGeom>
          <a:solidFill>
            <a:srgbClr val="4F81BD"/>
          </a:solidFill>
        </p:spPr>
        <p:txBody>
          <a:bodyPr wrap="square" lIns="0" tIns="0" rIns="0" bIns="0" rtlCol="0"/>
          <a:lstStyle/>
          <a:p>
            <a:endParaRPr>
              <a:solidFill>
                <a:prstClr val="black"/>
              </a:solidFill>
            </a:endParaRPr>
          </a:p>
        </p:txBody>
      </p:sp>
      <p:sp>
        <p:nvSpPr>
          <p:cNvPr id="56" name="object 56"/>
          <p:cNvSpPr txBox="1"/>
          <p:nvPr/>
        </p:nvSpPr>
        <p:spPr>
          <a:xfrm>
            <a:off x="724154" y="5366829"/>
            <a:ext cx="967105" cy="165100"/>
          </a:xfrm>
          <a:prstGeom prst="rect">
            <a:avLst/>
          </a:prstGeom>
        </p:spPr>
        <p:txBody>
          <a:bodyPr vert="horz" wrap="square" lIns="0" tIns="0" rIns="0" bIns="0" rtlCol="0">
            <a:spAutoFit/>
          </a:bodyPr>
          <a:lstStyle/>
          <a:p>
            <a:pPr marL="12700"/>
            <a:r>
              <a:rPr sz="1100" spc="-5" dirty="0">
                <a:solidFill>
                  <a:prstClr val="black"/>
                </a:solidFill>
                <a:cs typeface="Calibri"/>
              </a:rPr>
              <a:t>Consul</a:t>
            </a:r>
            <a:r>
              <a:rPr sz="1100" dirty="0">
                <a:solidFill>
                  <a:prstClr val="black"/>
                </a:solidFill>
                <a:cs typeface="Calibri"/>
              </a:rPr>
              <a:t>t</a:t>
            </a:r>
            <a:r>
              <a:rPr sz="1100" spc="-5" dirty="0">
                <a:solidFill>
                  <a:prstClr val="black"/>
                </a:solidFill>
                <a:cs typeface="Calibri"/>
              </a:rPr>
              <a:t> Provider</a:t>
            </a:r>
            <a:endParaRPr sz="1100">
              <a:solidFill>
                <a:prstClr val="black"/>
              </a:solidFill>
              <a:cs typeface="Calibri"/>
            </a:endParaRPr>
          </a:p>
        </p:txBody>
      </p:sp>
      <p:sp>
        <p:nvSpPr>
          <p:cNvPr id="57" name="object 57"/>
          <p:cNvSpPr/>
          <p:nvPr/>
        </p:nvSpPr>
        <p:spPr>
          <a:xfrm>
            <a:off x="3581400" y="5471159"/>
            <a:ext cx="627887" cy="262127"/>
          </a:xfrm>
          <a:prstGeom prst="rect">
            <a:avLst/>
          </a:prstGeom>
          <a:blipFill>
            <a:blip r:embed="rId14" cstate="print"/>
            <a:stretch>
              <a:fillRect/>
            </a:stretch>
          </a:blipFill>
        </p:spPr>
        <p:txBody>
          <a:bodyPr wrap="square" lIns="0" tIns="0" rIns="0" bIns="0" rtlCol="0"/>
          <a:lstStyle/>
          <a:p>
            <a:endParaRPr>
              <a:solidFill>
                <a:prstClr val="black"/>
              </a:solidFill>
            </a:endParaRPr>
          </a:p>
        </p:txBody>
      </p:sp>
      <p:graphicFrame>
        <p:nvGraphicFramePr>
          <p:cNvPr id="11" name="object 11"/>
          <p:cNvGraphicFramePr>
            <a:graphicFrameLocks noGrp="1"/>
          </p:cNvGraphicFramePr>
          <p:nvPr>
            <p:extLst>
              <p:ext uri="{D42A27DB-BD31-4B8C-83A1-F6EECF244321}">
                <p14:modId xmlns:p14="http://schemas.microsoft.com/office/powerpoint/2010/main" val="1411221714"/>
              </p:ext>
            </p:extLst>
          </p:nvPr>
        </p:nvGraphicFramePr>
        <p:xfrm>
          <a:off x="7012813" y="1095121"/>
          <a:ext cx="2699004" cy="6252971"/>
        </p:xfrm>
        <a:graphic>
          <a:graphicData uri="http://schemas.openxmlformats.org/drawingml/2006/table">
            <a:tbl>
              <a:tblPr firstRow="1" bandRow="1">
                <a:tableStyleId>{2D5ABB26-0587-4C30-8999-92F81FD0307C}</a:tableStyleId>
              </a:tblPr>
              <a:tblGrid>
                <a:gridCol w="2699004">
                  <a:extLst>
                    <a:ext uri="{9D8B030D-6E8A-4147-A177-3AD203B41FA5}">
                      <a16:colId xmlns:a16="http://schemas.microsoft.com/office/drawing/2014/main" val="20000"/>
                    </a:ext>
                  </a:extLst>
                </a:gridCol>
              </a:tblGrid>
              <a:tr h="826769">
                <a:tc>
                  <a:txBody>
                    <a:bodyPr/>
                    <a:lstStyle/>
                    <a:p>
                      <a:pPr marL="1270"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A</a:t>
                      </a:r>
                      <a:endParaRPr sz="1000" dirty="0">
                        <a:latin typeface="Calibri"/>
                        <a:cs typeface="Calibri"/>
                      </a:endParaRPr>
                    </a:p>
                    <a:p>
                      <a:pPr marL="553085" marR="544830" indent="635" algn="ctr">
                        <a:lnSpc>
                          <a:spcPts val="1220"/>
                        </a:lnSpc>
                        <a:spcBef>
                          <a:spcPts val="40"/>
                        </a:spcBef>
                      </a:pPr>
                      <a:r>
                        <a:rPr sz="1000" spc="-5" dirty="0">
                          <a:solidFill>
                            <a:srgbClr val="00B050"/>
                          </a:solidFill>
                          <a:latin typeface="Calibri"/>
                          <a:cs typeface="Calibri"/>
                        </a:rPr>
                        <a:t>Nursin</a:t>
                      </a:r>
                      <a:r>
                        <a:rPr sz="1000" dirty="0">
                          <a:solidFill>
                            <a:srgbClr val="00B050"/>
                          </a:solidFill>
                          <a:latin typeface="Calibri"/>
                          <a:cs typeface="Calibri"/>
                        </a:rPr>
                        <a:t>g</a:t>
                      </a:r>
                      <a:r>
                        <a:rPr sz="1000" spc="-10" dirty="0">
                          <a:solidFill>
                            <a:srgbClr val="00B050"/>
                          </a:solidFill>
                          <a:latin typeface="Calibri"/>
                          <a:cs typeface="Calibri"/>
                        </a:rPr>
                        <a:t> </a:t>
                      </a:r>
                      <a:r>
                        <a:rPr sz="1000" spc="-5" dirty="0" smtClean="0">
                          <a:solidFill>
                            <a:srgbClr val="00B050"/>
                          </a:solidFill>
                          <a:latin typeface="Calibri"/>
                          <a:cs typeface="Calibri"/>
                        </a:rPr>
                        <a:t>Asses</a:t>
                      </a:r>
                      <a:r>
                        <a:rPr sz="1000" spc="-15" dirty="0" smtClean="0">
                          <a:solidFill>
                            <a:srgbClr val="00B050"/>
                          </a:solidFill>
                          <a:latin typeface="Calibri"/>
                          <a:cs typeface="Calibri"/>
                        </a:rPr>
                        <a:t>s</a:t>
                      </a:r>
                      <a:r>
                        <a:rPr sz="1000" spc="-5" dirty="0" smtClean="0">
                          <a:solidFill>
                            <a:srgbClr val="00B050"/>
                          </a:solidFill>
                          <a:latin typeface="Calibri"/>
                          <a:cs typeface="Calibri"/>
                        </a:rPr>
                        <a:t>ment</a:t>
                      </a:r>
                      <a:endParaRPr lang="en-US" sz="975" spc="0" baseline="29914" dirty="0" smtClean="0">
                        <a:solidFill>
                          <a:srgbClr val="00B050"/>
                        </a:solidFill>
                        <a:latin typeface="Calibri"/>
                        <a:cs typeface="Calibri"/>
                      </a:endParaRPr>
                    </a:p>
                    <a:p>
                      <a:pPr marL="553085" marR="544830" indent="635" algn="ctr">
                        <a:lnSpc>
                          <a:spcPts val="1220"/>
                        </a:lnSpc>
                        <a:spcBef>
                          <a:spcPts val="40"/>
                        </a:spcBef>
                      </a:pPr>
                      <a:r>
                        <a:rPr sz="1000" spc="-5" dirty="0" smtClean="0">
                          <a:solidFill>
                            <a:srgbClr val="00B050"/>
                          </a:solidFill>
                          <a:latin typeface="Calibri"/>
                          <a:cs typeface="Calibri"/>
                        </a:rPr>
                        <a:t>Complet</a:t>
                      </a:r>
                      <a:r>
                        <a:rPr sz="1000" dirty="0" smtClean="0">
                          <a:solidFill>
                            <a:srgbClr val="00B050"/>
                          </a:solidFill>
                          <a:latin typeface="Calibri"/>
                          <a:cs typeface="Calibri"/>
                        </a:rPr>
                        <a:t>e </a:t>
                      </a:r>
                      <a:r>
                        <a:rPr sz="1000" spc="-5" dirty="0">
                          <a:solidFill>
                            <a:srgbClr val="00B050"/>
                          </a:solidFill>
                          <a:latin typeface="Calibri"/>
                          <a:cs typeface="Calibri"/>
                        </a:rPr>
                        <a:t>N</a:t>
                      </a:r>
                      <a:r>
                        <a:rPr sz="1000" dirty="0">
                          <a:solidFill>
                            <a:srgbClr val="00B050"/>
                          </a:solidFill>
                          <a:latin typeface="Calibri"/>
                          <a:cs typeface="Calibri"/>
                        </a:rPr>
                        <a:t>u</a:t>
                      </a:r>
                      <a:r>
                        <a:rPr sz="1000" spc="-5" dirty="0">
                          <a:solidFill>
                            <a:srgbClr val="00B050"/>
                          </a:solidFill>
                          <a:latin typeface="Calibri"/>
                          <a:cs typeface="Calibri"/>
                        </a:rPr>
                        <a:t>rsin</a:t>
                      </a:r>
                      <a:r>
                        <a:rPr sz="1000" dirty="0">
                          <a:solidFill>
                            <a:srgbClr val="00B050"/>
                          </a:solidFill>
                          <a:latin typeface="Calibri"/>
                          <a:cs typeface="Calibri"/>
                        </a:rPr>
                        <a:t>g</a:t>
                      </a:r>
                      <a:r>
                        <a:rPr sz="1000" spc="-5" dirty="0">
                          <a:solidFill>
                            <a:srgbClr val="00B050"/>
                          </a:solidFill>
                          <a:latin typeface="Calibri"/>
                          <a:cs typeface="Calibri"/>
                        </a:rPr>
                        <a:t> Assessment</a:t>
                      </a:r>
                      <a:endParaRPr sz="1000" dirty="0">
                        <a:latin typeface="Calibri"/>
                        <a:cs typeface="Calibri"/>
                      </a:endParaRPr>
                    </a:p>
                    <a:p>
                      <a:pPr algn="ctr">
                        <a:lnSpc>
                          <a:spcPts val="1175"/>
                        </a:lnSpc>
                      </a:pPr>
                      <a:r>
                        <a:rPr sz="1000" b="1" spc="-5" dirty="0">
                          <a:solidFill>
                            <a:srgbClr val="00B050"/>
                          </a:solidFill>
                          <a:latin typeface="Calibri"/>
                          <a:cs typeface="Calibri"/>
                        </a:rPr>
                        <a:t>Se</a:t>
                      </a:r>
                      <a:r>
                        <a:rPr sz="1000" b="1" dirty="0">
                          <a:solidFill>
                            <a:srgbClr val="00B050"/>
                          </a:solidFill>
                          <a:latin typeface="Calibri"/>
                          <a:cs typeface="Calibri"/>
                        </a:rPr>
                        <a:t>e</a:t>
                      </a:r>
                      <a:r>
                        <a:rPr sz="1000" b="1" spc="-5" dirty="0">
                          <a:solidFill>
                            <a:srgbClr val="00B050"/>
                          </a:solidFill>
                          <a:latin typeface="Calibri"/>
                          <a:cs typeface="Calibri"/>
                        </a:rPr>
                        <a:t> N</a:t>
                      </a:r>
                      <a:r>
                        <a:rPr sz="1000" b="1" dirty="0">
                          <a:solidFill>
                            <a:srgbClr val="00B050"/>
                          </a:solidFill>
                          <a:latin typeface="Calibri"/>
                          <a:cs typeface="Calibri"/>
                        </a:rPr>
                        <a:t>u</a:t>
                      </a:r>
                      <a:r>
                        <a:rPr sz="1000" b="1" spc="-10" dirty="0">
                          <a:solidFill>
                            <a:srgbClr val="00B050"/>
                          </a:solidFill>
                          <a:latin typeface="Calibri"/>
                          <a:cs typeface="Calibri"/>
                        </a:rPr>
                        <a:t>r</a:t>
                      </a:r>
                      <a:r>
                        <a:rPr sz="1000" b="1" dirty="0">
                          <a:solidFill>
                            <a:srgbClr val="00B050"/>
                          </a:solidFill>
                          <a:latin typeface="Calibri"/>
                          <a:cs typeface="Calibri"/>
                        </a:rPr>
                        <a:t>s</a:t>
                      </a:r>
                      <a:r>
                        <a:rPr sz="1000" b="1" spc="-5" dirty="0">
                          <a:solidFill>
                            <a:srgbClr val="00B050"/>
                          </a:solidFill>
                          <a:latin typeface="Calibri"/>
                          <a:cs typeface="Calibri"/>
                        </a:rPr>
                        <a:t>i</a:t>
                      </a:r>
                      <a:r>
                        <a:rPr sz="1000" b="1" dirty="0">
                          <a:solidFill>
                            <a:srgbClr val="00B050"/>
                          </a:solidFill>
                          <a:latin typeface="Calibri"/>
                          <a:cs typeface="Calibri"/>
                        </a:rPr>
                        <a:t>ng</a:t>
                      </a:r>
                      <a:r>
                        <a:rPr sz="1000" b="1" spc="-10" dirty="0">
                          <a:solidFill>
                            <a:srgbClr val="00B050"/>
                          </a:solidFill>
                          <a:latin typeface="Calibri"/>
                          <a:cs typeface="Calibri"/>
                        </a:rPr>
                        <a:t> A</a:t>
                      </a:r>
                      <a:r>
                        <a:rPr sz="1000" b="1" dirty="0">
                          <a:solidFill>
                            <a:srgbClr val="00B050"/>
                          </a:solidFill>
                          <a:latin typeface="Calibri"/>
                          <a:cs typeface="Calibri"/>
                        </a:rPr>
                        <a:t>ss</a:t>
                      </a:r>
                      <a:r>
                        <a:rPr sz="1000" b="1" spc="-10" dirty="0">
                          <a:solidFill>
                            <a:srgbClr val="00B050"/>
                          </a:solidFill>
                          <a:latin typeface="Calibri"/>
                          <a:cs typeface="Calibri"/>
                        </a:rPr>
                        <a:t>e</a:t>
                      </a:r>
                      <a:r>
                        <a:rPr sz="1000" b="1" dirty="0">
                          <a:solidFill>
                            <a:srgbClr val="00B050"/>
                          </a:solidFill>
                          <a:latin typeface="Calibri"/>
                          <a:cs typeface="Calibri"/>
                        </a:rPr>
                        <a:t>s</a:t>
                      </a:r>
                      <a:r>
                        <a:rPr sz="1000" b="1" spc="-5" dirty="0">
                          <a:solidFill>
                            <a:srgbClr val="00B050"/>
                          </a:solidFill>
                          <a:latin typeface="Calibri"/>
                          <a:cs typeface="Calibri"/>
                        </a:rPr>
                        <a:t>s</a:t>
                      </a:r>
                      <a:r>
                        <a:rPr sz="1000" b="1" dirty="0">
                          <a:solidFill>
                            <a:srgbClr val="00B050"/>
                          </a:solidFill>
                          <a:latin typeface="Calibri"/>
                          <a:cs typeface="Calibri"/>
                        </a:rPr>
                        <a:t>ment</a:t>
                      </a:r>
                      <a:r>
                        <a:rPr sz="1000" b="1" spc="-5" dirty="0">
                          <a:solidFill>
                            <a:srgbClr val="00B050"/>
                          </a:solidFill>
                          <a:latin typeface="Calibri"/>
                          <a:cs typeface="Calibri"/>
                        </a:rPr>
                        <a:t> </a:t>
                      </a:r>
                      <a:r>
                        <a:rPr sz="1000" b="1" spc="-10" dirty="0">
                          <a:solidFill>
                            <a:srgbClr val="00B050"/>
                          </a:solidFill>
                          <a:latin typeface="Calibri"/>
                          <a:cs typeface="Calibri"/>
                        </a:rPr>
                        <a:t>o</a:t>
                      </a:r>
                      <a:r>
                        <a:rPr sz="1000" b="1" dirty="0">
                          <a:solidFill>
                            <a:srgbClr val="00B050"/>
                          </a:solidFill>
                          <a:latin typeface="Calibri"/>
                          <a:cs typeface="Calibri"/>
                        </a:rPr>
                        <a:t>n</a:t>
                      </a:r>
                      <a:r>
                        <a:rPr sz="1000" b="1" spc="-5" dirty="0">
                          <a:solidFill>
                            <a:srgbClr val="00B050"/>
                          </a:solidFill>
                          <a:latin typeface="Calibri"/>
                          <a:cs typeface="Calibri"/>
                        </a:rPr>
                        <a:t> revers</a:t>
                      </a:r>
                      <a:r>
                        <a:rPr sz="1000" b="1" dirty="0">
                          <a:solidFill>
                            <a:srgbClr val="00B050"/>
                          </a:solidFill>
                          <a:latin typeface="Calibri"/>
                          <a:cs typeface="Calibri"/>
                        </a:rPr>
                        <a:t>e s</a:t>
                      </a:r>
                      <a:r>
                        <a:rPr sz="1000" b="1" spc="-10" dirty="0">
                          <a:solidFill>
                            <a:srgbClr val="00B050"/>
                          </a:solidFill>
                          <a:latin typeface="Calibri"/>
                          <a:cs typeface="Calibri"/>
                        </a:rPr>
                        <a:t>i</a:t>
                      </a:r>
                      <a:r>
                        <a:rPr sz="1000" b="1" dirty="0">
                          <a:solidFill>
                            <a:srgbClr val="00B050"/>
                          </a:solidFill>
                          <a:latin typeface="Calibri"/>
                          <a:cs typeface="Calibri"/>
                        </a:rPr>
                        <a:t>de</a:t>
                      </a:r>
                      <a:r>
                        <a:rPr sz="1000" b="1" spc="-10" dirty="0">
                          <a:solidFill>
                            <a:srgbClr val="00B050"/>
                          </a:solidFill>
                          <a:latin typeface="Calibri"/>
                          <a:cs typeface="Calibri"/>
                        </a:rPr>
                        <a:t> </a:t>
                      </a:r>
                      <a:r>
                        <a:rPr sz="1000" b="1" dirty="0">
                          <a:solidFill>
                            <a:srgbClr val="00B050"/>
                          </a:solidFill>
                          <a:latin typeface="Calibri"/>
                          <a:cs typeface="Calibri"/>
                        </a:rPr>
                        <a:t>of</a:t>
                      </a:r>
                      <a:r>
                        <a:rPr sz="1000" b="1" spc="-5" dirty="0">
                          <a:solidFill>
                            <a:srgbClr val="00B050"/>
                          </a:solidFill>
                          <a:latin typeface="Calibri"/>
                          <a:cs typeface="Calibri"/>
                        </a:rPr>
                        <a:t> </a:t>
                      </a:r>
                      <a:r>
                        <a:rPr sz="1000" b="1" dirty="0">
                          <a:solidFill>
                            <a:srgbClr val="00B050"/>
                          </a:solidFill>
                          <a:latin typeface="Calibri"/>
                          <a:cs typeface="Calibri"/>
                        </a:rPr>
                        <a:t>th</a:t>
                      </a:r>
                      <a:r>
                        <a:rPr sz="1000" b="1" spc="-10" dirty="0">
                          <a:solidFill>
                            <a:srgbClr val="00B050"/>
                          </a:solidFill>
                          <a:latin typeface="Calibri"/>
                          <a:cs typeface="Calibri"/>
                        </a:rPr>
                        <a:t>i</a:t>
                      </a:r>
                      <a:r>
                        <a:rPr sz="1000" b="1" dirty="0">
                          <a:solidFill>
                            <a:srgbClr val="00B050"/>
                          </a:solidFill>
                          <a:latin typeface="Calibri"/>
                          <a:cs typeface="Calibri"/>
                        </a:rPr>
                        <a:t>s</a:t>
                      </a:r>
                      <a:endParaRPr sz="1000" dirty="0">
                        <a:latin typeface="Calibri"/>
                        <a:cs typeface="Calibri"/>
                      </a:endParaRPr>
                    </a:p>
                    <a:p>
                      <a:pPr marL="1270" algn="ctr">
                        <a:lnSpc>
                          <a:spcPct val="100000"/>
                        </a:lnSpc>
                        <a:spcBef>
                          <a:spcPts val="25"/>
                        </a:spcBef>
                      </a:pPr>
                      <a:r>
                        <a:rPr sz="1000" b="1" dirty="0">
                          <a:solidFill>
                            <a:srgbClr val="00B050"/>
                          </a:solidFill>
                          <a:latin typeface="Calibri"/>
                          <a:cs typeface="Calibri"/>
                        </a:rPr>
                        <a:t>tool</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5">
                      <a:solidFill>
                        <a:srgbClr val="4F82BC"/>
                      </a:solidFill>
                      <a:prstDash val="solid"/>
                    </a:lnT>
                    <a:lnB w="26416">
                      <a:solidFill>
                        <a:srgbClr val="4F82BC"/>
                      </a:solidFill>
                      <a:prstDash val="solid"/>
                    </a:lnB>
                  </a:tcPr>
                </a:tc>
                <a:extLst>
                  <a:ext uri="{0D108BD9-81ED-4DB2-BD59-A6C34878D82A}">
                    <a16:rowId xmlns:a16="http://schemas.microsoft.com/office/drawing/2014/main" val="10000"/>
                  </a:ext>
                </a:extLst>
              </a:tr>
              <a:tr h="1885188">
                <a:tc>
                  <a:txBody>
                    <a:bodyPr/>
                    <a:lstStyle/>
                    <a:p>
                      <a:pPr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B</a:t>
                      </a:r>
                      <a:endParaRPr sz="1000" dirty="0">
                        <a:latin typeface="Calibri"/>
                        <a:cs typeface="Calibri"/>
                      </a:endParaRPr>
                    </a:p>
                    <a:p>
                      <a:pPr marL="1270" algn="ctr">
                        <a:lnSpc>
                          <a:spcPct val="100000"/>
                        </a:lnSpc>
                        <a:spcBef>
                          <a:spcPts val="15"/>
                        </a:spcBef>
                      </a:pPr>
                      <a:r>
                        <a:rPr sz="1000" spc="-5" dirty="0">
                          <a:latin typeface="Calibri"/>
                          <a:cs typeface="Calibri"/>
                        </a:rPr>
                        <a:t>Localizin</a:t>
                      </a:r>
                      <a:r>
                        <a:rPr sz="1000" dirty="0">
                          <a:latin typeface="Calibri"/>
                          <a:cs typeface="Calibri"/>
                        </a:rPr>
                        <a:t>g </a:t>
                      </a:r>
                      <a:r>
                        <a:rPr sz="1000" spc="-5" dirty="0">
                          <a:latin typeface="Calibri"/>
                          <a:cs typeface="Calibri"/>
                        </a:rPr>
                        <a:t>Urinar</a:t>
                      </a:r>
                      <a:r>
                        <a:rPr sz="1000" dirty="0">
                          <a:latin typeface="Calibri"/>
                          <a:cs typeface="Calibri"/>
                        </a:rPr>
                        <a:t>y </a:t>
                      </a:r>
                      <a:r>
                        <a:rPr sz="1000" spc="-10" dirty="0" smtClean="0">
                          <a:latin typeface="Calibri"/>
                          <a:cs typeface="Calibri"/>
                        </a:rPr>
                        <a:t>S</a:t>
                      </a:r>
                      <a:r>
                        <a:rPr sz="1000" dirty="0" smtClean="0">
                          <a:latin typeface="Calibri"/>
                          <a:cs typeface="Calibri"/>
                        </a:rPr>
                        <a:t>/</a:t>
                      </a:r>
                      <a:r>
                        <a:rPr sz="1000" spc="-5"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dirty="0">
                          <a:latin typeface="Calibri"/>
                          <a:cs typeface="Calibri"/>
                        </a:rPr>
                        <a:t>A</a:t>
                      </a:r>
                      <a:r>
                        <a:rPr sz="1000" spc="-5" dirty="0">
                          <a:latin typeface="Calibri"/>
                          <a:cs typeface="Calibri"/>
                        </a:rPr>
                        <a:t>c</a:t>
                      </a:r>
                      <a:r>
                        <a:rPr sz="1000" dirty="0">
                          <a:latin typeface="Calibri"/>
                          <a:cs typeface="Calibri"/>
                        </a:rPr>
                        <a:t>ute</a:t>
                      </a:r>
                      <a:r>
                        <a:rPr sz="1000" spc="-10" dirty="0">
                          <a:latin typeface="Calibri"/>
                          <a:cs typeface="Calibri"/>
                        </a:rPr>
                        <a:t> </a:t>
                      </a:r>
                      <a:r>
                        <a:rPr sz="1000" spc="-5" dirty="0">
                          <a:latin typeface="Calibri"/>
                          <a:cs typeface="Calibri"/>
                        </a:rPr>
                        <a:t>dysuria</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fre</a:t>
                      </a:r>
                      <a:r>
                        <a:rPr sz="1000" dirty="0">
                          <a:latin typeface="Calibri"/>
                          <a:cs typeface="Calibri"/>
                        </a:rPr>
                        <a:t>q</a:t>
                      </a:r>
                      <a:r>
                        <a:rPr sz="1000" spc="-5" dirty="0">
                          <a:latin typeface="Calibri"/>
                          <a:cs typeface="Calibri"/>
                        </a:rPr>
                        <a:t>uen</a:t>
                      </a:r>
                      <a:r>
                        <a:rPr sz="1000" dirty="0">
                          <a:latin typeface="Calibri"/>
                          <a:cs typeface="Calibri"/>
                        </a:rPr>
                        <a:t>cy</a:t>
                      </a:r>
                    </a:p>
                    <a:p>
                      <a:pPr marL="457200" indent="-228600">
                        <a:lnSpc>
                          <a:spcPct val="100000"/>
                        </a:lnSpc>
                        <a:spcBef>
                          <a:spcPts val="70"/>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a:t>
                      </a:r>
                      <a:r>
                        <a:rPr sz="1000" dirty="0">
                          <a:latin typeface="Calibri"/>
                          <a:cs typeface="Calibri"/>
                        </a:rPr>
                        <a:t>urg</a:t>
                      </a:r>
                      <a:r>
                        <a:rPr sz="1000" spc="-10" dirty="0">
                          <a:latin typeface="Calibri"/>
                          <a:cs typeface="Calibri"/>
                        </a:rPr>
                        <a:t>e</a:t>
                      </a:r>
                      <a:r>
                        <a:rPr sz="1000" dirty="0">
                          <a:latin typeface="Calibri"/>
                          <a:cs typeface="Calibri"/>
                        </a:rPr>
                        <a:t>n</a:t>
                      </a:r>
                      <a:r>
                        <a:rPr sz="1000" spc="-5" dirty="0">
                          <a:latin typeface="Calibri"/>
                          <a:cs typeface="Calibri"/>
                        </a:rPr>
                        <a:t>c</a:t>
                      </a:r>
                      <a:r>
                        <a:rPr sz="1000" dirty="0">
                          <a:latin typeface="Calibri"/>
                          <a:cs typeface="Calibri"/>
                        </a:rPr>
                        <a:t>y</a:t>
                      </a:r>
                    </a:p>
                    <a:p>
                      <a:pPr marL="457200" indent="-228600">
                        <a:lnSpc>
                          <a:spcPct val="100000"/>
                        </a:lnSpc>
                        <a:spcBef>
                          <a:spcPts val="75"/>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incontin</a:t>
                      </a:r>
                      <a:r>
                        <a:rPr sz="1000" spc="-10" dirty="0">
                          <a:latin typeface="Calibri"/>
                          <a:cs typeface="Calibri"/>
                        </a:rPr>
                        <a:t>e</a:t>
                      </a:r>
                      <a:r>
                        <a:rPr sz="1000" dirty="0">
                          <a:latin typeface="Calibri"/>
                          <a:cs typeface="Calibri"/>
                        </a:rPr>
                        <a:t>n</a:t>
                      </a:r>
                      <a:r>
                        <a:rPr sz="1000" spc="-5" dirty="0">
                          <a:latin typeface="Calibri"/>
                          <a:cs typeface="Calibri"/>
                        </a:rPr>
                        <a:t>ce</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Gros</a:t>
                      </a:r>
                      <a:r>
                        <a:rPr sz="1000" dirty="0">
                          <a:latin typeface="Calibri"/>
                          <a:cs typeface="Calibri"/>
                        </a:rPr>
                        <a:t>s</a:t>
                      </a:r>
                      <a:r>
                        <a:rPr sz="1000" spc="-5" dirty="0">
                          <a:latin typeface="Calibri"/>
                          <a:cs typeface="Calibri"/>
                        </a:rPr>
                        <a:t> hematu</a:t>
                      </a:r>
                      <a:r>
                        <a:rPr sz="1000" spc="-10" dirty="0">
                          <a:latin typeface="Calibri"/>
                          <a:cs typeface="Calibri"/>
                        </a:rPr>
                        <a:t>r</a:t>
                      </a:r>
                      <a:r>
                        <a:rPr sz="1000" spc="-5" dirty="0">
                          <a:latin typeface="Calibri"/>
                          <a:cs typeface="Calibri"/>
                        </a:rPr>
                        <a:t>i</a:t>
                      </a:r>
                      <a:r>
                        <a:rPr sz="1000" dirty="0">
                          <a:latin typeface="Calibri"/>
                          <a:cs typeface="Calibri"/>
                        </a:rPr>
                        <a:t>a</a:t>
                      </a:r>
                    </a:p>
                    <a:p>
                      <a:pPr marL="457200" indent="-228600">
                        <a:lnSpc>
                          <a:spcPct val="100000"/>
                        </a:lnSpc>
                        <a:spcBef>
                          <a:spcPts val="70"/>
                        </a:spcBef>
                        <a:buFont typeface="Symbol"/>
                        <a:buChar char=""/>
                        <a:tabLst>
                          <a:tab pos="457834" algn="l"/>
                        </a:tabLst>
                      </a:pPr>
                      <a:r>
                        <a:rPr sz="1000" spc="-5" dirty="0">
                          <a:latin typeface="Calibri"/>
                          <a:cs typeface="Calibri"/>
                        </a:rPr>
                        <a:t>Supr</a:t>
                      </a:r>
                      <a:r>
                        <a:rPr sz="1000" spc="-10" dirty="0">
                          <a:latin typeface="Calibri"/>
                          <a:cs typeface="Calibri"/>
                        </a:rPr>
                        <a:t>a</a:t>
                      </a:r>
                      <a:r>
                        <a:rPr sz="1000" dirty="0">
                          <a:latin typeface="Calibri"/>
                          <a:cs typeface="Calibri"/>
                        </a:rPr>
                        <a:t>p</a:t>
                      </a:r>
                      <a:r>
                        <a:rPr sz="1000" spc="-10" dirty="0">
                          <a:latin typeface="Calibri"/>
                          <a:cs typeface="Calibri"/>
                        </a:rPr>
                        <a:t>u</a:t>
                      </a:r>
                      <a:r>
                        <a:rPr sz="1000" dirty="0">
                          <a:latin typeface="Calibri"/>
                          <a:cs typeface="Calibri"/>
                        </a:rPr>
                        <a:t>b</a:t>
                      </a:r>
                      <a:r>
                        <a:rPr sz="1000" spc="-5" dirty="0">
                          <a:latin typeface="Calibri"/>
                          <a:cs typeface="Calibri"/>
                        </a:rPr>
                        <a:t>i</a:t>
                      </a:r>
                      <a:r>
                        <a:rPr sz="1000" dirty="0">
                          <a:latin typeface="Calibri"/>
                          <a:cs typeface="Calibri"/>
                        </a:rPr>
                        <a:t>c </a:t>
                      </a:r>
                      <a:r>
                        <a:rPr sz="1000" spc="-5" dirty="0">
                          <a:latin typeface="Calibri"/>
                          <a:cs typeface="Calibri"/>
                        </a:rPr>
                        <a:t>pa</a:t>
                      </a:r>
                      <a:r>
                        <a:rPr sz="1000" spc="-10" dirty="0">
                          <a:latin typeface="Calibri"/>
                          <a:cs typeface="Calibri"/>
                        </a:rPr>
                        <a:t>i</a:t>
                      </a:r>
                      <a:r>
                        <a:rPr sz="1000" dirty="0">
                          <a:latin typeface="Calibri"/>
                          <a:cs typeface="Calibri"/>
                        </a:rPr>
                        <a:t>n</a:t>
                      </a:r>
                    </a:p>
                    <a:p>
                      <a:pPr marL="457200" indent="-228600">
                        <a:lnSpc>
                          <a:spcPct val="100000"/>
                        </a:lnSpc>
                        <a:spcBef>
                          <a:spcPts val="70"/>
                        </a:spcBef>
                        <a:buFont typeface="Symbol"/>
                        <a:buChar char=""/>
                        <a:tabLst>
                          <a:tab pos="457834" algn="l"/>
                        </a:tabLst>
                      </a:pPr>
                      <a:r>
                        <a:rPr sz="1000" spc="-5" dirty="0">
                          <a:latin typeface="Calibri"/>
                          <a:cs typeface="Calibri"/>
                        </a:rPr>
                        <a:t>Costalvertebra</a:t>
                      </a:r>
                      <a:r>
                        <a:rPr sz="1000" dirty="0">
                          <a:latin typeface="Calibri"/>
                          <a:cs typeface="Calibri"/>
                        </a:rPr>
                        <a:t>l </a:t>
                      </a:r>
                      <a:r>
                        <a:rPr sz="1000" spc="-5" dirty="0">
                          <a:latin typeface="Calibri"/>
                          <a:cs typeface="Calibri"/>
                        </a:rPr>
                        <a:t>angl</a:t>
                      </a:r>
                      <a:r>
                        <a:rPr sz="1000" dirty="0">
                          <a:latin typeface="Calibri"/>
                          <a:cs typeface="Calibri"/>
                        </a:rPr>
                        <a:t>e</a:t>
                      </a:r>
                      <a:r>
                        <a:rPr sz="1000" spc="-10" dirty="0">
                          <a:latin typeface="Calibri"/>
                          <a:cs typeface="Calibri"/>
                        </a:rPr>
                        <a:t> </a:t>
                      </a:r>
                      <a:r>
                        <a:rPr sz="1000" spc="-5" dirty="0">
                          <a:latin typeface="Calibri"/>
                          <a:cs typeface="Calibri"/>
                        </a:rPr>
                        <a:t>pain</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scrota</a:t>
                      </a:r>
                      <a:r>
                        <a:rPr sz="1000" dirty="0">
                          <a:latin typeface="Calibri"/>
                          <a:cs typeface="Calibri"/>
                        </a:rPr>
                        <a:t>l</a:t>
                      </a:r>
                      <a:r>
                        <a:rPr sz="1000" spc="-10" dirty="0">
                          <a:latin typeface="Calibri"/>
                          <a:cs typeface="Calibri"/>
                        </a:rPr>
                        <a:t> </a:t>
                      </a:r>
                      <a:r>
                        <a:rPr sz="1000" dirty="0">
                          <a:latin typeface="Calibri"/>
                          <a:cs typeface="Calibri"/>
                        </a:rPr>
                        <a:t>/</a:t>
                      </a:r>
                      <a:r>
                        <a:rPr sz="1000" spc="-5" dirty="0">
                          <a:latin typeface="Calibri"/>
                          <a:cs typeface="Calibri"/>
                        </a:rPr>
                        <a:t> prostat</a:t>
                      </a:r>
                      <a:r>
                        <a:rPr sz="1000" dirty="0">
                          <a:latin typeface="Calibri"/>
                          <a:cs typeface="Calibri"/>
                        </a:rPr>
                        <a:t>e</a:t>
                      </a:r>
                      <a:r>
                        <a:rPr sz="1000" spc="-5" dirty="0">
                          <a:latin typeface="Calibri"/>
                          <a:cs typeface="Calibri"/>
                        </a:rPr>
                        <a:t> pain</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Urethra</a:t>
                      </a:r>
                      <a:r>
                        <a:rPr sz="1000" dirty="0">
                          <a:latin typeface="Calibri"/>
                          <a:cs typeface="Calibri"/>
                        </a:rPr>
                        <a:t>l</a:t>
                      </a:r>
                      <a:r>
                        <a:rPr sz="1000" spc="-5" dirty="0">
                          <a:latin typeface="Calibri"/>
                          <a:cs typeface="Calibri"/>
                        </a:rPr>
                        <a:t> p</a:t>
                      </a:r>
                      <a:r>
                        <a:rPr sz="1000" dirty="0">
                          <a:latin typeface="Calibri"/>
                          <a:cs typeface="Calibri"/>
                        </a:rPr>
                        <a:t>u</a:t>
                      </a:r>
                      <a:r>
                        <a:rPr sz="1000" spc="-5" dirty="0">
                          <a:latin typeface="Calibri"/>
                          <a:cs typeface="Calibri"/>
                        </a:rPr>
                        <a:t>r</a:t>
                      </a:r>
                      <a:r>
                        <a:rPr sz="1000" dirty="0">
                          <a:latin typeface="Calibri"/>
                          <a:cs typeface="Calibri"/>
                        </a:rPr>
                        <a:t>u</a:t>
                      </a:r>
                      <a:r>
                        <a:rPr sz="1000" spc="-5" dirty="0">
                          <a:latin typeface="Calibri"/>
                          <a:cs typeface="Calibri"/>
                        </a:rPr>
                        <a:t>le</a:t>
                      </a:r>
                      <a:r>
                        <a:rPr sz="1000" dirty="0">
                          <a:latin typeface="Calibri"/>
                          <a:cs typeface="Calibri"/>
                        </a:rPr>
                        <a:t>nce</a:t>
                      </a: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1"/>
                  </a:ext>
                </a:extLst>
              </a:tr>
              <a:tr h="1684020">
                <a:tc>
                  <a:txBody>
                    <a:bodyPr/>
                    <a:lstStyle/>
                    <a:p>
                      <a:pPr marL="635"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C</a:t>
                      </a:r>
                      <a:endParaRPr sz="1000" dirty="0">
                        <a:latin typeface="Calibri"/>
                        <a:cs typeface="Calibri"/>
                      </a:endParaRPr>
                    </a:p>
                    <a:p>
                      <a:pPr algn="ctr">
                        <a:lnSpc>
                          <a:spcPct val="100000"/>
                        </a:lnSpc>
                        <a:spcBef>
                          <a:spcPts val="15"/>
                        </a:spcBef>
                      </a:pPr>
                      <a:r>
                        <a:rPr sz="1000" spc="-5" dirty="0">
                          <a:latin typeface="Calibri"/>
                          <a:cs typeface="Calibri"/>
                        </a:rPr>
                        <a:t>Non‐localizin</a:t>
                      </a:r>
                      <a:r>
                        <a:rPr sz="1000" dirty="0">
                          <a:latin typeface="Calibri"/>
                          <a:cs typeface="Calibri"/>
                        </a:rPr>
                        <a:t>g / N</a:t>
                      </a:r>
                      <a:r>
                        <a:rPr sz="1000" spc="-10" dirty="0">
                          <a:latin typeface="Calibri"/>
                          <a:cs typeface="Calibri"/>
                        </a:rPr>
                        <a:t>o</a:t>
                      </a:r>
                      <a:r>
                        <a:rPr sz="1000" dirty="0">
                          <a:latin typeface="Calibri"/>
                          <a:cs typeface="Calibri"/>
                        </a:rPr>
                        <a:t>n</a:t>
                      </a:r>
                      <a:r>
                        <a:rPr sz="1000" spc="-5" dirty="0">
                          <a:latin typeface="Calibri"/>
                          <a:cs typeface="Calibri"/>
                        </a:rPr>
                        <a:t>‐S</a:t>
                      </a:r>
                      <a:r>
                        <a:rPr sz="1000" dirty="0">
                          <a:latin typeface="Calibri"/>
                          <a:cs typeface="Calibri"/>
                        </a:rPr>
                        <a:t>p</a:t>
                      </a:r>
                      <a:r>
                        <a:rPr sz="1000" spc="-5" dirty="0">
                          <a:latin typeface="Calibri"/>
                          <a:cs typeface="Calibri"/>
                        </a:rPr>
                        <a:t>e</a:t>
                      </a:r>
                      <a:r>
                        <a:rPr sz="1000" dirty="0">
                          <a:latin typeface="Calibri"/>
                          <a:cs typeface="Calibri"/>
                        </a:rPr>
                        <a:t>c</a:t>
                      </a:r>
                      <a:r>
                        <a:rPr sz="1000" spc="-5" dirty="0">
                          <a:latin typeface="Calibri"/>
                          <a:cs typeface="Calibri"/>
                        </a:rPr>
                        <a:t>ifi</a:t>
                      </a:r>
                      <a:r>
                        <a:rPr sz="1000" dirty="0">
                          <a:latin typeface="Calibri"/>
                          <a:cs typeface="Calibri"/>
                        </a:rPr>
                        <a:t>c </a:t>
                      </a:r>
                      <a:r>
                        <a:rPr sz="1000" spc="-5" dirty="0">
                          <a:latin typeface="Calibri"/>
                          <a:cs typeface="Calibri"/>
                        </a:rPr>
                        <a:t>Geriatri</a:t>
                      </a:r>
                      <a:r>
                        <a:rPr sz="1000" dirty="0">
                          <a:latin typeface="Calibri"/>
                          <a:cs typeface="Calibri"/>
                        </a:rPr>
                        <a:t>c </a:t>
                      </a:r>
                      <a:r>
                        <a:rPr sz="1000" spc="-5" dirty="0" smtClean="0">
                          <a:latin typeface="Calibri"/>
                          <a:cs typeface="Calibri"/>
                        </a:rPr>
                        <a:t>S/</a:t>
                      </a:r>
                      <a:r>
                        <a:rPr sz="1000"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Behavio</a:t>
                      </a:r>
                      <a:r>
                        <a:rPr sz="1000" dirty="0">
                          <a:latin typeface="Calibri"/>
                          <a:cs typeface="Calibri"/>
                        </a:rPr>
                        <a:t>r</a:t>
                      </a:r>
                      <a:r>
                        <a:rPr sz="1000" spc="-5" dirty="0">
                          <a:latin typeface="Calibri"/>
                          <a:cs typeface="Calibri"/>
                        </a:rPr>
                        <a:t> </a:t>
                      </a:r>
                      <a:r>
                        <a:rPr sz="1000" spc="-5" dirty="0" smtClean="0">
                          <a:latin typeface="Calibri"/>
                          <a:cs typeface="Calibri"/>
                        </a:rPr>
                        <a:t>Changes</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Fu</a:t>
                      </a:r>
                      <a:r>
                        <a:rPr sz="1000" spc="-10" dirty="0">
                          <a:latin typeface="Calibri"/>
                          <a:cs typeface="Calibri"/>
                        </a:rPr>
                        <a:t>n</a:t>
                      </a:r>
                      <a:r>
                        <a:rPr sz="1000" dirty="0">
                          <a:latin typeface="Calibri"/>
                          <a:cs typeface="Calibri"/>
                        </a:rPr>
                        <a:t>c</a:t>
                      </a:r>
                      <a:r>
                        <a:rPr sz="1000" spc="-5" dirty="0">
                          <a:latin typeface="Calibri"/>
                          <a:cs typeface="Calibri"/>
                        </a:rPr>
                        <a:t>tiona</a:t>
                      </a:r>
                      <a:r>
                        <a:rPr sz="1000" dirty="0">
                          <a:latin typeface="Calibri"/>
                          <a:cs typeface="Calibri"/>
                        </a:rPr>
                        <a:t>l</a:t>
                      </a:r>
                      <a:r>
                        <a:rPr sz="1000" spc="-10" dirty="0">
                          <a:latin typeface="Calibri"/>
                          <a:cs typeface="Calibri"/>
                        </a:rPr>
                        <a:t> </a:t>
                      </a:r>
                      <a:r>
                        <a:rPr sz="1000" spc="-5" dirty="0">
                          <a:latin typeface="Calibri"/>
                          <a:cs typeface="Calibri"/>
                        </a:rPr>
                        <a:t>D</a:t>
                      </a:r>
                      <a:r>
                        <a:rPr sz="1000" spc="-10" dirty="0">
                          <a:latin typeface="Calibri"/>
                          <a:cs typeface="Calibri"/>
                        </a:rPr>
                        <a:t>e</a:t>
                      </a:r>
                      <a:r>
                        <a:rPr sz="1000" spc="-5" dirty="0">
                          <a:latin typeface="Calibri"/>
                          <a:cs typeface="Calibri"/>
                        </a:rPr>
                        <a:t>cline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Menta</a:t>
                      </a:r>
                      <a:r>
                        <a:rPr sz="1000" dirty="0">
                          <a:latin typeface="Calibri"/>
                          <a:cs typeface="Calibri"/>
                        </a:rPr>
                        <a:t>l</a:t>
                      </a:r>
                      <a:r>
                        <a:rPr sz="1000" spc="-10" dirty="0">
                          <a:latin typeface="Calibri"/>
                          <a:cs typeface="Calibri"/>
                        </a:rPr>
                        <a:t> </a:t>
                      </a:r>
                      <a:r>
                        <a:rPr sz="1000" spc="-5" dirty="0">
                          <a:latin typeface="Calibri"/>
                          <a:cs typeface="Calibri"/>
                        </a:rPr>
                        <a:t>Sta</a:t>
                      </a:r>
                      <a:r>
                        <a:rPr sz="1000" spc="-10" dirty="0">
                          <a:latin typeface="Calibri"/>
                          <a:cs typeface="Calibri"/>
                        </a:rPr>
                        <a:t>t</a:t>
                      </a:r>
                      <a:r>
                        <a:rPr sz="1000" spc="-5" dirty="0">
                          <a:latin typeface="Calibri"/>
                          <a:cs typeface="Calibri"/>
                        </a:rPr>
                        <a:t>u</a:t>
                      </a:r>
                      <a:r>
                        <a:rPr sz="1000" dirty="0">
                          <a:latin typeface="Calibri"/>
                          <a:cs typeface="Calibri"/>
                        </a:rPr>
                        <a:t>s</a:t>
                      </a:r>
                      <a:r>
                        <a:rPr sz="1000" spc="-10" dirty="0">
                          <a:latin typeface="Calibri"/>
                          <a:cs typeface="Calibri"/>
                        </a:rPr>
                        <a:t> </a:t>
                      </a:r>
                      <a:r>
                        <a:rPr sz="1000" spc="-5" dirty="0">
                          <a:latin typeface="Calibri"/>
                          <a:cs typeface="Calibri"/>
                        </a:rPr>
                        <a:t>Change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Falls</a:t>
                      </a:r>
                      <a:endParaRPr sz="1000" dirty="0">
                        <a:latin typeface="Calibri"/>
                        <a:cs typeface="Calibri"/>
                      </a:endParaRPr>
                    </a:p>
                    <a:p>
                      <a:pPr marL="456565" indent="-228600">
                        <a:lnSpc>
                          <a:spcPct val="100000"/>
                        </a:lnSpc>
                        <a:spcBef>
                          <a:spcPts val="75"/>
                        </a:spcBef>
                        <a:buFont typeface="Symbol"/>
                        <a:buChar char=""/>
                        <a:tabLst>
                          <a:tab pos="457200" algn="l"/>
                        </a:tabLst>
                      </a:pPr>
                      <a:r>
                        <a:rPr sz="1000" spc="-5" dirty="0">
                          <a:latin typeface="Calibri"/>
                          <a:cs typeface="Calibri"/>
                        </a:rPr>
                        <a:t>Restlessness</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Fatig</a:t>
                      </a:r>
                      <a:r>
                        <a:rPr sz="1000" dirty="0">
                          <a:latin typeface="Calibri"/>
                          <a:cs typeface="Calibri"/>
                        </a:rPr>
                        <a:t>ue</a:t>
                      </a:r>
                    </a:p>
                    <a:p>
                      <a:pPr marL="456565" indent="-228600">
                        <a:lnSpc>
                          <a:spcPct val="100000"/>
                        </a:lnSpc>
                        <a:spcBef>
                          <a:spcPts val="70"/>
                        </a:spcBef>
                        <a:buFont typeface="Symbol"/>
                        <a:buChar char=""/>
                        <a:tabLst>
                          <a:tab pos="457200" algn="l"/>
                        </a:tabLst>
                      </a:pPr>
                      <a:r>
                        <a:rPr sz="1000" spc="-5" dirty="0">
                          <a:latin typeface="Calibri"/>
                          <a:cs typeface="Calibri"/>
                        </a:rPr>
                        <a:t>“No</a:t>
                      </a:r>
                      <a:r>
                        <a:rPr sz="1000" dirty="0">
                          <a:latin typeface="Calibri"/>
                          <a:cs typeface="Calibri"/>
                        </a:rPr>
                        <a:t>t</a:t>
                      </a:r>
                      <a:r>
                        <a:rPr sz="1000" spc="-5" dirty="0">
                          <a:latin typeface="Calibri"/>
                          <a:cs typeface="Calibri"/>
                        </a:rPr>
                        <a:t> Bein</a:t>
                      </a:r>
                      <a:r>
                        <a:rPr sz="1000" dirty="0">
                          <a:latin typeface="Calibri"/>
                          <a:cs typeface="Calibri"/>
                        </a:rPr>
                        <a:t>g</a:t>
                      </a:r>
                      <a:r>
                        <a:rPr sz="1000" spc="-5" dirty="0">
                          <a:latin typeface="Calibri"/>
                          <a:cs typeface="Calibri"/>
                        </a:rPr>
                        <a:t> He</a:t>
                      </a:r>
                      <a:r>
                        <a:rPr sz="1000" spc="-10" dirty="0">
                          <a:latin typeface="Calibri"/>
                          <a:cs typeface="Calibri"/>
                        </a:rPr>
                        <a:t>r</a:t>
                      </a:r>
                      <a:r>
                        <a:rPr sz="1000" spc="-5" dirty="0">
                          <a:latin typeface="Calibri"/>
                          <a:cs typeface="Calibri"/>
                        </a:rPr>
                        <a:t>‐Himself”</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2"/>
                  </a:ext>
                </a:extLst>
              </a:tr>
              <a:tr h="1856994">
                <a:tc>
                  <a:txBody>
                    <a:bodyPr/>
                    <a:lstStyle/>
                    <a:p>
                      <a:pPr marL="1270"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D</a:t>
                      </a:r>
                      <a:endParaRPr sz="1000" dirty="0">
                        <a:latin typeface="Calibri"/>
                        <a:cs typeface="Calibri"/>
                      </a:endParaRPr>
                    </a:p>
                    <a:p>
                      <a:pPr algn="ctr">
                        <a:lnSpc>
                          <a:spcPct val="100000"/>
                        </a:lnSpc>
                        <a:spcBef>
                          <a:spcPts val="15"/>
                        </a:spcBef>
                      </a:pPr>
                      <a:r>
                        <a:rPr sz="1000" spc="-5" dirty="0">
                          <a:latin typeface="Calibri"/>
                          <a:cs typeface="Calibri"/>
                        </a:rPr>
                        <a:t>Warni</a:t>
                      </a:r>
                      <a:r>
                        <a:rPr sz="1000" spc="-10" dirty="0">
                          <a:latin typeface="Calibri"/>
                          <a:cs typeface="Calibri"/>
                        </a:rPr>
                        <a:t>n</a:t>
                      </a:r>
                      <a:r>
                        <a:rPr sz="1000" dirty="0">
                          <a:latin typeface="Calibri"/>
                          <a:cs typeface="Calibri"/>
                        </a:rPr>
                        <a:t>g</a:t>
                      </a:r>
                      <a:r>
                        <a:rPr sz="1000" spc="-5" dirty="0">
                          <a:latin typeface="Calibri"/>
                          <a:cs typeface="Calibri"/>
                        </a:rPr>
                        <a:t> </a:t>
                      </a:r>
                      <a:r>
                        <a:rPr sz="1000" spc="-5" dirty="0" smtClean="0">
                          <a:latin typeface="Calibri"/>
                          <a:cs typeface="Calibri"/>
                        </a:rPr>
                        <a:t>Signs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smtClean="0">
                          <a:latin typeface="Calibri"/>
                          <a:cs typeface="Calibri"/>
                        </a:rPr>
                        <a:t>Fever</a:t>
                      </a:r>
                      <a:r>
                        <a:rPr lang="en-US" sz="1000" spc="-5" dirty="0" smtClean="0">
                          <a:latin typeface="Calibri"/>
                          <a:cs typeface="Calibri"/>
                        </a:rPr>
                        <a:t> </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Clear‐</a:t>
                      </a:r>
                      <a:r>
                        <a:rPr sz="1000" dirty="0">
                          <a:latin typeface="Calibri"/>
                          <a:cs typeface="Calibri"/>
                        </a:rPr>
                        <a:t>cut</a:t>
                      </a:r>
                      <a:r>
                        <a:rPr sz="1000" spc="-5" dirty="0">
                          <a:latin typeface="Calibri"/>
                          <a:cs typeface="Calibri"/>
                        </a:rPr>
                        <a:t> Delirium</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Altere</a:t>
                      </a:r>
                      <a:r>
                        <a:rPr sz="1000" dirty="0">
                          <a:latin typeface="Calibri"/>
                          <a:cs typeface="Calibri"/>
                        </a:rPr>
                        <a:t>d </a:t>
                      </a:r>
                      <a:r>
                        <a:rPr sz="1000" spc="-10" dirty="0">
                          <a:latin typeface="Calibri"/>
                          <a:cs typeface="Calibri"/>
                        </a:rPr>
                        <a:t>L</a:t>
                      </a:r>
                      <a:r>
                        <a:rPr sz="1000" dirty="0">
                          <a:latin typeface="Calibri"/>
                          <a:cs typeface="Calibri"/>
                        </a:rPr>
                        <a:t>OC</a:t>
                      </a:r>
                    </a:p>
                    <a:p>
                      <a:pPr marL="914400" lvl="1" indent="-228600">
                        <a:lnSpc>
                          <a:spcPct val="100000"/>
                        </a:lnSpc>
                        <a:spcBef>
                          <a:spcPts val="25"/>
                        </a:spcBef>
                        <a:buFont typeface="Courier New"/>
                        <a:buChar char="o"/>
                        <a:tabLst>
                          <a:tab pos="915035" algn="l"/>
                        </a:tabLst>
                      </a:pPr>
                      <a:r>
                        <a:rPr sz="1000" spc="-5" dirty="0">
                          <a:latin typeface="Calibri"/>
                          <a:cs typeface="Calibri"/>
                        </a:rPr>
                        <a:t>Disorganiz</a:t>
                      </a:r>
                      <a:r>
                        <a:rPr sz="1000" spc="-10" dirty="0">
                          <a:latin typeface="Calibri"/>
                          <a:cs typeface="Calibri"/>
                        </a:rPr>
                        <a:t>e</a:t>
                      </a:r>
                      <a:r>
                        <a:rPr sz="1000" dirty="0">
                          <a:latin typeface="Calibri"/>
                          <a:cs typeface="Calibri"/>
                        </a:rPr>
                        <a:t>d </a:t>
                      </a:r>
                      <a:r>
                        <a:rPr sz="1000" spc="-10" dirty="0">
                          <a:latin typeface="Calibri"/>
                          <a:cs typeface="Calibri"/>
                        </a:rPr>
                        <a:t>T</a:t>
                      </a:r>
                      <a:r>
                        <a:rPr sz="1000" dirty="0">
                          <a:latin typeface="Calibri"/>
                          <a:cs typeface="Calibri"/>
                        </a:rPr>
                        <a:t>h</a:t>
                      </a:r>
                      <a:r>
                        <a:rPr sz="1000" spc="-5" dirty="0">
                          <a:latin typeface="Calibri"/>
                          <a:cs typeface="Calibri"/>
                        </a:rPr>
                        <a:t>i</a:t>
                      </a:r>
                      <a:r>
                        <a:rPr sz="1000" dirty="0">
                          <a:latin typeface="Calibri"/>
                          <a:cs typeface="Calibri"/>
                        </a:rPr>
                        <a:t>nk</a:t>
                      </a:r>
                      <a:r>
                        <a:rPr sz="1000" spc="-5" dirty="0">
                          <a:latin typeface="Calibri"/>
                          <a:cs typeface="Calibri"/>
                        </a:rPr>
                        <a:t>i</a:t>
                      </a:r>
                      <a:r>
                        <a:rPr sz="1000" spc="-10" dirty="0">
                          <a:latin typeface="Calibri"/>
                          <a:cs typeface="Calibri"/>
                        </a:rPr>
                        <a:t>ng</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Psychom</a:t>
                      </a:r>
                      <a:r>
                        <a:rPr sz="1000" spc="-15" dirty="0">
                          <a:latin typeface="Calibri"/>
                          <a:cs typeface="Calibri"/>
                        </a:rPr>
                        <a:t>o</a:t>
                      </a:r>
                      <a:r>
                        <a:rPr sz="1000" spc="-5" dirty="0">
                          <a:latin typeface="Calibri"/>
                          <a:cs typeface="Calibri"/>
                        </a:rPr>
                        <a:t>to</a:t>
                      </a:r>
                      <a:r>
                        <a:rPr sz="1000" dirty="0">
                          <a:latin typeface="Calibri"/>
                          <a:cs typeface="Calibri"/>
                        </a:rPr>
                        <a:t>r</a:t>
                      </a:r>
                      <a:r>
                        <a:rPr sz="1000" spc="-10" dirty="0">
                          <a:latin typeface="Calibri"/>
                          <a:cs typeface="Calibri"/>
                        </a:rPr>
                        <a:t> </a:t>
                      </a:r>
                      <a:r>
                        <a:rPr sz="1000" spc="-5" dirty="0">
                          <a:latin typeface="Calibri"/>
                          <a:cs typeface="Calibri"/>
                        </a:rPr>
                        <a:t>Retard</a:t>
                      </a:r>
                      <a:r>
                        <a:rPr sz="1000" spc="-10" dirty="0">
                          <a:latin typeface="Calibri"/>
                          <a:cs typeface="Calibri"/>
                        </a:rPr>
                        <a:t>a</a:t>
                      </a:r>
                      <a:r>
                        <a:rPr sz="1000" spc="-5" dirty="0">
                          <a:latin typeface="Calibri"/>
                          <a:cs typeface="Calibri"/>
                        </a:rPr>
                        <a:t>tion</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Rigor</a:t>
                      </a:r>
                      <a:r>
                        <a:rPr sz="1000" dirty="0">
                          <a:latin typeface="Calibri"/>
                          <a:cs typeface="Calibri"/>
                        </a:rPr>
                        <a:t>s </a:t>
                      </a:r>
                      <a:r>
                        <a:rPr sz="1000" spc="-5" dirty="0">
                          <a:latin typeface="Calibri"/>
                          <a:cs typeface="Calibri"/>
                        </a:rPr>
                        <a:t>(</a:t>
                      </a:r>
                      <a:r>
                        <a:rPr sz="1000" spc="-10" dirty="0">
                          <a:latin typeface="Calibri"/>
                          <a:cs typeface="Calibri"/>
                        </a:rPr>
                        <a:t>s</a:t>
                      </a:r>
                      <a:r>
                        <a:rPr sz="1000" spc="-5" dirty="0">
                          <a:latin typeface="Calibri"/>
                          <a:cs typeface="Calibri"/>
                        </a:rPr>
                        <a:t>hakin</a:t>
                      </a:r>
                      <a:r>
                        <a:rPr sz="1000" dirty="0">
                          <a:latin typeface="Calibri"/>
                          <a:cs typeface="Calibri"/>
                        </a:rPr>
                        <a:t>g</a:t>
                      </a:r>
                      <a:r>
                        <a:rPr sz="1000" spc="-5" dirty="0">
                          <a:latin typeface="Calibri"/>
                          <a:cs typeface="Calibri"/>
                        </a:rPr>
                        <a:t> chills)</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Hemodynami</a:t>
                      </a:r>
                      <a:r>
                        <a:rPr sz="1000" dirty="0">
                          <a:latin typeface="Calibri"/>
                          <a:cs typeface="Calibri"/>
                        </a:rPr>
                        <a:t>c</a:t>
                      </a:r>
                      <a:r>
                        <a:rPr sz="1000" spc="-5" dirty="0">
                          <a:latin typeface="Calibri"/>
                          <a:cs typeface="Calibri"/>
                        </a:rPr>
                        <a:t> Instability</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Hypo</a:t>
                      </a:r>
                      <a:r>
                        <a:rPr sz="1000" spc="-10" dirty="0">
                          <a:latin typeface="Calibri"/>
                          <a:cs typeface="Calibri"/>
                        </a:rPr>
                        <a:t>t</a:t>
                      </a:r>
                      <a:r>
                        <a:rPr sz="1000" spc="-5" dirty="0">
                          <a:latin typeface="Calibri"/>
                          <a:cs typeface="Calibri"/>
                        </a:rPr>
                        <a:t>ension</a:t>
                      </a:r>
                      <a:endParaRPr sz="1000" dirty="0">
                        <a:latin typeface="Calibri"/>
                        <a:cs typeface="Calibri"/>
                      </a:endParaRPr>
                    </a:p>
                    <a:p>
                      <a:pPr marL="914400" lvl="1" indent="-228600">
                        <a:lnSpc>
                          <a:spcPct val="100000"/>
                        </a:lnSpc>
                        <a:spcBef>
                          <a:spcPts val="25"/>
                        </a:spcBef>
                        <a:buFont typeface="Courier New"/>
                        <a:buChar char="o"/>
                        <a:tabLst>
                          <a:tab pos="915035" algn="l"/>
                        </a:tabLst>
                      </a:pPr>
                      <a:r>
                        <a:rPr sz="1000" spc="-5" dirty="0">
                          <a:latin typeface="Calibri"/>
                          <a:cs typeface="Calibri"/>
                        </a:rPr>
                        <a:t>Tachycardia</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3"/>
                  </a:ext>
                </a:extLst>
              </a:tr>
            </a:tbl>
          </a:graphicData>
        </a:graphic>
      </p:graphicFrame>
      <p:sp>
        <p:nvSpPr>
          <p:cNvPr id="58" name="object 58"/>
          <p:cNvSpPr/>
          <p:nvPr/>
        </p:nvSpPr>
        <p:spPr>
          <a:xfrm>
            <a:off x="3020186" y="5991605"/>
            <a:ext cx="0" cy="714375"/>
          </a:xfrm>
          <a:custGeom>
            <a:avLst/>
            <a:gdLst/>
            <a:ahLst/>
            <a:cxnLst/>
            <a:rect l="l" t="t" r="r" b="b"/>
            <a:pathLst>
              <a:path h="714375">
                <a:moveTo>
                  <a:pt x="0" y="0"/>
                </a:moveTo>
                <a:lnTo>
                  <a:pt x="0" y="713994"/>
                </a:lnTo>
              </a:path>
            </a:pathLst>
          </a:custGeom>
          <a:ln w="20320">
            <a:solidFill>
              <a:srgbClr val="4A7EBB"/>
            </a:solidFill>
          </a:ln>
        </p:spPr>
        <p:txBody>
          <a:bodyPr wrap="square" lIns="0" tIns="0" rIns="0" bIns="0" rtlCol="0"/>
          <a:lstStyle/>
          <a:p>
            <a:endParaRPr>
              <a:solidFill>
                <a:prstClr val="black"/>
              </a:solidFill>
            </a:endParaRPr>
          </a:p>
        </p:txBody>
      </p:sp>
      <p:sp>
        <p:nvSpPr>
          <p:cNvPr id="59" name="object 59"/>
          <p:cNvSpPr/>
          <p:nvPr/>
        </p:nvSpPr>
        <p:spPr>
          <a:xfrm>
            <a:off x="2023110" y="5987415"/>
            <a:ext cx="989965" cy="0"/>
          </a:xfrm>
          <a:custGeom>
            <a:avLst/>
            <a:gdLst/>
            <a:ahLst/>
            <a:cxnLst/>
            <a:rect l="l" t="t" r="r" b="b"/>
            <a:pathLst>
              <a:path w="989964">
                <a:moveTo>
                  <a:pt x="0" y="0"/>
                </a:moveTo>
                <a:lnTo>
                  <a:pt x="989838" y="0"/>
                </a:lnTo>
              </a:path>
            </a:pathLst>
          </a:custGeom>
          <a:ln w="20320">
            <a:solidFill>
              <a:srgbClr val="4A7EBB"/>
            </a:solidFill>
          </a:ln>
        </p:spPr>
        <p:txBody>
          <a:bodyPr wrap="square" lIns="0" tIns="0" rIns="0" bIns="0" rtlCol="0"/>
          <a:lstStyle/>
          <a:p>
            <a:endParaRPr>
              <a:solidFill>
                <a:prstClr val="black"/>
              </a:solidFill>
            </a:endParaRPr>
          </a:p>
        </p:txBody>
      </p:sp>
      <p:sp>
        <p:nvSpPr>
          <p:cNvPr id="60" name="object 60"/>
          <p:cNvSpPr/>
          <p:nvPr/>
        </p:nvSpPr>
        <p:spPr>
          <a:xfrm>
            <a:off x="780287" y="6166103"/>
            <a:ext cx="829055" cy="262127"/>
          </a:xfrm>
          <a:prstGeom prst="rect">
            <a:avLst/>
          </a:prstGeom>
          <a:blipFill>
            <a:blip r:embed="rId15" cstate="print"/>
            <a:stretch>
              <a:fillRect/>
            </a:stretch>
          </a:blipFill>
        </p:spPr>
        <p:txBody>
          <a:bodyPr wrap="square" lIns="0" tIns="0" rIns="0" bIns="0" rtlCol="0"/>
          <a:lstStyle/>
          <a:p>
            <a:endParaRPr>
              <a:solidFill>
                <a:prstClr val="black"/>
              </a:solidFill>
            </a:endParaRPr>
          </a:p>
        </p:txBody>
      </p:sp>
      <p:sp>
        <p:nvSpPr>
          <p:cNvPr id="61" name="object 61"/>
          <p:cNvSpPr/>
          <p:nvPr/>
        </p:nvSpPr>
        <p:spPr>
          <a:xfrm>
            <a:off x="5305805" y="6184391"/>
            <a:ext cx="1102360" cy="1064260"/>
          </a:xfrm>
          <a:custGeom>
            <a:avLst/>
            <a:gdLst/>
            <a:ahLst/>
            <a:cxnLst/>
            <a:rect l="l" t="t" r="r" b="b"/>
            <a:pathLst>
              <a:path w="1102360" h="1064259">
                <a:moveTo>
                  <a:pt x="1101852" y="1063752"/>
                </a:moveTo>
                <a:lnTo>
                  <a:pt x="1101852" y="0"/>
                </a:lnTo>
                <a:lnTo>
                  <a:pt x="0" y="0"/>
                </a:lnTo>
                <a:lnTo>
                  <a:pt x="0" y="1063752"/>
                </a:lnTo>
                <a:lnTo>
                  <a:pt x="12954" y="1063752"/>
                </a:lnTo>
                <a:lnTo>
                  <a:pt x="12954" y="25908"/>
                </a:lnTo>
                <a:lnTo>
                  <a:pt x="25146" y="12954"/>
                </a:lnTo>
                <a:lnTo>
                  <a:pt x="25146" y="25908"/>
                </a:lnTo>
                <a:lnTo>
                  <a:pt x="1075944" y="25907"/>
                </a:lnTo>
                <a:lnTo>
                  <a:pt x="1075944" y="12953"/>
                </a:lnTo>
                <a:lnTo>
                  <a:pt x="1088898" y="25907"/>
                </a:lnTo>
                <a:lnTo>
                  <a:pt x="1088898" y="1063752"/>
                </a:lnTo>
                <a:lnTo>
                  <a:pt x="1101852" y="1063752"/>
                </a:lnTo>
                <a:close/>
              </a:path>
              <a:path w="1102360" h="1064259">
                <a:moveTo>
                  <a:pt x="25146" y="25908"/>
                </a:moveTo>
                <a:lnTo>
                  <a:pt x="25146" y="12954"/>
                </a:lnTo>
                <a:lnTo>
                  <a:pt x="12954" y="25908"/>
                </a:lnTo>
                <a:lnTo>
                  <a:pt x="25146" y="25908"/>
                </a:lnTo>
                <a:close/>
              </a:path>
              <a:path w="1102360" h="1064259">
                <a:moveTo>
                  <a:pt x="25146" y="1038606"/>
                </a:moveTo>
                <a:lnTo>
                  <a:pt x="25146" y="25908"/>
                </a:lnTo>
                <a:lnTo>
                  <a:pt x="12954" y="25908"/>
                </a:lnTo>
                <a:lnTo>
                  <a:pt x="12954" y="1038606"/>
                </a:lnTo>
                <a:lnTo>
                  <a:pt x="25146" y="1038606"/>
                </a:lnTo>
                <a:close/>
              </a:path>
              <a:path w="1102360" h="1064259">
                <a:moveTo>
                  <a:pt x="1088898" y="1038606"/>
                </a:moveTo>
                <a:lnTo>
                  <a:pt x="12954" y="1038606"/>
                </a:lnTo>
                <a:lnTo>
                  <a:pt x="25146" y="1050798"/>
                </a:lnTo>
                <a:lnTo>
                  <a:pt x="25146" y="1063752"/>
                </a:lnTo>
                <a:lnTo>
                  <a:pt x="1075944" y="1063752"/>
                </a:lnTo>
                <a:lnTo>
                  <a:pt x="1075944" y="1050798"/>
                </a:lnTo>
                <a:lnTo>
                  <a:pt x="1088898" y="1038606"/>
                </a:lnTo>
                <a:close/>
              </a:path>
              <a:path w="1102360" h="1064259">
                <a:moveTo>
                  <a:pt x="25146" y="1063752"/>
                </a:moveTo>
                <a:lnTo>
                  <a:pt x="25146" y="1050798"/>
                </a:lnTo>
                <a:lnTo>
                  <a:pt x="12954" y="1038606"/>
                </a:lnTo>
                <a:lnTo>
                  <a:pt x="12954" y="1063752"/>
                </a:lnTo>
                <a:lnTo>
                  <a:pt x="25146" y="1063752"/>
                </a:lnTo>
                <a:close/>
              </a:path>
              <a:path w="1102360" h="1064259">
                <a:moveTo>
                  <a:pt x="1088898" y="25907"/>
                </a:moveTo>
                <a:lnTo>
                  <a:pt x="1075944" y="12953"/>
                </a:lnTo>
                <a:lnTo>
                  <a:pt x="1075944" y="25907"/>
                </a:lnTo>
                <a:lnTo>
                  <a:pt x="1088898" y="25907"/>
                </a:lnTo>
                <a:close/>
              </a:path>
              <a:path w="1102360" h="1064259">
                <a:moveTo>
                  <a:pt x="1088898" y="1038606"/>
                </a:moveTo>
                <a:lnTo>
                  <a:pt x="1088898" y="25907"/>
                </a:lnTo>
                <a:lnTo>
                  <a:pt x="1075944" y="25907"/>
                </a:lnTo>
                <a:lnTo>
                  <a:pt x="1075944" y="1038606"/>
                </a:lnTo>
                <a:lnTo>
                  <a:pt x="1088898" y="1038606"/>
                </a:lnTo>
                <a:close/>
              </a:path>
              <a:path w="1102360" h="1064259">
                <a:moveTo>
                  <a:pt x="1088898" y="1063752"/>
                </a:moveTo>
                <a:lnTo>
                  <a:pt x="1088898" y="1038606"/>
                </a:lnTo>
                <a:lnTo>
                  <a:pt x="1075944" y="1050798"/>
                </a:lnTo>
                <a:lnTo>
                  <a:pt x="1075944" y="1063752"/>
                </a:lnTo>
                <a:lnTo>
                  <a:pt x="1088898" y="1063752"/>
                </a:lnTo>
                <a:close/>
              </a:path>
            </a:pathLst>
          </a:custGeom>
          <a:solidFill>
            <a:srgbClr val="4F81BD"/>
          </a:solidFill>
        </p:spPr>
        <p:txBody>
          <a:bodyPr wrap="square" lIns="0" tIns="0" rIns="0" bIns="0" rtlCol="0"/>
          <a:lstStyle/>
          <a:p>
            <a:endParaRPr>
              <a:solidFill>
                <a:prstClr val="black"/>
              </a:solidFill>
            </a:endParaRPr>
          </a:p>
        </p:txBody>
      </p:sp>
      <p:sp>
        <p:nvSpPr>
          <p:cNvPr id="62" name="object 62"/>
          <p:cNvSpPr/>
          <p:nvPr/>
        </p:nvSpPr>
        <p:spPr>
          <a:xfrm>
            <a:off x="3438144" y="6565392"/>
            <a:ext cx="920496" cy="262127"/>
          </a:xfrm>
          <a:prstGeom prst="rect">
            <a:avLst/>
          </a:prstGeom>
          <a:blipFill>
            <a:blip r:embed="rId16" cstate="print"/>
            <a:stretch>
              <a:fillRect/>
            </a:stretch>
          </a:blipFill>
        </p:spPr>
        <p:txBody>
          <a:bodyPr wrap="square" lIns="0" tIns="0" rIns="0" bIns="0" rtlCol="0"/>
          <a:lstStyle/>
          <a:p>
            <a:endParaRPr>
              <a:solidFill>
                <a:prstClr val="black"/>
              </a:solidFill>
            </a:endParaRPr>
          </a:p>
        </p:txBody>
      </p:sp>
      <p:sp>
        <p:nvSpPr>
          <p:cNvPr id="63" name="object 63"/>
          <p:cNvSpPr/>
          <p:nvPr/>
        </p:nvSpPr>
        <p:spPr>
          <a:xfrm>
            <a:off x="390906" y="6575297"/>
            <a:ext cx="1644650" cy="740410"/>
          </a:xfrm>
          <a:custGeom>
            <a:avLst/>
            <a:gdLst/>
            <a:ahLst/>
            <a:cxnLst/>
            <a:rect l="l" t="t" r="r" b="b"/>
            <a:pathLst>
              <a:path w="1644650" h="740409">
                <a:moveTo>
                  <a:pt x="1644395" y="739901"/>
                </a:moveTo>
                <a:lnTo>
                  <a:pt x="1644395" y="0"/>
                </a:lnTo>
                <a:lnTo>
                  <a:pt x="0" y="0"/>
                </a:lnTo>
                <a:lnTo>
                  <a:pt x="0" y="739901"/>
                </a:lnTo>
                <a:lnTo>
                  <a:pt x="12954" y="739901"/>
                </a:lnTo>
                <a:lnTo>
                  <a:pt x="12953" y="25146"/>
                </a:lnTo>
                <a:lnTo>
                  <a:pt x="25145" y="12192"/>
                </a:lnTo>
                <a:lnTo>
                  <a:pt x="25145" y="25146"/>
                </a:lnTo>
                <a:lnTo>
                  <a:pt x="1619250" y="25146"/>
                </a:lnTo>
                <a:lnTo>
                  <a:pt x="1619250" y="12192"/>
                </a:lnTo>
                <a:lnTo>
                  <a:pt x="1632204" y="25146"/>
                </a:lnTo>
                <a:lnTo>
                  <a:pt x="1632204" y="739901"/>
                </a:lnTo>
                <a:lnTo>
                  <a:pt x="1644395" y="739901"/>
                </a:lnTo>
                <a:close/>
              </a:path>
              <a:path w="1644650" h="740409">
                <a:moveTo>
                  <a:pt x="25145" y="25146"/>
                </a:moveTo>
                <a:lnTo>
                  <a:pt x="25145" y="12192"/>
                </a:lnTo>
                <a:lnTo>
                  <a:pt x="12953" y="25146"/>
                </a:lnTo>
                <a:lnTo>
                  <a:pt x="25145" y="25146"/>
                </a:lnTo>
                <a:close/>
              </a:path>
              <a:path w="1644650" h="740409">
                <a:moveTo>
                  <a:pt x="25145" y="713994"/>
                </a:moveTo>
                <a:lnTo>
                  <a:pt x="25145" y="25146"/>
                </a:lnTo>
                <a:lnTo>
                  <a:pt x="12953" y="25146"/>
                </a:lnTo>
                <a:lnTo>
                  <a:pt x="12954" y="713994"/>
                </a:lnTo>
                <a:lnTo>
                  <a:pt x="25145" y="713994"/>
                </a:lnTo>
                <a:close/>
              </a:path>
              <a:path w="1644650" h="740409">
                <a:moveTo>
                  <a:pt x="1632204" y="713994"/>
                </a:moveTo>
                <a:lnTo>
                  <a:pt x="12954" y="713994"/>
                </a:lnTo>
                <a:lnTo>
                  <a:pt x="25146" y="726948"/>
                </a:lnTo>
                <a:lnTo>
                  <a:pt x="25146" y="739901"/>
                </a:lnTo>
                <a:lnTo>
                  <a:pt x="1619250" y="739901"/>
                </a:lnTo>
                <a:lnTo>
                  <a:pt x="1619250" y="726948"/>
                </a:lnTo>
                <a:lnTo>
                  <a:pt x="1632204" y="713994"/>
                </a:lnTo>
                <a:close/>
              </a:path>
              <a:path w="1644650" h="740409">
                <a:moveTo>
                  <a:pt x="25146" y="739901"/>
                </a:moveTo>
                <a:lnTo>
                  <a:pt x="25146" y="726948"/>
                </a:lnTo>
                <a:lnTo>
                  <a:pt x="12954" y="713994"/>
                </a:lnTo>
                <a:lnTo>
                  <a:pt x="12954" y="739901"/>
                </a:lnTo>
                <a:lnTo>
                  <a:pt x="25146" y="739901"/>
                </a:lnTo>
                <a:close/>
              </a:path>
              <a:path w="1644650" h="740409">
                <a:moveTo>
                  <a:pt x="1632204" y="25146"/>
                </a:moveTo>
                <a:lnTo>
                  <a:pt x="1619250" y="12192"/>
                </a:lnTo>
                <a:lnTo>
                  <a:pt x="1619250" y="25146"/>
                </a:lnTo>
                <a:lnTo>
                  <a:pt x="1632204" y="25146"/>
                </a:lnTo>
                <a:close/>
              </a:path>
              <a:path w="1644650" h="740409">
                <a:moveTo>
                  <a:pt x="1632204" y="713994"/>
                </a:moveTo>
                <a:lnTo>
                  <a:pt x="1632204" y="25146"/>
                </a:lnTo>
                <a:lnTo>
                  <a:pt x="1619250" y="25146"/>
                </a:lnTo>
                <a:lnTo>
                  <a:pt x="1619250" y="713994"/>
                </a:lnTo>
                <a:lnTo>
                  <a:pt x="1632204" y="713994"/>
                </a:lnTo>
                <a:close/>
              </a:path>
              <a:path w="1644650" h="740409">
                <a:moveTo>
                  <a:pt x="1632204" y="739901"/>
                </a:moveTo>
                <a:lnTo>
                  <a:pt x="1632204" y="713994"/>
                </a:lnTo>
                <a:lnTo>
                  <a:pt x="1619250" y="726948"/>
                </a:lnTo>
                <a:lnTo>
                  <a:pt x="1619250" y="739901"/>
                </a:lnTo>
                <a:lnTo>
                  <a:pt x="1632204" y="739901"/>
                </a:lnTo>
                <a:close/>
              </a:path>
            </a:pathLst>
          </a:custGeom>
          <a:solidFill>
            <a:srgbClr val="4F81BD"/>
          </a:solidFill>
        </p:spPr>
        <p:txBody>
          <a:bodyPr wrap="square" lIns="0" tIns="0" rIns="0" bIns="0" rtlCol="0"/>
          <a:lstStyle/>
          <a:p>
            <a:endParaRPr>
              <a:solidFill>
                <a:prstClr val="black"/>
              </a:solidFill>
            </a:endParaRPr>
          </a:p>
        </p:txBody>
      </p:sp>
      <p:sp>
        <p:nvSpPr>
          <p:cNvPr id="64" name="object 64"/>
          <p:cNvSpPr txBox="1"/>
          <p:nvPr/>
        </p:nvSpPr>
        <p:spPr>
          <a:xfrm>
            <a:off x="667013" y="5537511"/>
            <a:ext cx="1082040" cy="504190"/>
          </a:xfrm>
          <a:prstGeom prst="rect">
            <a:avLst/>
          </a:prstGeom>
        </p:spPr>
        <p:txBody>
          <a:bodyPr vert="horz" wrap="square" lIns="0" tIns="0" rIns="0" bIns="0" rtlCol="0">
            <a:spAutoFit/>
          </a:bodyPr>
          <a:lstStyle/>
          <a:p>
            <a:pPr marL="12700" marR="5080" indent="-1270" algn="ctr">
              <a:lnSpc>
                <a:spcPct val="101099"/>
              </a:lnSpc>
            </a:pPr>
            <a:r>
              <a:rPr sz="1100" spc="-15" dirty="0">
                <a:solidFill>
                  <a:prstClr val="black"/>
                </a:solidFill>
                <a:cs typeface="Calibri"/>
              </a:rPr>
              <a:t>Se</a:t>
            </a:r>
            <a:r>
              <a:rPr sz="1100" spc="-10" dirty="0">
                <a:solidFill>
                  <a:prstClr val="black"/>
                </a:solidFill>
                <a:cs typeface="Calibri"/>
              </a:rPr>
              <a:t>e</a:t>
            </a:r>
            <a:r>
              <a:rPr sz="1100" spc="-5" dirty="0">
                <a:solidFill>
                  <a:prstClr val="black"/>
                </a:solidFill>
                <a:cs typeface="Calibri"/>
              </a:rPr>
              <a:t> </a:t>
            </a:r>
            <a:r>
              <a:rPr sz="1100" b="1" spc="-5" dirty="0">
                <a:solidFill>
                  <a:prstClr val="black"/>
                </a:solidFill>
                <a:cs typeface="Calibri"/>
              </a:rPr>
              <a:t>Script</a:t>
            </a:r>
            <a:r>
              <a:rPr sz="1100" b="1" spc="-10" dirty="0">
                <a:solidFill>
                  <a:prstClr val="black"/>
                </a:solidFill>
                <a:cs typeface="Calibri"/>
              </a:rPr>
              <a:t> 4</a:t>
            </a:r>
            <a:r>
              <a:rPr sz="1100" b="1" spc="-5" dirty="0">
                <a:solidFill>
                  <a:prstClr val="black"/>
                </a:solidFill>
                <a:cs typeface="Calibri"/>
              </a:rPr>
              <a:t> </a:t>
            </a:r>
            <a:r>
              <a:rPr sz="1100" spc="-15" dirty="0">
                <a:solidFill>
                  <a:prstClr val="black"/>
                </a:solidFill>
                <a:cs typeface="Calibri"/>
              </a:rPr>
              <a:t>Observ</a:t>
            </a:r>
            <a:r>
              <a:rPr sz="1100" spc="-10" dirty="0">
                <a:solidFill>
                  <a:prstClr val="black"/>
                </a:solidFill>
                <a:cs typeface="Calibri"/>
              </a:rPr>
              <a:t>e</a:t>
            </a:r>
            <a:r>
              <a:rPr sz="1100" spc="-5" dirty="0">
                <a:solidFill>
                  <a:prstClr val="black"/>
                </a:solidFill>
                <a:cs typeface="Calibri"/>
              </a:rPr>
              <a:t> </a:t>
            </a:r>
            <a:r>
              <a:rPr sz="1100" dirty="0">
                <a:solidFill>
                  <a:prstClr val="black"/>
                </a:solidFill>
                <a:cs typeface="Calibri"/>
              </a:rPr>
              <a:t>/ Monitor </a:t>
            </a:r>
            <a:r>
              <a:rPr sz="1100" spc="-10" dirty="0">
                <a:solidFill>
                  <a:prstClr val="black"/>
                </a:solidFill>
                <a:cs typeface="Calibri"/>
              </a:rPr>
              <a:t>24</a:t>
            </a:r>
            <a:r>
              <a:rPr sz="1100" spc="-5" dirty="0">
                <a:solidFill>
                  <a:prstClr val="black"/>
                </a:solidFill>
                <a:cs typeface="Calibri"/>
              </a:rPr>
              <a:t>‐</a:t>
            </a:r>
            <a:r>
              <a:rPr sz="1100" spc="-10" dirty="0">
                <a:solidFill>
                  <a:prstClr val="black"/>
                </a:solidFill>
                <a:cs typeface="Calibri"/>
              </a:rPr>
              <a:t>48</a:t>
            </a:r>
            <a:r>
              <a:rPr sz="1100" spc="-5" dirty="0">
                <a:solidFill>
                  <a:prstClr val="black"/>
                </a:solidFill>
                <a:cs typeface="Calibri"/>
              </a:rPr>
              <a:t> hours</a:t>
            </a:r>
            <a:endParaRPr sz="1100">
              <a:solidFill>
                <a:prstClr val="black"/>
              </a:solidFill>
              <a:cs typeface="Calibri"/>
            </a:endParaRPr>
          </a:p>
        </p:txBody>
      </p:sp>
      <p:sp>
        <p:nvSpPr>
          <p:cNvPr id="65" name="object 65"/>
          <p:cNvSpPr txBox="1"/>
          <p:nvPr/>
        </p:nvSpPr>
        <p:spPr>
          <a:xfrm>
            <a:off x="3695191" y="5539041"/>
            <a:ext cx="397510" cy="165100"/>
          </a:xfrm>
          <a:prstGeom prst="rect">
            <a:avLst/>
          </a:prstGeom>
        </p:spPr>
        <p:txBody>
          <a:bodyPr vert="horz" wrap="square" lIns="0" tIns="0" rIns="0" bIns="0" rtlCol="0">
            <a:spAutoFit/>
          </a:bodyPr>
          <a:lstStyle/>
          <a:p>
            <a:pPr marL="12700"/>
            <a:r>
              <a:rPr sz="1100" spc="-10" dirty="0">
                <a:solidFill>
                  <a:prstClr val="black"/>
                </a:solidFill>
                <a:cs typeface="Calibri"/>
              </a:rPr>
              <a:t>Worse</a:t>
            </a:r>
            <a:endParaRPr sz="1100">
              <a:solidFill>
                <a:prstClr val="black"/>
              </a:solidFill>
              <a:cs typeface="Calibri"/>
            </a:endParaRPr>
          </a:p>
        </p:txBody>
      </p:sp>
      <p:sp>
        <p:nvSpPr>
          <p:cNvPr id="66" name="object 66"/>
          <p:cNvSpPr txBox="1"/>
          <p:nvPr/>
        </p:nvSpPr>
        <p:spPr>
          <a:xfrm>
            <a:off x="5508772" y="5602346"/>
            <a:ext cx="694055" cy="165100"/>
          </a:xfrm>
          <a:prstGeom prst="rect">
            <a:avLst/>
          </a:prstGeom>
        </p:spPr>
        <p:txBody>
          <a:bodyPr vert="horz" wrap="square" lIns="0" tIns="0" rIns="0" bIns="0" rtlCol="0">
            <a:spAutoFit/>
          </a:bodyPr>
          <a:lstStyle/>
          <a:p>
            <a:pPr marL="12700"/>
            <a:r>
              <a:rPr sz="1100" spc="-15" dirty="0">
                <a:solidFill>
                  <a:prstClr val="black"/>
                </a:solidFill>
                <a:cs typeface="Calibri"/>
              </a:rPr>
              <a:t>Se</a:t>
            </a:r>
            <a:r>
              <a:rPr sz="1100" spc="-10" dirty="0">
                <a:solidFill>
                  <a:prstClr val="black"/>
                </a:solidFill>
                <a:cs typeface="Calibri"/>
              </a:rPr>
              <a:t>e</a:t>
            </a:r>
            <a:r>
              <a:rPr sz="1100" spc="-5" dirty="0">
                <a:solidFill>
                  <a:prstClr val="black"/>
                </a:solidFill>
                <a:cs typeface="Calibri"/>
              </a:rPr>
              <a:t> </a:t>
            </a:r>
            <a:r>
              <a:rPr sz="1100" b="1" spc="-5" dirty="0">
                <a:solidFill>
                  <a:prstClr val="black"/>
                </a:solidFill>
                <a:cs typeface="Calibri"/>
              </a:rPr>
              <a:t>Script</a:t>
            </a:r>
            <a:r>
              <a:rPr sz="1100" b="1" spc="-10" dirty="0">
                <a:solidFill>
                  <a:prstClr val="black"/>
                </a:solidFill>
                <a:cs typeface="Calibri"/>
              </a:rPr>
              <a:t> 5</a:t>
            </a:r>
            <a:endParaRPr sz="1100">
              <a:solidFill>
                <a:prstClr val="black"/>
              </a:solidFill>
              <a:cs typeface="Calibri"/>
            </a:endParaRPr>
          </a:p>
        </p:txBody>
      </p:sp>
      <p:sp>
        <p:nvSpPr>
          <p:cNvPr id="67" name="object 67"/>
          <p:cNvSpPr txBox="1"/>
          <p:nvPr/>
        </p:nvSpPr>
        <p:spPr>
          <a:xfrm>
            <a:off x="906272" y="6234746"/>
            <a:ext cx="574040" cy="165100"/>
          </a:xfrm>
          <a:prstGeom prst="rect">
            <a:avLst/>
          </a:prstGeom>
        </p:spPr>
        <p:txBody>
          <a:bodyPr vert="horz" wrap="square" lIns="0" tIns="0" rIns="0" bIns="0" rtlCol="0">
            <a:spAutoFit/>
          </a:bodyPr>
          <a:lstStyle/>
          <a:p>
            <a:pPr marL="12700"/>
            <a:r>
              <a:rPr sz="1100" spc="-15" dirty="0">
                <a:solidFill>
                  <a:prstClr val="black"/>
                </a:solidFill>
                <a:cs typeface="Calibri"/>
              </a:rPr>
              <a:t>Im</a:t>
            </a:r>
            <a:r>
              <a:rPr sz="1100" spc="-5" dirty="0">
                <a:solidFill>
                  <a:prstClr val="black"/>
                </a:solidFill>
                <a:cs typeface="Calibri"/>
              </a:rPr>
              <a:t>p</a:t>
            </a:r>
            <a:r>
              <a:rPr sz="1100" spc="-10" dirty="0">
                <a:solidFill>
                  <a:prstClr val="black"/>
                </a:solidFill>
                <a:cs typeface="Calibri"/>
              </a:rPr>
              <a:t>roved</a:t>
            </a:r>
            <a:endParaRPr sz="1100">
              <a:solidFill>
                <a:prstClr val="black"/>
              </a:solidFill>
              <a:cs typeface="Calibri"/>
            </a:endParaRPr>
          </a:p>
        </p:txBody>
      </p:sp>
      <p:sp>
        <p:nvSpPr>
          <p:cNvPr id="68" name="object 68"/>
          <p:cNvSpPr txBox="1"/>
          <p:nvPr/>
        </p:nvSpPr>
        <p:spPr>
          <a:xfrm>
            <a:off x="5369204" y="6305612"/>
            <a:ext cx="974090" cy="846455"/>
          </a:xfrm>
          <a:prstGeom prst="rect">
            <a:avLst/>
          </a:prstGeom>
        </p:spPr>
        <p:txBody>
          <a:bodyPr vert="horz" wrap="square" lIns="0" tIns="0" rIns="0" bIns="0" rtlCol="0">
            <a:spAutoFit/>
          </a:bodyPr>
          <a:lstStyle/>
          <a:p>
            <a:pPr marL="12065" marR="5080" algn="ctr">
              <a:lnSpc>
                <a:spcPct val="101600"/>
              </a:lnSpc>
            </a:pPr>
            <a:r>
              <a:rPr sz="1100" spc="-5" dirty="0">
                <a:solidFill>
                  <a:prstClr val="black"/>
                </a:solidFill>
                <a:cs typeface="Calibri"/>
              </a:rPr>
              <a:t>Consul</a:t>
            </a:r>
            <a:r>
              <a:rPr sz="1100" dirty="0">
                <a:solidFill>
                  <a:prstClr val="black"/>
                </a:solidFill>
                <a:cs typeface="Calibri"/>
              </a:rPr>
              <a:t>t</a:t>
            </a:r>
            <a:r>
              <a:rPr sz="1100" spc="-5" dirty="0">
                <a:solidFill>
                  <a:prstClr val="black"/>
                </a:solidFill>
                <a:cs typeface="Calibri"/>
              </a:rPr>
              <a:t> Provider </a:t>
            </a:r>
            <a:r>
              <a:rPr sz="1100" spc="-15" dirty="0">
                <a:solidFill>
                  <a:prstClr val="black"/>
                </a:solidFill>
                <a:cs typeface="Calibri"/>
              </a:rPr>
              <a:t>Se</a:t>
            </a:r>
            <a:r>
              <a:rPr sz="1100" spc="-10" dirty="0">
                <a:solidFill>
                  <a:prstClr val="black"/>
                </a:solidFill>
                <a:cs typeface="Calibri"/>
              </a:rPr>
              <a:t>e</a:t>
            </a:r>
            <a:r>
              <a:rPr sz="1100" spc="-5" dirty="0">
                <a:solidFill>
                  <a:prstClr val="black"/>
                </a:solidFill>
                <a:cs typeface="Calibri"/>
              </a:rPr>
              <a:t> </a:t>
            </a:r>
            <a:r>
              <a:rPr sz="1100" b="1" spc="-5" dirty="0">
                <a:solidFill>
                  <a:prstClr val="black"/>
                </a:solidFill>
                <a:cs typeface="Calibri"/>
              </a:rPr>
              <a:t>Script</a:t>
            </a:r>
            <a:r>
              <a:rPr sz="1100" b="1" spc="-10" dirty="0">
                <a:solidFill>
                  <a:prstClr val="black"/>
                </a:solidFill>
                <a:cs typeface="Calibri"/>
              </a:rPr>
              <a:t> 6</a:t>
            </a:r>
            <a:r>
              <a:rPr sz="1100" b="1" spc="-5" dirty="0">
                <a:solidFill>
                  <a:prstClr val="black"/>
                </a:solidFill>
                <a:cs typeface="Calibri"/>
              </a:rPr>
              <a:t> </a:t>
            </a:r>
            <a:r>
              <a:rPr sz="1100" spc="-5" dirty="0">
                <a:solidFill>
                  <a:prstClr val="black"/>
                </a:solidFill>
                <a:cs typeface="Calibri"/>
              </a:rPr>
              <a:t>M</a:t>
            </a:r>
            <a:r>
              <a:rPr sz="1100" dirty="0">
                <a:solidFill>
                  <a:prstClr val="black"/>
                </a:solidFill>
                <a:cs typeface="Calibri"/>
              </a:rPr>
              <a:t>o</a:t>
            </a:r>
            <a:r>
              <a:rPr sz="1100" spc="-5" dirty="0">
                <a:solidFill>
                  <a:prstClr val="black"/>
                </a:solidFill>
                <a:cs typeface="Calibri"/>
              </a:rPr>
              <a:t>nit</a:t>
            </a:r>
            <a:r>
              <a:rPr sz="1100" dirty="0">
                <a:solidFill>
                  <a:prstClr val="black"/>
                </a:solidFill>
                <a:cs typeface="Calibri"/>
              </a:rPr>
              <a:t>o</a:t>
            </a:r>
            <a:r>
              <a:rPr sz="1100" spc="-5" dirty="0">
                <a:solidFill>
                  <a:prstClr val="black"/>
                </a:solidFill>
                <a:cs typeface="Calibri"/>
              </a:rPr>
              <a:t>r</a:t>
            </a:r>
            <a:r>
              <a:rPr sz="1100" spc="5" dirty="0">
                <a:solidFill>
                  <a:prstClr val="black"/>
                </a:solidFill>
                <a:cs typeface="Calibri"/>
              </a:rPr>
              <a:t> </a:t>
            </a:r>
            <a:r>
              <a:rPr sz="1100" spc="-10" dirty="0">
                <a:solidFill>
                  <a:prstClr val="black"/>
                </a:solidFill>
                <a:cs typeface="Calibri"/>
              </a:rPr>
              <a:t>per </a:t>
            </a:r>
            <a:r>
              <a:rPr sz="1100" spc="-5" dirty="0">
                <a:solidFill>
                  <a:prstClr val="black"/>
                </a:solidFill>
                <a:cs typeface="Calibri"/>
              </a:rPr>
              <a:t>Med</a:t>
            </a:r>
            <a:r>
              <a:rPr sz="1100" spc="5" dirty="0">
                <a:solidFill>
                  <a:prstClr val="black"/>
                </a:solidFill>
                <a:cs typeface="Calibri"/>
              </a:rPr>
              <a:t>i</a:t>
            </a:r>
            <a:r>
              <a:rPr sz="1100" spc="-10" dirty="0">
                <a:solidFill>
                  <a:prstClr val="black"/>
                </a:solidFill>
                <a:cs typeface="Calibri"/>
              </a:rPr>
              <a:t>ca</a:t>
            </a:r>
            <a:r>
              <a:rPr sz="1100" dirty="0">
                <a:solidFill>
                  <a:prstClr val="black"/>
                </a:solidFill>
                <a:cs typeface="Calibri"/>
              </a:rPr>
              <a:t>l</a:t>
            </a:r>
            <a:r>
              <a:rPr sz="1100" spc="-5" dirty="0">
                <a:solidFill>
                  <a:prstClr val="black"/>
                </a:solidFill>
                <a:cs typeface="Calibri"/>
              </a:rPr>
              <a:t> Director </a:t>
            </a:r>
            <a:r>
              <a:rPr sz="1100" dirty="0">
                <a:solidFill>
                  <a:prstClr val="black"/>
                </a:solidFill>
                <a:cs typeface="Calibri"/>
              </a:rPr>
              <a:t>Protocol</a:t>
            </a:r>
            <a:endParaRPr sz="1100">
              <a:solidFill>
                <a:prstClr val="black"/>
              </a:solidFill>
              <a:cs typeface="Calibri"/>
            </a:endParaRPr>
          </a:p>
        </p:txBody>
      </p:sp>
      <p:sp>
        <p:nvSpPr>
          <p:cNvPr id="69" name="object 69"/>
          <p:cNvSpPr txBox="1"/>
          <p:nvPr/>
        </p:nvSpPr>
        <p:spPr>
          <a:xfrm>
            <a:off x="3577082" y="6634797"/>
            <a:ext cx="643890" cy="165100"/>
          </a:xfrm>
          <a:prstGeom prst="rect">
            <a:avLst/>
          </a:prstGeom>
        </p:spPr>
        <p:txBody>
          <a:bodyPr vert="horz" wrap="square" lIns="0" tIns="0" rIns="0" bIns="0" rtlCol="0">
            <a:spAutoFit/>
          </a:bodyPr>
          <a:lstStyle/>
          <a:p>
            <a:pPr marL="12700"/>
            <a:r>
              <a:rPr sz="1100" spc="-15" dirty="0">
                <a:solidFill>
                  <a:prstClr val="black"/>
                </a:solidFill>
                <a:cs typeface="Calibri"/>
              </a:rPr>
              <a:t>N</a:t>
            </a:r>
            <a:r>
              <a:rPr sz="1100" spc="-10" dirty="0">
                <a:solidFill>
                  <a:prstClr val="black"/>
                </a:solidFill>
                <a:cs typeface="Calibri"/>
              </a:rPr>
              <a:t>o</a:t>
            </a:r>
            <a:r>
              <a:rPr sz="1100" spc="-5" dirty="0">
                <a:solidFill>
                  <a:prstClr val="black"/>
                </a:solidFill>
                <a:cs typeface="Calibri"/>
              </a:rPr>
              <a:t> </a:t>
            </a:r>
            <a:r>
              <a:rPr sz="1100" dirty="0">
                <a:solidFill>
                  <a:prstClr val="black"/>
                </a:solidFill>
                <a:cs typeface="Calibri"/>
              </a:rPr>
              <a:t>Cha</a:t>
            </a:r>
            <a:r>
              <a:rPr sz="1100" spc="-5" dirty="0">
                <a:solidFill>
                  <a:prstClr val="black"/>
                </a:solidFill>
                <a:cs typeface="Calibri"/>
              </a:rPr>
              <a:t>n</a:t>
            </a:r>
            <a:r>
              <a:rPr sz="1100" spc="-15" dirty="0">
                <a:solidFill>
                  <a:prstClr val="black"/>
                </a:solidFill>
                <a:cs typeface="Calibri"/>
              </a:rPr>
              <a:t>g</a:t>
            </a:r>
            <a:r>
              <a:rPr sz="1100" spc="-10" dirty="0">
                <a:solidFill>
                  <a:prstClr val="black"/>
                </a:solidFill>
                <a:cs typeface="Calibri"/>
              </a:rPr>
              <a:t>e</a:t>
            </a:r>
            <a:endParaRPr sz="1100">
              <a:solidFill>
                <a:prstClr val="black"/>
              </a:solidFill>
              <a:cs typeface="Calibri"/>
            </a:endParaRPr>
          </a:p>
        </p:txBody>
      </p:sp>
      <p:sp>
        <p:nvSpPr>
          <p:cNvPr id="70" name="object 70"/>
          <p:cNvSpPr txBox="1"/>
          <p:nvPr/>
        </p:nvSpPr>
        <p:spPr>
          <a:xfrm>
            <a:off x="724916" y="6704138"/>
            <a:ext cx="975994" cy="506095"/>
          </a:xfrm>
          <a:prstGeom prst="rect">
            <a:avLst/>
          </a:prstGeom>
        </p:spPr>
        <p:txBody>
          <a:bodyPr vert="horz" wrap="square" lIns="0" tIns="0" rIns="0" bIns="0" rtlCol="0">
            <a:spAutoFit/>
          </a:bodyPr>
          <a:lstStyle/>
          <a:p>
            <a:pPr marL="153670" marR="5080" indent="-141605">
              <a:lnSpc>
                <a:spcPct val="101600"/>
              </a:lnSpc>
            </a:pPr>
            <a:r>
              <a:rPr sz="1100" spc="-15" dirty="0">
                <a:solidFill>
                  <a:prstClr val="black"/>
                </a:solidFill>
                <a:cs typeface="Calibri"/>
              </a:rPr>
              <a:t>N</a:t>
            </a:r>
            <a:r>
              <a:rPr sz="1100" spc="-10" dirty="0">
                <a:solidFill>
                  <a:prstClr val="black"/>
                </a:solidFill>
                <a:cs typeface="Calibri"/>
              </a:rPr>
              <a:t>o</a:t>
            </a:r>
            <a:r>
              <a:rPr sz="1100" spc="-5" dirty="0">
                <a:solidFill>
                  <a:prstClr val="black"/>
                </a:solidFill>
                <a:cs typeface="Calibri"/>
              </a:rPr>
              <a:t> Uri</a:t>
            </a:r>
            <a:r>
              <a:rPr sz="1100" dirty="0">
                <a:solidFill>
                  <a:prstClr val="black"/>
                </a:solidFill>
                <a:cs typeface="Calibri"/>
              </a:rPr>
              <a:t>n</a:t>
            </a:r>
            <a:r>
              <a:rPr sz="1100" spc="-10" dirty="0">
                <a:solidFill>
                  <a:prstClr val="black"/>
                </a:solidFill>
                <a:cs typeface="Calibri"/>
              </a:rPr>
              <a:t>e</a:t>
            </a:r>
            <a:r>
              <a:rPr sz="1100" spc="-5" dirty="0">
                <a:solidFill>
                  <a:prstClr val="black"/>
                </a:solidFill>
                <a:cs typeface="Calibri"/>
              </a:rPr>
              <a:t> </a:t>
            </a:r>
            <a:r>
              <a:rPr sz="1100" dirty="0">
                <a:solidFill>
                  <a:prstClr val="black"/>
                </a:solidFill>
                <a:cs typeface="Calibri"/>
              </a:rPr>
              <a:t>Testi</a:t>
            </a:r>
            <a:r>
              <a:rPr sz="1100" spc="-5" dirty="0">
                <a:solidFill>
                  <a:prstClr val="black"/>
                </a:solidFill>
                <a:cs typeface="Calibri"/>
              </a:rPr>
              <a:t>n</a:t>
            </a:r>
            <a:r>
              <a:rPr sz="1100" spc="-10" dirty="0">
                <a:solidFill>
                  <a:prstClr val="black"/>
                </a:solidFill>
                <a:cs typeface="Calibri"/>
              </a:rPr>
              <a:t>g</a:t>
            </a:r>
            <a:r>
              <a:rPr sz="1100" spc="-5" dirty="0">
                <a:solidFill>
                  <a:prstClr val="black"/>
                </a:solidFill>
                <a:cs typeface="Calibri"/>
              </a:rPr>
              <a:t> Necessary  </a:t>
            </a:r>
            <a:r>
              <a:rPr sz="1100" spc="-15" dirty="0">
                <a:solidFill>
                  <a:prstClr val="black"/>
                </a:solidFill>
                <a:cs typeface="Calibri"/>
              </a:rPr>
              <a:t>Se</a:t>
            </a:r>
            <a:r>
              <a:rPr sz="1100" spc="-10" dirty="0">
                <a:solidFill>
                  <a:prstClr val="black"/>
                </a:solidFill>
                <a:cs typeface="Calibri"/>
              </a:rPr>
              <a:t>e</a:t>
            </a:r>
            <a:r>
              <a:rPr sz="1100" spc="-5" dirty="0">
                <a:solidFill>
                  <a:prstClr val="black"/>
                </a:solidFill>
                <a:cs typeface="Calibri"/>
              </a:rPr>
              <a:t> </a:t>
            </a:r>
            <a:r>
              <a:rPr sz="1100" b="1" spc="-5" dirty="0">
                <a:solidFill>
                  <a:prstClr val="black"/>
                </a:solidFill>
                <a:cs typeface="Calibri"/>
              </a:rPr>
              <a:t>Script</a:t>
            </a:r>
            <a:r>
              <a:rPr sz="1100" b="1" spc="-10" dirty="0">
                <a:solidFill>
                  <a:prstClr val="black"/>
                </a:solidFill>
                <a:cs typeface="Calibri"/>
              </a:rPr>
              <a:t> 7</a:t>
            </a:r>
            <a:endParaRPr sz="1100">
              <a:solidFill>
                <a:prstClr val="black"/>
              </a:solidFill>
              <a:cs typeface="Calibri"/>
            </a:endParaRPr>
          </a:p>
        </p:txBody>
      </p:sp>
    </p:spTree>
    <p:extLst>
      <p:ext uri="{BB962C8B-B14F-4D97-AF65-F5344CB8AC3E}">
        <p14:creationId xmlns:p14="http://schemas.microsoft.com/office/powerpoint/2010/main" val="31183132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82625" y="1082469"/>
            <a:ext cx="8693150" cy="1231106"/>
          </a:xfrm>
        </p:spPr>
        <p:txBody>
          <a:bodyPr/>
          <a:lstStyle/>
          <a:p>
            <a:r>
              <a:rPr lang="en-US" dirty="0" smtClean="0"/>
              <a:t>		When </a:t>
            </a:r>
            <a:r>
              <a:rPr lang="en-US" dirty="0"/>
              <a:t>to Test Urine – Nursing Tool</a:t>
            </a:r>
            <a:br>
              <a:rPr lang="en-US" dirty="0"/>
            </a:br>
            <a:endParaRPr lang="en-US" dirty="0"/>
          </a:p>
        </p:txBody>
      </p:sp>
      <p:sp>
        <p:nvSpPr>
          <p:cNvPr id="3" name="Text Placeholder 2"/>
          <p:cNvSpPr>
            <a:spLocks noGrp="1"/>
          </p:cNvSpPr>
          <p:nvPr>
            <p:ph type="body" idx="1"/>
          </p:nvPr>
        </p:nvSpPr>
        <p:spPr>
          <a:xfrm>
            <a:off x="502920" y="1787652"/>
            <a:ext cx="9052559" cy="707886"/>
          </a:xfrm>
        </p:spPr>
        <p:txBody>
          <a:bodyPr/>
          <a:lstStyle/>
          <a:p>
            <a:endParaRPr lang="en-US" dirty="0" smtClean="0"/>
          </a:p>
          <a:p>
            <a:r>
              <a:rPr lang="en-US" sz="2800" dirty="0" smtClean="0"/>
              <a:t>First Step: - Assess resident change of condition</a:t>
            </a:r>
          </a:p>
        </p:txBody>
      </p:sp>
      <p:sp>
        <p:nvSpPr>
          <p:cNvPr id="4" name="TextBox 3"/>
          <p:cNvSpPr txBox="1"/>
          <p:nvPr/>
        </p:nvSpPr>
        <p:spPr>
          <a:xfrm>
            <a:off x="838200" y="2971800"/>
            <a:ext cx="8534400" cy="369332"/>
          </a:xfrm>
          <a:prstGeom prst="rect">
            <a:avLst/>
          </a:prstGeom>
          <a:noFill/>
        </p:spPr>
        <p:txBody>
          <a:bodyPr wrap="square" rtlCol="0">
            <a:spAutoFit/>
          </a:bodyPr>
          <a:lstStyle/>
          <a:p>
            <a:endParaRPr lang="en-US" dirty="0"/>
          </a:p>
        </p:txBody>
      </p:sp>
      <p:graphicFrame>
        <p:nvGraphicFramePr>
          <p:cNvPr id="5" name="Table 4"/>
          <p:cNvGraphicFramePr>
            <a:graphicFrameLocks noGrp="1"/>
          </p:cNvGraphicFramePr>
          <p:nvPr>
            <p:extLst>
              <p:ext uri="{D42A27DB-BD31-4B8C-83A1-F6EECF244321}">
                <p14:modId xmlns:p14="http://schemas.microsoft.com/office/powerpoint/2010/main" val="3832039135"/>
              </p:ext>
            </p:extLst>
          </p:nvPr>
        </p:nvGraphicFramePr>
        <p:xfrm>
          <a:off x="480646" y="2590800"/>
          <a:ext cx="8915400" cy="2895981"/>
        </p:xfrm>
        <a:graphic>
          <a:graphicData uri="http://schemas.openxmlformats.org/drawingml/2006/table">
            <a:tbl>
              <a:tblPr firstRow="1" firstCol="1" lastRow="1" lastCol="1" bandRow="1" bandCol="1"/>
              <a:tblGrid>
                <a:gridCol w="2556510">
                  <a:extLst>
                    <a:ext uri="{9D8B030D-6E8A-4147-A177-3AD203B41FA5}">
                      <a16:colId xmlns:a16="http://schemas.microsoft.com/office/drawing/2014/main" val="20000"/>
                    </a:ext>
                  </a:extLst>
                </a:gridCol>
                <a:gridCol w="1428750">
                  <a:extLst>
                    <a:ext uri="{9D8B030D-6E8A-4147-A177-3AD203B41FA5}">
                      <a16:colId xmlns:a16="http://schemas.microsoft.com/office/drawing/2014/main" val="20001"/>
                    </a:ext>
                  </a:extLst>
                </a:gridCol>
                <a:gridCol w="4930140">
                  <a:extLst>
                    <a:ext uri="{9D8B030D-6E8A-4147-A177-3AD203B41FA5}">
                      <a16:colId xmlns:a16="http://schemas.microsoft.com/office/drawing/2014/main" val="20002"/>
                    </a:ext>
                  </a:extLst>
                </a:gridCol>
              </a:tblGrid>
              <a:tr h="647065">
                <a:tc gridSpan="3">
                  <a:txBody>
                    <a:bodyPr/>
                    <a:lstStyle/>
                    <a:p>
                      <a:pPr marL="64770" marR="0">
                        <a:lnSpc>
                          <a:spcPct val="115000"/>
                        </a:lnSpc>
                        <a:spcBef>
                          <a:spcPts val="160"/>
                        </a:spcBef>
                        <a:spcAft>
                          <a:spcPts val="0"/>
                        </a:spcAft>
                      </a:pPr>
                      <a:r>
                        <a:rPr lang="en-US" sz="1100" b="1" dirty="0">
                          <a:effectLst/>
                          <a:latin typeface="Calibri"/>
                          <a:ea typeface="Calibri"/>
                          <a:cs typeface="Calibri"/>
                        </a:rPr>
                        <a:t>Box</a:t>
                      </a:r>
                      <a:r>
                        <a:rPr lang="en-US" sz="1100" b="1" spc="-5" dirty="0">
                          <a:effectLst/>
                          <a:latin typeface="Calibri"/>
                          <a:ea typeface="Calibri"/>
                          <a:cs typeface="Calibri"/>
                        </a:rPr>
                        <a:t> </a:t>
                      </a:r>
                      <a:r>
                        <a:rPr lang="en-US" sz="1100" b="1" dirty="0">
                          <a:effectLst/>
                          <a:latin typeface="Calibri"/>
                          <a:ea typeface="Calibri"/>
                          <a:cs typeface="Calibri"/>
                        </a:rPr>
                        <a:t>A</a:t>
                      </a:r>
                      <a:r>
                        <a:rPr lang="en-US" sz="1100" b="1" spc="-10" dirty="0">
                          <a:effectLst/>
                          <a:latin typeface="Calibri"/>
                          <a:ea typeface="Calibri"/>
                          <a:cs typeface="Calibri"/>
                        </a:rPr>
                        <a:t> </a:t>
                      </a:r>
                      <a:r>
                        <a:rPr lang="en-US" sz="1100" b="1" dirty="0">
                          <a:effectLst/>
                          <a:latin typeface="Calibri"/>
                          <a:ea typeface="Calibri"/>
                          <a:cs typeface="Calibri"/>
                        </a:rPr>
                        <a:t>– </a:t>
                      </a:r>
                      <a:r>
                        <a:rPr lang="en-US" sz="1100" b="1" spc="-5" dirty="0">
                          <a:effectLst/>
                          <a:latin typeface="Calibri"/>
                          <a:ea typeface="Calibri"/>
                          <a:cs typeface="Calibri"/>
                        </a:rPr>
                        <a:t>Nursing Assessment</a:t>
                      </a:r>
                      <a:r>
                        <a:rPr lang="en-US" sz="700" spc="-5" dirty="0">
                          <a:effectLst/>
                          <a:latin typeface="Calibri"/>
                          <a:ea typeface="Calibri"/>
                          <a:cs typeface="Calibri"/>
                        </a:rPr>
                        <a:t>1,2</a:t>
                      </a:r>
                      <a:endParaRPr lang="en-US" sz="1100" dirty="0">
                        <a:effectLst/>
                        <a:latin typeface="Calibri"/>
                        <a:ea typeface="Calibri"/>
                        <a:cs typeface="Times New Roman"/>
                      </a:endParaRPr>
                    </a:p>
                    <a:p>
                      <a:pPr marL="64770" marR="353060">
                        <a:lnSpc>
                          <a:spcPct val="115000"/>
                        </a:lnSpc>
                        <a:spcBef>
                          <a:spcPts val="0"/>
                        </a:spcBef>
                        <a:spcAft>
                          <a:spcPts val="0"/>
                        </a:spcAft>
                      </a:pPr>
                      <a:r>
                        <a:rPr lang="en-US" sz="1100" spc="-5" dirty="0">
                          <a:effectLst/>
                          <a:latin typeface="Calibri"/>
                          <a:ea typeface="Calibri"/>
                          <a:cs typeface="Calibri"/>
                        </a:rPr>
                        <a:t>Fever</a:t>
                      </a:r>
                      <a:r>
                        <a:rPr lang="en-US" sz="1100" spc="-10" dirty="0">
                          <a:effectLst/>
                          <a:latin typeface="Calibri"/>
                          <a:ea typeface="Calibri"/>
                          <a:cs typeface="Calibri"/>
                        </a:rPr>
                        <a:t> </a:t>
                      </a:r>
                      <a:r>
                        <a:rPr lang="en-US" sz="1100" spc="-5" dirty="0">
                          <a:effectLst/>
                          <a:latin typeface="Calibri"/>
                          <a:ea typeface="Calibri"/>
                          <a:cs typeface="Calibri"/>
                        </a:rPr>
                        <a:t>defined as</a:t>
                      </a:r>
                      <a:r>
                        <a:rPr lang="en-US" sz="1100" spc="-10" dirty="0">
                          <a:effectLst/>
                          <a:latin typeface="Calibri"/>
                          <a:ea typeface="Calibri"/>
                          <a:cs typeface="Calibri"/>
                        </a:rPr>
                        <a:t> </a:t>
                      </a:r>
                      <a:r>
                        <a:rPr lang="en-US" sz="1100" spc="-5" dirty="0">
                          <a:effectLst/>
                          <a:latin typeface="Calibri"/>
                          <a:ea typeface="Calibri"/>
                          <a:cs typeface="Calibri"/>
                        </a:rPr>
                        <a:t>Single</a:t>
                      </a:r>
                      <a:r>
                        <a:rPr lang="en-US" sz="1100" spc="5" dirty="0">
                          <a:effectLst/>
                          <a:latin typeface="Calibri"/>
                          <a:ea typeface="Calibri"/>
                          <a:cs typeface="Calibri"/>
                        </a:rPr>
                        <a:t> </a:t>
                      </a:r>
                      <a:r>
                        <a:rPr lang="en-US" sz="1100" spc="-5" dirty="0">
                          <a:effectLst/>
                          <a:latin typeface="Calibri"/>
                          <a:ea typeface="Calibri"/>
                          <a:cs typeface="Calibri"/>
                        </a:rPr>
                        <a:t>oral</a:t>
                      </a:r>
                      <a:r>
                        <a:rPr lang="en-US" sz="1100" spc="-15" dirty="0">
                          <a:effectLst/>
                          <a:latin typeface="Calibri"/>
                          <a:ea typeface="Calibri"/>
                          <a:cs typeface="Calibri"/>
                        </a:rPr>
                        <a:t> </a:t>
                      </a:r>
                      <a:r>
                        <a:rPr lang="en-US" sz="1100" spc="-5" dirty="0">
                          <a:effectLst/>
                          <a:latin typeface="Calibri"/>
                          <a:ea typeface="Calibri"/>
                          <a:cs typeface="Calibri"/>
                        </a:rPr>
                        <a:t>temperature</a:t>
                      </a:r>
                      <a:r>
                        <a:rPr lang="en-US" sz="1100" spc="5" dirty="0">
                          <a:effectLst/>
                          <a:latin typeface="Calibri"/>
                          <a:ea typeface="Calibri"/>
                          <a:cs typeface="Calibri"/>
                        </a:rPr>
                        <a:t> </a:t>
                      </a:r>
                      <a:r>
                        <a:rPr lang="en-US" sz="1100" dirty="0">
                          <a:effectLst/>
                          <a:latin typeface="Calibri"/>
                          <a:ea typeface="Calibri"/>
                          <a:cs typeface="Calibri"/>
                        </a:rPr>
                        <a:t>&gt;</a:t>
                      </a:r>
                      <a:r>
                        <a:rPr lang="en-US" sz="1100" spc="-10" dirty="0">
                          <a:effectLst/>
                          <a:latin typeface="Calibri"/>
                          <a:ea typeface="Calibri"/>
                          <a:cs typeface="Calibri"/>
                        </a:rPr>
                        <a:t> </a:t>
                      </a:r>
                      <a:r>
                        <a:rPr lang="en-US" sz="1100" spc="-5" dirty="0">
                          <a:effectLst/>
                          <a:latin typeface="Calibri"/>
                          <a:ea typeface="Calibri"/>
                          <a:cs typeface="Calibri"/>
                        </a:rPr>
                        <a:t>100°</a:t>
                      </a:r>
                      <a:r>
                        <a:rPr lang="en-US" sz="1100" dirty="0">
                          <a:effectLst/>
                          <a:latin typeface="Calibri"/>
                          <a:ea typeface="Calibri"/>
                          <a:cs typeface="Calibri"/>
                        </a:rPr>
                        <a:t> </a:t>
                      </a:r>
                      <a:r>
                        <a:rPr lang="en-US" sz="1100" spc="-10" dirty="0">
                          <a:effectLst/>
                          <a:latin typeface="Calibri"/>
                          <a:ea typeface="Calibri"/>
                          <a:cs typeface="Calibri"/>
                        </a:rPr>
                        <a:t>F;</a:t>
                      </a:r>
                      <a:r>
                        <a:rPr lang="en-US" sz="1100" spc="-5" dirty="0">
                          <a:effectLst/>
                          <a:latin typeface="Calibri"/>
                          <a:ea typeface="Calibri"/>
                          <a:cs typeface="Calibri"/>
                        </a:rPr>
                        <a:t> </a:t>
                      </a:r>
                      <a:r>
                        <a:rPr lang="en-US" sz="1100" dirty="0">
                          <a:effectLst/>
                          <a:latin typeface="Calibri"/>
                          <a:ea typeface="Calibri"/>
                          <a:cs typeface="Calibri"/>
                        </a:rPr>
                        <a:t>or </a:t>
                      </a:r>
                      <a:r>
                        <a:rPr lang="en-US" sz="1100" spc="-5" dirty="0">
                          <a:effectLst/>
                          <a:latin typeface="Calibri"/>
                          <a:ea typeface="Calibri"/>
                          <a:cs typeface="Calibri"/>
                        </a:rPr>
                        <a:t>repeated</a:t>
                      </a:r>
                      <a:r>
                        <a:rPr lang="en-US" sz="1100" spc="-15" dirty="0">
                          <a:effectLst/>
                          <a:latin typeface="Calibri"/>
                          <a:ea typeface="Calibri"/>
                          <a:cs typeface="Calibri"/>
                        </a:rPr>
                        <a:t> </a:t>
                      </a:r>
                      <a:r>
                        <a:rPr lang="en-US" sz="1100" spc="-5" dirty="0">
                          <a:effectLst/>
                          <a:latin typeface="Calibri"/>
                          <a:ea typeface="Calibri"/>
                          <a:cs typeface="Calibri"/>
                        </a:rPr>
                        <a:t>oral</a:t>
                      </a:r>
                      <a:r>
                        <a:rPr lang="en-US" sz="1100" spc="-15" dirty="0">
                          <a:effectLst/>
                          <a:latin typeface="Calibri"/>
                          <a:ea typeface="Calibri"/>
                          <a:cs typeface="Calibri"/>
                        </a:rPr>
                        <a:t> </a:t>
                      </a:r>
                      <a:r>
                        <a:rPr lang="en-US" sz="1100" spc="-5" dirty="0">
                          <a:effectLst/>
                          <a:latin typeface="Calibri"/>
                          <a:ea typeface="Calibri"/>
                          <a:cs typeface="Calibri"/>
                        </a:rPr>
                        <a:t>temperatures</a:t>
                      </a:r>
                      <a:r>
                        <a:rPr lang="en-US" sz="1100" spc="-10" dirty="0">
                          <a:effectLst/>
                          <a:latin typeface="Calibri"/>
                          <a:ea typeface="Calibri"/>
                          <a:cs typeface="Calibri"/>
                        </a:rPr>
                        <a:t> </a:t>
                      </a:r>
                      <a:r>
                        <a:rPr lang="en-US" sz="1100" spc="-5" dirty="0">
                          <a:effectLst/>
                          <a:latin typeface="Calibri"/>
                          <a:ea typeface="Calibri"/>
                          <a:cs typeface="Calibri"/>
                        </a:rPr>
                        <a:t>&gt;99°F</a:t>
                      </a:r>
                      <a:r>
                        <a:rPr lang="en-US" sz="1100" dirty="0">
                          <a:effectLst/>
                          <a:latin typeface="Calibri"/>
                          <a:ea typeface="Calibri"/>
                          <a:cs typeface="Calibri"/>
                        </a:rPr>
                        <a:t> or</a:t>
                      </a:r>
                      <a:r>
                        <a:rPr lang="en-US" sz="1100" spc="-10" dirty="0">
                          <a:effectLst/>
                          <a:latin typeface="Calibri"/>
                          <a:ea typeface="Calibri"/>
                          <a:cs typeface="Calibri"/>
                        </a:rPr>
                        <a:t> </a:t>
                      </a:r>
                      <a:r>
                        <a:rPr lang="en-US" sz="1100" spc="-5" dirty="0">
                          <a:effectLst/>
                          <a:latin typeface="Calibri"/>
                          <a:ea typeface="Calibri"/>
                          <a:cs typeface="Calibri"/>
                        </a:rPr>
                        <a:t>rectal</a:t>
                      </a:r>
                      <a:r>
                        <a:rPr lang="en-US" sz="1100" dirty="0">
                          <a:effectLst/>
                          <a:latin typeface="Calibri"/>
                          <a:ea typeface="Calibri"/>
                          <a:cs typeface="Calibri"/>
                        </a:rPr>
                        <a:t> </a:t>
                      </a:r>
                      <a:r>
                        <a:rPr lang="en-US" sz="1100" spc="-5" dirty="0">
                          <a:effectLst/>
                          <a:latin typeface="Calibri"/>
                          <a:ea typeface="Calibri"/>
                          <a:cs typeface="Calibri"/>
                        </a:rPr>
                        <a:t>temperature</a:t>
                      </a:r>
                      <a:r>
                        <a:rPr lang="en-US" sz="1100" spc="5" dirty="0">
                          <a:effectLst/>
                          <a:latin typeface="Calibri"/>
                          <a:ea typeface="Calibri"/>
                          <a:cs typeface="Calibri"/>
                        </a:rPr>
                        <a:t> </a:t>
                      </a:r>
                      <a:r>
                        <a:rPr lang="en-US" sz="1100" spc="-5" dirty="0">
                          <a:effectLst/>
                          <a:latin typeface="Calibri"/>
                          <a:ea typeface="Calibri"/>
                          <a:cs typeface="Calibri"/>
                        </a:rPr>
                        <a:t>&gt;99.5°F;</a:t>
                      </a:r>
                      <a:r>
                        <a:rPr lang="en-US" sz="1100" spc="5" dirty="0">
                          <a:effectLst/>
                          <a:latin typeface="Calibri"/>
                          <a:ea typeface="Calibri"/>
                          <a:cs typeface="Calibri"/>
                        </a:rPr>
                        <a:t> </a:t>
                      </a:r>
                      <a:r>
                        <a:rPr lang="en-US" sz="1100" spc="-5" dirty="0">
                          <a:effectLst/>
                          <a:latin typeface="Calibri"/>
                          <a:ea typeface="Calibri"/>
                          <a:cs typeface="Calibri"/>
                        </a:rPr>
                        <a:t>increase</a:t>
                      </a:r>
                      <a:r>
                        <a:rPr lang="en-US" sz="1100" spc="5" dirty="0">
                          <a:effectLst/>
                          <a:latin typeface="Calibri"/>
                          <a:ea typeface="Calibri"/>
                          <a:cs typeface="Calibri"/>
                        </a:rPr>
                        <a:t> </a:t>
                      </a:r>
                      <a:r>
                        <a:rPr lang="en-US" sz="1100" spc="-5" dirty="0">
                          <a:effectLst/>
                          <a:latin typeface="Calibri"/>
                          <a:ea typeface="Calibri"/>
                          <a:cs typeface="Calibri"/>
                        </a:rPr>
                        <a:t>in</a:t>
                      </a:r>
                      <a:r>
                        <a:rPr lang="en-US" sz="1100" spc="-15" dirty="0">
                          <a:effectLst/>
                          <a:latin typeface="Calibri"/>
                          <a:ea typeface="Calibri"/>
                          <a:cs typeface="Calibri"/>
                        </a:rPr>
                        <a:t> </a:t>
                      </a:r>
                      <a:r>
                        <a:rPr lang="en-US" sz="1100" spc="-5" dirty="0">
                          <a:effectLst/>
                          <a:latin typeface="Calibri"/>
                          <a:ea typeface="Calibri"/>
                          <a:cs typeface="Calibri"/>
                        </a:rPr>
                        <a:t>temperature</a:t>
                      </a:r>
                      <a:r>
                        <a:rPr lang="en-US" sz="1100" spc="-10" dirty="0">
                          <a:effectLst/>
                          <a:latin typeface="Calibri"/>
                          <a:ea typeface="Calibri"/>
                          <a:cs typeface="Calibri"/>
                        </a:rPr>
                        <a:t> </a:t>
                      </a:r>
                      <a:r>
                        <a:rPr lang="en-US" sz="1100" dirty="0">
                          <a:effectLst/>
                          <a:latin typeface="Calibri"/>
                          <a:ea typeface="Calibri"/>
                          <a:cs typeface="Calibri"/>
                        </a:rPr>
                        <a:t>of</a:t>
                      </a:r>
                      <a:r>
                        <a:rPr lang="en-US" sz="1100" spc="-15" dirty="0">
                          <a:effectLst/>
                          <a:latin typeface="Calibri"/>
                          <a:ea typeface="Calibri"/>
                          <a:cs typeface="Calibri"/>
                        </a:rPr>
                        <a:t> </a:t>
                      </a:r>
                      <a:r>
                        <a:rPr lang="en-US" sz="1100" dirty="0">
                          <a:effectLst/>
                          <a:latin typeface="Calibri"/>
                          <a:ea typeface="Calibri"/>
                          <a:cs typeface="Calibri"/>
                        </a:rPr>
                        <a:t>&gt;2°</a:t>
                      </a:r>
                      <a:r>
                        <a:rPr lang="en-US" sz="1100" spc="395" dirty="0">
                          <a:effectLst/>
                          <a:latin typeface="Calibri"/>
                          <a:ea typeface="Calibri"/>
                          <a:cs typeface="Calibri"/>
                        </a:rPr>
                        <a:t> </a:t>
                      </a:r>
                      <a:r>
                        <a:rPr lang="en-US" sz="1100" spc="-5" dirty="0">
                          <a:effectLst/>
                          <a:latin typeface="Calibri"/>
                          <a:ea typeface="Calibri"/>
                          <a:cs typeface="Calibri"/>
                        </a:rPr>
                        <a:t>above</a:t>
                      </a:r>
                      <a:r>
                        <a:rPr lang="en-US" sz="1100" spc="5" dirty="0">
                          <a:effectLst/>
                          <a:latin typeface="Calibri"/>
                          <a:ea typeface="Calibri"/>
                          <a:cs typeface="Calibri"/>
                        </a:rPr>
                        <a:t> </a:t>
                      </a:r>
                      <a:r>
                        <a:rPr lang="en-US" sz="1100" spc="-5" dirty="0">
                          <a:effectLst/>
                          <a:latin typeface="Calibri"/>
                          <a:ea typeface="Calibri"/>
                          <a:cs typeface="Calibri"/>
                        </a:rPr>
                        <a:t>baseline)</a:t>
                      </a:r>
                      <a:endParaRPr lang="en-US" sz="1100" dirty="0">
                        <a:effectLst/>
                        <a:latin typeface="Calibri"/>
                        <a:ea typeface="Calibri"/>
                        <a:cs typeface="Times New Roman"/>
                      </a:endParaRPr>
                    </a:p>
                  </a:txBody>
                  <a:tcPr marL="0" marR="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0"/>
                  </a:ext>
                </a:extLst>
              </a:tr>
              <a:tr h="151130">
                <a:tc>
                  <a:txBody>
                    <a:bodyPr/>
                    <a:lstStyle/>
                    <a:p>
                      <a:pPr marL="46990" marR="0">
                        <a:lnSpc>
                          <a:spcPct val="115000"/>
                        </a:lnSpc>
                        <a:spcBef>
                          <a:spcPts val="0"/>
                        </a:spcBef>
                        <a:spcAft>
                          <a:spcPts val="0"/>
                        </a:spcAft>
                        <a:tabLst>
                          <a:tab pos="522605" algn="l"/>
                        </a:tabLst>
                      </a:pPr>
                      <a:r>
                        <a:rPr lang="en-US" sz="1100" b="1" spc="-5">
                          <a:effectLst/>
                          <a:latin typeface="Calibri"/>
                          <a:ea typeface="Calibri"/>
                          <a:cs typeface="Calibri"/>
                        </a:rPr>
                        <a:t>Measure vital signs to include:</a:t>
                      </a:r>
                      <a:endParaRPr lang="en-US"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a:noFill/>
                    </a:lnR>
                    <a:lnT>
                      <a:noFill/>
                    </a:lnT>
                    <a:lnB>
                      <a:noFill/>
                    </a:lnB>
                  </a:tcPr>
                </a:tc>
                <a:tc gridSpan="2">
                  <a:txBody>
                    <a:bodyPr/>
                    <a:lstStyle/>
                    <a:p>
                      <a:pPr marL="0" marR="0">
                        <a:lnSpc>
                          <a:spcPct val="115000"/>
                        </a:lnSpc>
                        <a:spcBef>
                          <a:spcPts val="0"/>
                        </a:spcBef>
                        <a:spcAft>
                          <a:spcPts val="0"/>
                        </a:spcAft>
                      </a:pPr>
                      <a:r>
                        <a:rPr lang="en-US" sz="1100" b="1" spc="-5">
                          <a:effectLst/>
                          <a:latin typeface="Calibri"/>
                          <a:ea typeface="Calibri"/>
                          <a:cs typeface="Calibri"/>
                        </a:rPr>
                        <a:t>Assessment to include:</a:t>
                      </a:r>
                      <a:r>
                        <a:rPr lang="en-US" sz="1100">
                          <a:effectLst/>
                          <a:latin typeface="Calibri"/>
                          <a:ea typeface="Calibri"/>
                          <a:cs typeface="Times New Roman"/>
                        </a:rPr>
                        <a:t> </a:t>
                      </a:r>
                    </a:p>
                  </a:txBody>
                  <a:tcPr marL="0" marR="0" marT="0" marB="0">
                    <a:lnL>
                      <a:noFill/>
                    </a:lnL>
                    <a:lnR w="12700" cap="flat" cmpd="sng" algn="ctr">
                      <a:solidFill>
                        <a:srgbClr val="000000"/>
                      </a:solidFill>
                      <a:prstDash val="solid"/>
                      <a:round/>
                      <a:headEnd type="none" w="med" len="med"/>
                      <a:tailEnd type="none" w="med" len="med"/>
                    </a:lnR>
                    <a:lnT>
                      <a:noFill/>
                    </a:lnT>
                    <a:lnB>
                      <a:noFill/>
                    </a:lnB>
                  </a:tcPr>
                </a:tc>
                <a:tc hMerge="1">
                  <a:txBody>
                    <a:bodyPr/>
                    <a:lstStyle/>
                    <a:p>
                      <a:endParaRPr lang="en-US"/>
                    </a:p>
                  </a:txBody>
                  <a:tcPr/>
                </a:tc>
                <a:extLst>
                  <a:ext uri="{0D108BD9-81ED-4DB2-BD59-A6C34878D82A}">
                    <a16:rowId xmlns:a16="http://schemas.microsoft.com/office/drawing/2014/main" val="10001"/>
                  </a:ext>
                </a:extLst>
              </a:tr>
              <a:tr h="1149985">
                <a:tc>
                  <a:txBody>
                    <a:bodyPr/>
                    <a:lstStyle/>
                    <a:p>
                      <a:pPr marL="342900" marR="0" lvl="0" indent="-342900">
                        <a:lnSpc>
                          <a:spcPct val="115000"/>
                        </a:lnSpc>
                        <a:spcBef>
                          <a:spcPts val="0"/>
                        </a:spcBef>
                        <a:spcAft>
                          <a:spcPts val="0"/>
                        </a:spcAft>
                        <a:buFont typeface="Symbol"/>
                        <a:buChar char=""/>
                        <a:tabLst>
                          <a:tab pos="522605" algn="l"/>
                        </a:tabLst>
                      </a:pPr>
                      <a:r>
                        <a:rPr lang="en-US" sz="1100" spc="-5">
                          <a:effectLst/>
                          <a:latin typeface="Calibri"/>
                          <a:ea typeface="Calibri"/>
                          <a:cs typeface="Calibri"/>
                        </a:rPr>
                        <a:t>Temperature</a:t>
                      </a:r>
                      <a:endParaRPr lang="en-US" sz="1100">
                        <a:effectLst/>
                        <a:latin typeface="Calibri"/>
                        <a:ea typeface="Calibri"/>
                        <a:cs typeface="Times New Roman"/>
                      </a:endParaRPr>
                    </a:p>
                    <a:p>
                      <a:pPr marL="342900" marR="0" lvl="0" indent="-342900">
                        <a:lnSpc>
                          <a:spcPts val="1395"/>
                        </a:lnSpc>
                        <a:spcBef>
                          <a:spcPts val="0"/>
                        </a:spcBef>
                        <a:spcAft>
                          <a:spcPts val="0"/>
                        </a:spcAft>
                        <a:buFont typeface="Symbol"/>
                        <a:buChar char=""/>
                        <a:tabLst>
                          <a:tab pos="522605" algn="l"/>
                        </a:tabLst>
                      </a:pPr>
                      <a:r>
                        <a:rPr lang="en-US" sz="1100" spc="-5">
                          <a:effectLst/>
                          <a:latin typeface="Calibri"/>
                          <a:ea typeface="Calibri"/>
                          <a:cs typeface="Calibri"/>
                        </a:rPr>
                        <a:t>Heart</a:t>
                      </a:r>
                      <a:r>
                        <a:rPr lang="en-US" sz="1100" spc="5">
                          <a:effectLst/>
                          <a:latin typeface="Calibri"/>
                          <a:ea typeface="Calibri"/>
                          <a:cs typeface="Calibri"/>
                        </a:rPr>
                        <a:t> </a:t>
                      </a:r>
                      <a:r>
                        <a:rPr lang="en-US" sz="1100" spc="-10">
                          <a:effectLst/>
                          <a:latin typeface="Calibri"/>
                          <a:ea typeface="Calibri"/>
                          <a:cs typeface="Calibri"/>
                        </a:rPr>
                        <a:t>rate</a:t>
                      </a:r>
                      <a:endParaRPr lang="en-US" sz="1100">
                        <a:effectLst/>
                        <a:latin typeface="Calibri"/>
                        <a:ea typeface="Calibri"/>
                        <a:cs typeface="Times New Roman"/>
                      </a:endParaRPr>
                    </a:p>
                    <a:p>
                      <a:pPr marL="342900" marR="0" lvl="0" indent="-342900">
                        <a:lnSpc>
                          <a:spcPts val="1395"/>
                        </a:lnSpc>
                        <a:spcBef>
                          <a:spcPts val="0"/>
                        </a:spcBef>
                        <a:spcAft>
                          <a:spcPts val="0"/>
                        </a:spcAft>
                        <a:buFont typeface="Symbol"/>
                        <a:buChar char=""/>
                        <a:tabLst>
                          <a:tab pos="522605" algn="l"/>
                        </a:tabLst>
                      </a:pPr>
                      <a:r>
                        <a:rPr lang="en-US" sz="1100">
                          <a:effectLst/>
                          <a:latin typeface="Calibri"/>
                          <a:ea typeface="Calibri"/>
                          <a:cs typeface="Calibri"/>
                        </a:rPr>
                        <a:t>Blood</a:t>
                      </a:r>
                      <a:r>
                        <a:rPr lang="en-US" sz="1100" spc="-15">
                          <a:effectLst/>
                          <a:latin typeface="Calibri"/>
                          <a:ea typeface="Calibri"/>
                          <a:cs typeface="Calibri"/>
                        </a:rPr>
                        <a:t> </a:t>
                      </a:r>
                      <a:r>
                        <a:rPr lang="en-US" sz="1100" spc="-5">
                          <a:effectLst/>
                          <a:latin typeface="Calibri"/>
                          <a:ea typeface="Calibri"/>
                          <a:cs typeface="Calibri"/>
                        </a:rPr>
                        <a:t>pressure</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tabLst>
                          <a:tab pos="522605" algn="l"/>
                        </a:tabLst>
                      </a:pPr>
                      <a:r>
                        <a:rPr lang="en-US" sz="1100" spc="-5">
                          <a:effectLst/>
                          <a:latin typeface="Calibri"/>
                          <a:ea typeface="Calibri"/>
                          <a:cs typeface="Calibri"/>
                        </a:rPr>
                        <a:t>Respiratory</a:t>
                      </a:r>
                      <a:r>
                        <a:rPr lang="en-US" sz="1100" spc="-10">
                          <a:effectLst/>
                          <a:latin typeface="Calibri"/>
                          <a:ea typeface="Calibri"/>
                          <a:cs typeface="Calibri"/>
                        </a:rPr>
                        <a:t> </a:t>
                      </a:r>
                      <a:r>
                        <a:rPr lang="en-US" sz="1100" spc="-5">
                          <a:effectLst/>
                          <a:latin typeface="Calibri"/>
                          <a:ea typeface="Calibri"/>
                          <a:cs typeface="Calibri"/>
                        </a:rPr>
                        <a:t>rate</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tabLst>
                          <a:tab pos="522605" algn="l"/>
                        </a:tabLst>
                      </a:pPr>
                      <a:r>
                        <a:rPr lang="en-US" sz="1100" spc="-5">
                          <a:effectLst/>
                          <a:latin typeface="Calibri"/>
                          <a:ea typeface="Calibri"/>
                          <a:cs typeface="Calibri"/>
                        </a:rPr>
                        <a:t>Oxygen saturation</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tabLst>
                          <a:tab pos="522605" algn="l"/>
                        </a:tabLst>
                      </a:pPr>
                      <a:r>
                        <a:rPr lang="en-US" sz="1100" spc="-5">
                          <a:effectLst/>
                          <a:latin typeface="Calibri"/>
                          <a:ea typeface="Calibri"/>
                          <a:cs typeface="Calibri"/>
                        </a:rPr>
                        <a:t>Finger</a:t>
                      </a:r>
                      <a:r>
                        <a:rPr lang="en-US" sz="1100">
                          <a:effectLst/>
                          <a:latin typeface="Calibri"/>
                          <a:ea typeface="Calibri"/>
                          <a:cs typeface="Calibri"/>
                        </a:rPr>
                        <a:t> </a:t>
                      </a:r>
                      <a:r>
                        <a:rPr lang="en-US" sz="1100" spc="-5">
                          <a:effectLst/>
                          <a:latin typeface="Calibri"/>
                          <a:ea typeface="Calibri"/>
                          <a:cs typeface="Calibri"/>
                        </a:rPr>
                        <a:t>stick</a:t>
                      </a:r>
                      <a:r>
                        <a:rPr lang="en-US" sz="1100">
                          <a:effectLst/>
                          <a:latin typeface="Calibri"/>
                          <a:ea typeface="Calibri"/>
                          <a:cs typeface="Calibri"/>
                        </a:rPr>
                        <a:t> </a:t>
                      </a:r>
                      <a:r>
                        <a:rPr lang="en-US" sz="1100" spc="-10">
                          <a:effectLst/>
                          <a:latin typeface="Calibri"/>
                          <a:ea typeface="Calibri"/>
                          <a:cs typeface="Calibri"/>
                        </a:rPr>
                        <a:t>glucose</a:t>
                      </a:r>
                      <a:endParaRPr lang="en-US" sz="1100">
                        <a:effectLst/>
                        <a:latin typeface="Calibri"/>
                        <a:ea typeface="Calibri"/>
                        <a:cs typeface="Times New Roman"/>
                      </a:endParaRPr>
                    </a:p>
                    <a:p>
                      <a:pPr marL="64770" marR="0">
                        <a:lnSpc>
                          <a:spcPct val="115000"/>
                        </a:lnSpc>
                        <a:spcBef>
                          <a:spcPts val="360"/>
                        </a:spcBef>
                        <a:spcAft>
                          <a:spcPts val="0"/>
                        </a:spcAft>
                      </a:pPr>
                      <a:r>
                        <a:rPr lang="en-US" sz="1100" b="1" spc="-5">
                          <a:effectLst/>
                          <a:latin typeface="Calibri"/>
                          <a:ea typeface="Calibri"/>
                          <a:cs typeface="Times New Roman"/>
                        </a:rPr>
                        <a:t> </a:t>
                      </a:r>
                      <a:endParaRPr lang="en-US" sz="110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Conjunctiva</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Oropharynx</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Chest</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Heart</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Abdomen</a:t>
                      </a:r>
                      <a:endParaRPr lang="en-US" sz="1100">
                        <a:effectLst/>
                        <a:latin typeface="Calibri"/>
                        <a:ea typeface="Calibri"/>
                        <a:cs typeface="Times New Roman"/>
                      </a:endParaRPr>
                    </a:p>
                  </a:txBody>
                  <a:tcPr marL="0" marR="0" marT="0" marB="0">
                    <a:lnL>
                      <a:noFill/>
                    </a:lnL>
                    <a:lnR>
                      <a:noFill/>
                    </a:lnR>
                    <a:lnT>
                      <a:noFill/>
                    </a:lnT>
                    <a:lnB>
                      <a:noFill/>
                    </a:lnB>
                  </a:tcPr>
                </a:tc>
                <a:tc>
                  <a:txBody>
                    <a:bodyPr/>
                    <a:lstStyle/>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Skin (including sacral, perineum, and perirectal area)</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Mental status</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Functional status</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Hydration status</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Indwelling devices if present</a:t>
                      </a:r>
                      <a:endParaRPr lang="en-US" sz="1100">
                        <a:effectLst/>
                        <a:latin typeface="Calibri"/>
                        <a:ea typeface="Calibri"/>
                        <a:cs typeface="Times New Roman"/>
                      </a:endParaRPr>
                    </a:p>
                    <a:p>
                      <a:pPr marL="342900" marR="0" lvl="0" indent="-342900">
                        <a:lnSpc>
                          <a:spcPct val="115000"/>
                        </a:lnSpc>
                        <a:spcBef>
                          <a:spcPts val="0"/>
                        </a:spcBef>
                        <a:spcAft>
                          <a:spcPts val="0"/>
                        </a:spcAft>
                        <a:buFont typeface="Symbol"/>
                        <a:buChar char=""/>
                      </a:pPr>
                      <a:r>
                        <a:rPr lang="en-US" sz="1100">
                          <a:effectLst/>
                          <a:latin typeface="Calibri"/>
                          <a:ea typeface="Calibri"/>
                          <a:cs typeface="Calibri"/>
                        </a:rPr>
                        <a:t>Medication review</a:t>
                      </a:r>
                      <a:endParaRPr lang="en-US" sz="1100">
                        <a:effectLst/>
                        <a:latin typeface="Calibri"/>
                        <a:ea typeface="Calibri"/>
                        <a:cs typeface="Times New Roman"/>
                      </a:endParaRPr>
                    </a:p>
                    <a:p>
                      <a:pPr marL="457200" marR="0">
                        <a:lnSpc>
                          <a:spcPct val="115000"/>
                        </a:lnSpc>
                        <a:spcBef>
                          <a:spcPts val="0"/>
                        </a:spcBef>
                        <a:spcAft>
                          <a:spcPts val="0"/>
                        </a:spcAft>
                      </a:pPr>
                      <a:r>
                        <a:rPr lang="en-US" sz="1100">
                          <a:effectLst/>
                          <a:latin typeface="Calibri"/>
                          <a:ea typeface="Calibri"/>
                          <a:cs typeface="Calibri"/>
                        </a:rPr>
                        <a:t> </a:t>
                      </a:r>
                      <a:endParaRPr lang="en-US" sz="1100">
                        <a:effectLst/>
                        <a:latin typeface="Calibri"/>
                        <a:ea typeface="Calibri"/>
                        <a:cs typeface="Times New Roman"/>
                      </a:endParaRPr>
                    </a:p>
                  </a:txBody>
                  <a:tcPr marL="0" marR="0" marT="0" marB="0">
                    <a:lnL>
                      <a:noFill/>
                    </a:lnL>
                    <a:lnR w="12700" cap="flat" cmpd="sng" algn="ctr">
                      <a:solidFill>
                        <a:srgbClr val="000000"/>
                      </a:solidFill>
                      <a:prstDash val="solid"/>
                      <a:round/>
                      <a:headEnd type="none" w="med" len="med"/>
                      <a:tailEnd type="none" w="med" len="med"/>
                    </a:lnR>
                    <a:lnT>
                      <a:noFill/>
                    </a:lnT>
                    <a:lnB>
                      <a:noFill/>
                    </a:lnB>
                  </a:tcPr>
                </a:tc>
                <a:extLst>
                  <a:ext uri="{0D108BD9-81ED-4DB2-BD59-A6C34878D82A}">
                    <a16:rowId xmlns:a16="http://schemas.microsoft.com/office/drawing/2014/main" val="10002"/>
                  </a:ext>
                </a:extLst>
              </a:tr>
              <a:tr h="685800">
                <a:tc gridSpan="3">
                  <a:txBody>
                    <a:bodyPr/>
                    <a:lstStyle/>
                    <a:p>
                      <a:pPr marL="342900" marR="167640" lvl="0" indent="-342900">
                        <a:lnSpc>
                          <a:spcPct val="115000"/>
                        </a:lnSpc>
                        <a:spcBef>
                          <a:spcPts val="575"/>
                        </a:spcBef>
                        <a:spcAft>
                          <a:spcPts val="0"/>
                        </a:spcAft>
                        <a:buSzPts val="1000"/>
                        <a:buFont typeface="Calibri"/>
                        <a:buAutoNum type="arabicPeriod"/>
                        <a:tabLst>
                          <a:tab pos="294005" algn="l"/>
                        </a:tabLst>
                      </a:pPr>
                      <a:r>
                        <a:rPr lang="en-US" sz="1000" spc="-5" dirty="0">
                          <a:effectLst/>
                          <a:latin typeface="Calibri"/>
                          <a:ea typeface="Calibri"/>
                          <a:cs typeface="Times New Roman"/>
                        </a:rPr>
                        <a:t>High</a:t>
                      </a:r>
                      <a:r>
                        <a:rPr lang="en-US" sz="1000" spc="-20" dirty="0">
                          <a:effectLst/>
                          <a:latin typeface="Calibri"/>
                          <a:ea typeface="Calibri"/>
                          <a:cs typeface="Times New Roman"/>
                        </a:rPr>
                        <a:t> </a:t>
                      </a:r>
                      <a:r>
                        <a:rPr lang="en-US" sz="1000" spc="-5" dirty="0">
                          <a:effectLst/>
                          <a:latin typeface="Calibri"/>
                          <a:ea typeface="Calibri"/>
                          <a:cs typeface="Times New Roman"/>
                        </a:rPr>
                        <a:t>KP,</a:t>
                      </a:r>
                      <a:r>
                        <a:rPr lang="en-US" sz="1000" spc="-20" dirty="0">
                          <a:effectLst/>
                          <a:latin typeface="Calibri"/>
                          <a:ea typeface="Calibri"/>
                          <a:cs typeface="Times New Roman"/>
                        </a:rPr>
                        <a:t> </a:t>
                      </a:r>
                      <a:r>
                        <a:rPr lang="en-US" sz="1000" spc="-5" dirty="0">
                          <a:effectLst/>
                          <a:latin typeface="Calibri"/>
                          <a:ea typeface="Calibri"/>
                          <a:cs typeface="Times New Roman"/>
                        </a:rPr>
                        <a:t>Bradley</a:t>
                      </a:r>
                      <a:r>
                        <a:rPr lang="en-US" sz="1000" spc="-20" dirty="0">
                          <a:effectLst/>
                          <a:latin typeface="Calibri"/>
                          <a:ea typeface="Calibri"/>
                          <a:cs typeface="Times New Roman"/>
                        </a:rPr>
                        <a:t> </a:t>
                      </a:r>
                      <a:r>
                        <a:rPr lang="en-US" sz="1000" spc="-5" dirty="0">
                          <a:effectLst/>
                          <a:latin typeface="Calibri"/>
                          <a:ea typeface="Calibri"/>
                          <a:cs typeface="Times New Roman"/>
                        </a:rPr>
                        <a:t>SF,</a:t>
                      </a:r>
                      <a:r>
                        <a:rPr lang="en-US" sz="1000" spc="-15" dirty="0">
                          <a:effectLst/>
                          <a:latin typeface="Calibri"/>
                          <a:ea typeface="Calibri"/>
                          <a:cs typeface="Times New Roman"/>
                        </a:rPr>
                        <a:t> </a:t>
                      </a:r>
                      <a:r>
                        <a:rPr lang="en-US" sz="1000" spc="-5" dirty="0">
                          <a:effectLst/>
                          <a:latin typeface="Calibri"/>
                          <a:ea typeface="Calibri"/>
                          <a:cs typeface="Times New Roman"/>
                        </a:rPr>
                        <a:t>et</a:t>
                      </a:r>
                      <a:r>
                        <a:rPr lang="en-US" sz="1000" spc="-25" dirty="0">
                          <a:effectLst/>
                          <a:latin typeface="Calibri"/>
                          <a:ea typeface="Calibri"/>
                          <a:cs typeface="Times New Roman"/>
                        </a:rPr>
                        <a:t> </a:t>
                      </a:r>
                      <a:r>
                        <a:rPr lang="en-US" sz="1000" spc="-5" dirty="0">
                          <a:effectLst/>
                          <a:latin typeface="Calibri"/>
                          <a:ea typeface="Calibri"/>
                          <a:cs typeface="Times New Roman"/>
                        </a:rPr>
                        <a:t>al.</a:t>
                      </a:r>
                      <a:r>
                        <a:rPr lang="en-US" sz="1000" spc="-25" dirty="0">
                          <a:effectLst/>
                          <a:latin typeface="Calibri"/>
                          <a:ea typeface="Calibri"/>
                          <a:cs typeface="Times New Roman"/>
                        </a:rPr>
                        <a:t> </a:t>
                      </a:r>
                      <a:r>
                        <a:rPr lang="en-US" sz="1000" spc="-5" dirty="0">
                          <a:effectLst/>
                          <a:latin typeface="Calibri"/>
                          <a:ea typeface="Calibri"/>
                          <a:cs typeface="Times New Roman"/>
                        </a:rPr>
                        <a:t>Clinical</a:t>
                      </a:r>
                      <a:r>
                        <a:rPr lang="en-US" sz="1000" spc="-20" dirty="0">
                          <a:effectLst/>
                          <a:latin typeface="Calibri"/>
                          <a:ea typeface="Calibri"/>
                          <a:cs typeface="Times New Roman"/>
                        </a:rPr>
                        <a:t> </a:t>
                      </a:r>
                      <a:r>
                        <a:rPr lang="en-US" sz="1000" spc="-5" dirty="0">
                          <a:effectLst/>
                          <a:latin typeface="Calibri"/>
                          <a:ea typeface="Calibri"/>
                          <a:cs typeface="Times New Roman"/>
                        </a:rPr>
                        <a:t>Practice</a:t>
                      </a:r>
                      <a:r>
                        <a:rPr lang="en-US" sz="1000" spc="-15" dirty="0">
                          <a:effectLst/>
                          <a:latin typeface="Calibri"/>
                          <a:ea typeface="Calibri"/>
                          <a:cs typeface="Times New Roman"/>
                        </a:rPr>
                        <a:t> </a:t>
                      </a:r>
                      <a:r>
                        <a:rPr lang="en-US" sz="1000" spc="-5" dirty="0">
                          <a:effectLst/>
                          <a:latin typeface="Calibri"/>
                          <a:ea typeface="Calibri"/>
                          <a:cs typeface="Times New Roman"/>
                        </a:rPr>
                        <a:t>Guideline</a:t>
                      </a:r>
                      <a:r>
                        <a:rPr lang="en-US" sz="1000" spc="-15" dirty="0">
                          <a:effectLst/>
                          <a:latin typeface="Calibri"/>
                          <a:ea typeface="Calibri"/>
                          <a:cs typeface="Times New Roman"/>
                        </a:rPr>
                        <a:t> </a:t>
                      </a:r>
                      <a:r>
                        <a:rPr lang="en-US" sz="1000" spc="-5" dirty="0">
                          <a:effectLst/>
                          <a:latin typeface="Calibri"/>
                          <a:ea typeface="Calibri"/>
                          <a:cs typeface="Times New Roman"/>
                        </a:rPr>
                        <a:t>for</a:t>
                      </a:r>
                      <a:r>
                        <a:rPr lang="en-US" sz="1000" spc="-25" dirty="0">
                          <a:effectLst/>
                          <a:latin typeface="Calibri"/>
                          <a:ea typeface="Calibri"/>
                          <a:cs typeface="Times New Roman"/>
                        </a:rPr>
                        <a:t> </a:t>
                      </a:r>
                      <a:r>
                        <a:rPr lang="en-US" sz="1000" spc="-5" dirty="0">
                          <a:effectLst/>
                          <a:latin typeface="Calibri"/>
                          <a:ea typeface="Calibri"/>
                          <a:cs typeface="Times New Roman"/>
                        </a:rPr>
                        <a:t>the</a:t>
                      </a:r>
                      <a:r>
                        <a:rPr lang="en-US" sz="1000" spc="-25" dirty="0">
                          <a:effectLst/>
                          <a:latin typeface="Calibri"/>
                          <a:ea typeface="Calibri"/>
                          <a:cs typeface="Times New Roman"/>
                        </a:rPr>
                        <a:t> </a:t>
                      </a:r>
                      <a:r>
                        <a:rPr lang="en-US" sz="1000" spc="-5" dirty="0">
                          <a:effectLst/>
                          <a:latin typeface="Calibri"/>
                          <a:ea typeface="Calibri"/>
                          <a:cs typeface="Times New Roman"/>
                        </a:rPr>
                        <a:t>Evaluation</a:t>
                      </a:r>
                      <a:r>
                        <a:rPr lang="en-US" sz="1000" spc="-20" dirty="0">
                          <a:effectLst/>
                          <a:latin typeface="Calibri"/>
                          <a:ea typeface="Calibri"/>
                          <a:cs typeface="Times New Roman"/>
                        </a:rPr>
                        <a:t> </a:t>
                      </a:r>
                      <a:r>
                        <a:rPr lang="en-US" sz="1000" spc="-5" dirty="0">
                          <a:effectLst/>
                          <a:latin typeface="Calibri"/>
                          <a:ea typeface="Calibri"/>
                          <a:cs typeface="Times New Roman"/>
                        </a:rPr>
                        <a:t>of</a:t>
                      </a:r>
                      <a:r>
                        <a:rPr lang="en-US" sz="1000" spc="-25" dirty="0">
                          <a:effectLst/>
                          <a:latin typeface="Calibri"/>
                          <a:ea typeface="Calibri"/>
                          <a:cs typeface="Times New Roman"/>
                        </a:rPr>
                        <a:t> </a:t>
                      </a:r>
                      <a:r>
                        <a:rPr lang="en-US" sz="1000" spc="-5" dirty="0">
                          <a:effectLst/>
                          <a:latin typeface="Calibri"/>
                          <a:ea typeface="Calibri"/>
                          <a:cs typeface="Times New Roman"/>
                        </a:rPr>
                        <a:t>Fever</a:t>
                      </a:r>
                      <a:r>
                        <a:rPr lang="en-US" sz="1000" spc="-25" dirty="0">
                          <a:effectLst/>
                          <a:latin typeface="Calibri"/>
                          <a:ea typeface="Calibri"/>
                          <a:cs typeface="Times New Roman"/>
                        </a:rPr>
                        <a:t> </a:t>
                      </a:r>
                      <a:r>
                        <a:rPr lang="en-US" sz="1000" spc="-5" dirty="0">
                          <a:effectLst/>
                          <a:latin typeface="Calibri"/>
                          <a:ea typeface="Calibri"/>
                          <a:cs typeface="Times New Roman"/>
                        </a:rPr>
                        <a:t>and</a:t>
                      </a:r>
                      <a:r>
                        <a:rPr lang="en-US" sz="1000" spc="-20" dirty="0">
                          <a:effectLst/>
                          <a:latin typeface="Calibri"/>
                          <a:ea typeface="Calibri"/>
                          <a:cs typeface="Times New Roman"/>
                        </a:rPr>
                        <a:t> </a:t>
                      </a:r>
                      <a:r>
                        <a:rPr lang="en-US" sz="1000" spc="-5" dirty="0">
                          <a:effectLst/>
                          <a:latin typeface="Calibri"/>
                          <a:ea typeface="Calibri"/>
                          <a:cs typeface="Times New Roman"/>
                        </a:rPr>
                        <a:t>Infection</a:t>
                      </a:r>
                      <a:r>
                        <a:rPr lang="en-US" sz="1000" spc="-20" dirty="0">
                          <a:effectLst/>
                          <a:latin typeface="Calibri"/>
                          <a:ea typeface="Calibri"/>
                          <a:cs typeface="Times New Roman"/>
                        </a:rPr>
                        <a:t> </a:t>
                      </a:r>
                      <a:r>
                        <a:rPr lang="en-US" sz="1000" spc="-5" dirty="0">
                          <a:effectLst/>
                          <a:latin typeface="Calibri"/>
                          <a:ea typeface="Calibri"/>
                          <a:cs typeface="Times New Roman"/>
                        </a:rPr>
                        <a:t>in</a:t>
                      </a:r>
                      <a:r>
                        <a:rPr lang="en-US" sz="1000" spc="-15" dirty="0">
                          <a:effectLst/>
                          <a:latin typeface="Calibri"/>
                          <a:ea typeface="Calibri"/>
                          <a:cs typeface="Times New Roman"/>
                        </a:rPr>
                        <a:t> </a:t>
                      </a:r>
                      <a:r>
                        <a:rPr lang="en-US" sz="1000" spc="-5" dirty="0">
                          <a:effectLst/>
                          <a:latin typeface="Calibri"/>
                          <a:ea typeface="Calibri"/>
                          <a:cs typeface="Times New Roman"/>
                        </a:rPr>
                        <a:t>Older</a:t>
                      </a:r>
                      <a:r>
                        <a:rPr lang="en-US" sz="1000" spc="-25" dirty="0">
                          <a:effectLst/>
                          <a:latin typeface="Calibri"/>
                          <a:ea typeface="Calibri"/>
                          <a:cs typeface="Times New Roman"/>
                        </a:rPr>
                        <a:t> </a:t>
                      </a:r>
                      <a:r>
                        <a:rPr lang="en-US" sz="1000" spc="-5" dirty="0">
                          <a:effectLst/>
                          <a:latin typeface="Calibri"/>
                          <a:ea typeface="Calibri"/>
                          <a:cs typeface="Times New Roman"/>
                        </a:rPr>
                        <a:t>Adults</a:t>
                      </a:r>
                      <a:r>
                        <a:rPr lang="en-US" sz="1000" spc="-25" dirty="0">
                          <a:effectLst/>
                          <a:latin typeface="Calibri"/>
                          <a:ea typeface="Calibri"/>
                          <a:cs typeface="Times New Roman"/>
                        </a:rPr>
                        <a:t> </a:t>
                      </a:r>
                      <a:r>
                        <a:rPr lang="en-US" sz="1000" spc="-5" dirty="0">
                          <a:effectLst/>
                          <a:latin typeface="Calibri"/>
                          <a:ea typeface="Calibri"/>
                          <a:cs typeface="Times New Roman"/>
                        </a:rPr>
                        <a:t>Residents</a:t>
                      </a:r>
                      <a:r>
                        <a:rPr lang="en-US" sz="1000" spc="-20" dirty="0">
                          <a:effectLst/>
                          <a:latin typeface="Calibri"/>
                          <a:ea typeface="Calibri"/>
                          <a:cs typeface="Times New Roman"/>
                        </a:rPr>
                        <a:t> </a:t>
                      </a:r>
                      <a:r>
                        <a:rPr lang="en-US" sz="1000" spc="-5" dirty="0">
                          <a:effectLst/>
                          <a:latin typeface="Calibri"/>
                          <a:ea typeface="Calibri"/>
                          <a:cs typeface="Times New Roman"/>
                        </a:rPr>
                        <a:t>of</a:t>
                      </a:r>
                      <a:r>
                        <a:rPr lang="en-US" sz="1000" spc="-30" dirty="0">
                          <a:effectLst/>
                          <a:latin typeface="Calibri"/>
                          <a:ea typeface="Calibri"/>
                          <a:cs typeface="Times New Roman"/>
                        </a:rPr>
                        <a:t> </a:t>
                      </a:r>
                      <a:r>
                        <a:rPr lang="en-US" sz="1000" spc="-5" dirty="0">
                          <a:effectLst/>
                          <a:latin typeface="Calibri"/>
                          <a:ea typeface="Calibri"/>
                          <a:cs typeface="Times New Roman"/>
                        </a:rPr>
                        <a:t>Long-Term</a:t>
                      </a:r>
                      <a:r>
                        <a:rPr lang="en-US" sz="1000" spc="-15" dirty="0">
                          <a:effectLst/>
                          <a:latin typeface="Calibri"/>
                          <a:ea typeface="Calibri"/>
                          <a:cs typeface="Times New Roman"/>
                        </a:rPr>
                        <a:t> </a:t>
                      </a:r>
                      <a:r>
                        <a:rPr lang="en-US" sz="1000" spc="-5" dirty="0">
                          <a:effectLst/>
                          <a:latin typeface="Calibri"/>
                          <a:ea typeface="Calibri"/>
                          <a:cs typeface="Times New Roman"/>
                        </a:rPr>
                        <a:t>Care</a:t>
                      </a:r>
                      <a:r>
                        <a:rPr lang="en-US" sz="1000" spc="-25" dirty="0">
                          <a:effectLst/>
                          <a:latin typeface="Calibri"/>
                          <a:ea typeface="Calibri"/>
                          <a:cs typeface="Times New Roman"/>
                        </a:rPr>
                        <a:t> </a:t>
                      </a:r>
                      <a:r>
                        <a:rPr lang="en-US" sz="1000" spc="-5" dirty="0">
                          <a:effectLst/>
                          <a:latin typeface="Calibri"/>
                          <a:ea typeface="Calibri"/>
                          <a:cs typeface="Times New Roman"/>
                        </a:rPr>
                        <a:t>Facilities:</a:t>
                      </a:r>
                      <a:r>
                        <a:rPr lang="en-US" sz="1000" spc="-30" dirty="0">
                          <a:effectLst/>
                          <a:latin typeface="Calibri"/>
                          <a:ea typeface="Calibri"/>
                          <a:cs typeface="Times New Roman"/>
                        </a:rPr>
                        <a:t> </a:t>
                      </a:r>
                      <a:r>
                        <a:rPr lang="en-US" sz="1000" spc="-5" dirty="0">
                          <a:effectLst/>
                          <a:latin typeface="Calibri"/>
                          <a:ea typeface="Calibri"/>
                          <a:cs typeface="Times New Roman"/>
                        </a:rPr>
                        <a:t>2008</a:t>
                      </a:r>
                      <a:r>
                        <a:rPr lang="en-US" sz="1000" spc="-20" dirty="0">
                          <a:effectLst/>
                          <a:latin typeface="Calibri"/>
                          <a:ea typeface="Calibri"/>
                          <a:cs typeface="Times New Roman"/>
                        </a:rPr>
                        <a:t> </a:t>
                      </a:r>
                      <a:r>
                        <a:rPr lang="en-US" sz="1000" spc="-5" dirty="0">
                          <a:effectLst/>
                          <a:latin typeface="Calibri"/>
                          <a:ea typeface="Calibri"/>
                          <a:cs typeface="Times New Roman"/>
                        </a:rPr>
                        <a:t>Update</a:t>
                      </a:r>
                      <a:r>
                        <a:rPr lang="en-US" sz="1000" spc="-30" dirty="0">
                          <a:effectLst/>
                          <a:latin typeface="Calibri"/>
                          <a:ea typeface="Calibri"/>
                          <a:cs typeface="Times New Roman"/>
                        </a:rPr>
                        <a:t> </a:t>
                      </a:r>
                      <a:r>
                        <a:rPr lang="en-US" sz="1000" spc="-5" dirty="0">
                          <a:effectLst/>
                          <a:latin typeface="Calibri"/>
                          <a:ea typeface="Calibri"/>
                          <a:cs typeface="Times New Roman"/>
                        </a:rPr>
                        <a:t>by</a:t>
                      </a:r>
                      <a:r>
                        <a:rPr lang="en-US" sz="1000" spc="835" dirty="0">
                          <a:effectLst/>
                          <a:latin typeface="Calibri"/>
                          <a:ea typeface="Calibri"/>
                          <a:cs typeface="Times New Roman"/>
                        </a:rPr>
                        <a:t> </a:t>
                      </a:r>
                      <a:r>
                        <a:rPr lang="en-US" sz="1000" spc="-5" dirty="0">
                          <a:effectLst/>
                          <a:latin typeface="Calibri"/>
                          <a:ea typeface="Calibri"/>
                          <a:cs typeface="Times New Roman"/>
                        </a:rPr>
                        <a:t>the</a:t>
                      </a:r>
                      <a:r>
                        <a:rPr lang="en-US" sz="1000" spc="-45" dirty="0">
                          <a:effectLst/>
                          <a:latin typeface="Calibri"/>
                          <a:ea typeface="Calibri"/>
                          <a:cs typeface="Times New Roman"/>
                        </a:rPr>
                        <a:t> </a:t>
                      </a:r>
                      <a:r>
                        <a:rPr lang="en-US" sz="1000" spc="-5" dirty="0">
                          <a:effectLst/>
                          <a:latin typeface="Calibri"/>
                          <a:ea typeface="Calibri"/>
                          <a:cs typeface="Times New Roman"/>
                        </a:rPr>
                        <a:t>Infectious</a:t>
                      </a:r>
                      <a:r>
                        <a:rPr lang="en-US" sz="1000" spc="-40" dirty="0">
                          <a:effectLst/>
                          <a:latin typeface="Calibri"/>
                          <a:ea typeface="Calibri"/>
                          <a:cs typeface="Times New Roman"/>
                        </a:rPr>
                        <a:t> </a:t>
                      </a:r>
                      <a:r>
                        <a:rPr lang="en-US" sz="1000" spc="-5" dirty="0">
                          <a:effectLst/>
                          <a:latin typeface="Calibri"/>
                          <a:ea typeface="Calibri"/>
                          <a:cs typeface="Times New Roman"/>
                        </a:rPr>
                        <a:t>Disease</a:t>
                      </a:r>
                      <a:r>
                        <a:rPr lang="en-US" sz="1000" spc="-40" dirty="0">
                          <a:effectLst/>
                          <a:latin typeface="Calibri"/>
                          <a:ea typeface="Calibri"/>
                          <a:cs typeface="Times New Roman"/>
                        </a:rPr>
                        <a:t> </a:t>
                      </a:r>
                      <a:r>
                        <a:rPr lang="en-US" sz="1000" spc="-5" dirty="0">
                          <a:effectLst/>
                          <a:latin typeface="Calibri"/>
                          <a:ea typeface="Calibri"/>
                          <a:cs typeface="Times New Roman"/>
                        </a:rPr>
                        <a:t>Society</a:t>
                      </a:r>
                      <a:r>
                        <a:rPr lang="en-US" sz="1000" spc="-35" dirty="0">
                          <a:effectLst/>
                          <a:latin typeface="Calibri"/>
                          <a:ea typeface="Calibri"/>
                          <a:cs typeface="Times New Roman"/>
                        </a:rPr>
                        <a:t> </a:t>
                      </a:r>
                      <a:r>
                        <a:rPr lang="en-US" sz="1000" spc="-5" dirty="0">
                          <a:effectLst/>
                          <a:latin typeface="Calibri"/>
                          <a:ea typeface="Calibri"/>
                          <a:cs typeface="Times New Roman"/>
                        </a:rPr>
                        <a:t>of</a:t>
                      </a:r>
                      <a:r>
                        <a:rPr lang="en-US" sz="1000" spc="-40" dirty="0">
                          <a:effectLst/>
                          <a:latin typeface="Calibri"/>
                          <a:ea typeface="Calibri"/>
                          <a:cs typeface="Times New Roman"/>
                        </a:rPr>
                        <a:t> </a:t>
                      </a:r>
                      <a:r>
                        <a:rPr lang="en-US" sz="1000" spc="-5" dirty="0">
                          <a:effectLst/>
                          <a:latin typeface="Calibri"/>
                          <a:ea typeface="Calibri"/>
                          <a:cs typeface="Times New Roman"/>
                        </a:rPr>
                        <a:t>America.</a:t>
                      </a:r>
                      <a:r>
                        <a:rPr lang="en-US" sz="1000" spc="-35" dirty="0">
                          <a:effectLst/>
                          <a:latin typeface="Calibri"/>
                          <a:ea typeface="Calibri"/>
                          <a:cs typeface="Times New Roman"/>
                        </a:rPr>
                        <a:t> </a:t>
                      </a:r>
                      <a:r>
                        <a:rPr lang="en-US" sz="1000" spc="-5" dirty="0">
                          <a:effectLst/>
                          <a:latin typeface="Calibri"/>
                          <a:ea typeface="Calibri"/>
                          <a:cs typeface="Times New Roman"/>
                        </a:rPr>
                        <a:t>Clinical</a:t>
                      </a:r>
                      <a:r>
                        <a:rPr lang="en-US" sz="1000" spc="-40" dirty="0">
                          <a:effectLst/>
                          <a:latin typeface="Calibri"/>
                          <a:ea typeface="Calibri"/>
                          <a:cs typeface="Times New Roman"/>
                        </a:rPr>
                        <a:t> </a:t>
                      </a:r>
                      <a:r>
                        <a:rPr lang="en-US" sz="1000" spc="-5" dirty="0">
                          <a:effectLst/>
                          <a:latin typeface="Calibri"/>
                          <a:ea typeface="Calibri"/>
                          <a:cs typeface="Times New Roman"/>
                        </a:rPr>
                        <a:t>Infectious</a:t>
                      </a:r>
                      <a:r>
                        <a:rPr lang="en-US" sz="1000" spc="-30" dirty="0">
                          <a:effectLst/>
                          <a:latin typeface="Calibri"/>
                          <a:ea typeface="Calibri"/>
                          <a:cs typeface="Times New Roman"/>
                        </a:rPr>
                        <a:t> </a:t>
                      </a:r>
                      <a:r>
                        <a:rPr lang="en-US" sz="1000" spc="-5" dirty="0">
                          <a:effectLst/>
                          <a:latin typeface="Calibri"/>
                          <a:ea typeface="Calibri"/>
                          <a:cs typeface="Times New Roman"/>
                        </a:rPr>
                        <a:t>Diseases</a:t>
                      </a:r>
                      <a:r>
                        <a:rPr lang="en-US" sz="1000" spc="-45" dirty="0">
                          <a:effectLst/>
                          <a:latin typeface="Calibri"/>
                          <a:ea typeface="Calibri"/>
                          <a:cs typeface="Times New Roman"/>
                        </a:rPr>
                        <a:t> </a:t>
                      </a:r>
                      <a:r>
                        <a:rPr lang="en-US" sz="1000" spc="-5" dirty="0">
                          <a:effectLst/>
                          <a:latin typeface="Calibri"/>
                          <a:ea typeface="Calibri"/>
                          <a:cs typeface="Times New Roman"/>
                        </a:rPr>
                        <a:t>2009;48:149-171</a:t>
                      </a:r>
                      <a:endParaRPr lang="en-US" sz="1100" spc="-5" dirty="0">
                        <a:effectLst/>
                        <a:latin typeface="Calibri"/>
                        <a:ea typeface="Calibri"/>
                        <a:cs typeface="Times New Roman"/>
                      </a:endParaRPr>
                    </a:p>
                    <a:p>
                      <a:pPr marL="342900" marR="0" lvl="0" indent="-342900">
                        <a:lnSpc>
                          <a:spcPct val="115000"/>
                        </a:lnSpc>
                        <a:spcBef>
                          <a:spcPts val="0"/>
                        </a:spcBef>
                        <a:spcAft>
                          <a:spcPts val="0"/>
                        </a:spcAft>
                        <a:buSzPts val="1000"/>
                        <a:buFont typeface="Calibri"/>
                        <a:buAutoNum type="arabicPeriod"/>
                        <a:tabLst>
                          <a:tab pos="294005" algn="l"/>
                        </a:tabLst>
                      </a:pPr>
                      <a:r>
                        <a:rPr lang="en-US" sz="1000" spc="-5" dirty="0">
                          <a:effectLst/>
                          <a:latin typeface="Calibri"/>
                          <a:ea typeface="Calibri"/>
                          <a:cs typeface="Times New Roman"/>
                        </a:rPr>
                        <a:t>INTERACT</a:t>
                      </a:r>
                      <a:r>
                        <a:rPr lang="en-US" sz="1000" spc="-50" dirty="0">
                          <a:effectLst/>
                          <a:latin typeface="Calibri"/>
                          <a:ea typeface="Calibri"/>
                          <a:cs typeface="Times New Roman"/>
                        </a:rPr>
                        <a:t> </a:t>
                      </a:r>
                      <a:r>
                        <a:rPr lang="en-US" sz="1000" spc="-10" dirty="0">
                          <a:effectLst/>
                          <a:latin typeface="Calibri"/>
                          <a:ea typeface="Calibri"/>
                          <a:cs typeface="Times New Roman"/>
                        </a:rPr>
                        <a:t>Care</a:t>
                      </a:r>
                      <a:r>
                        <a:rPr lang="en-US" sz="1000" spc="-45" dirty="0">
                          <a:effectLst/>
                          <a:latin typeface="Calibri"/>
                          <a:ea typeface="Calibri"/>
                          <a:cs typeface="Times New Roman"/>
                        </a:rPr>
                        <a:t> </a:t>
                      </a:r>
                      <a:r>
                        <a:rPr lang="en-US" sz="1000" spc="-5" dirty="0">
                          <a:effectLst/>
                          <a:latin typeface="Calibri"/>
                          <a:ea typeface="Calibri"/>
                          <a:cs typeface="Times New Roman"/>
                        </a:rPr>
                        <a:t>Paths</a:t>
                      </a:r>
                      <a:r>
                        <a:rPr lang="en-US" sz="1000" spc="-40" dirty="0">
                          <a:effectLst/>
                          <a:latin typeface="Calibri"/>
                          <a:ea typeface="Calibri"/>
                          <a:cs typeface="Times New Roman"/>
                        </a:rPr>
                        <a:t> </a:t>
                      </a:r>
                      <a:r>
                        <a:rPr lang="en-US" sz="1000" spc="-5" dirty="0">
                          <a:effectLst/>
                          <a:latin typeface="Calibri"/>
                          <a:ea typeface="Calibri"/>
                          <a:cs typeface="Times New Roman"/>
                        </a:rPr>
                        <a:t>-</a:t>
                      </a:r>
                      <a:r>
                        <a:rPr lang="en-US" sz="1000" spc="-50" dirty="0">
                          <a:effectLst/>
                          <a:latin typeface="Calibri"/>
                          <a:ea typeface="Calibri"/>
                          <a:cs typeface="Times New Roman"/>
                        </a:rPr>
                        <a:t> </a:t>
                      </a:r>
                      <a:r>
                        <a:rPr lang="en-US" sz="1000" u="sng" spc="-5" dirty="0">
                          <a:effectLst/>
                          <a:uFill>
                            <a:solidFill>
                              <a:srgbClr val="000000"/>
                            </a:solidFill>
                          </a:uFill>
                          <a:latin typeface="Calibri"/>
                          <a:ea typeface="Calibri"/>
                          <a:cs typeface="Times New Roman"/>
                        </a:rPr>
                        <a:t>https://interact2.net/tools_v4.html</a:t>
                      </a:r>
                      <a:r>
                        <a:rPr lang="en-US" sz="1000" u="sng" spc="145" dirty="0">
                          <a:effectLst/>
                          <a:uFill>
                            <a:solidFill>
                              <a:srgbClr val="000000"/>
                            </a:solidFill>
                          </a:uFill>
                          <a:latin typeface="Calibri"/>
                          <a:ea typeface="Calibri"/>
                          <a:cs typeface="Times New Roman"/>
                        </a:rPr>
                        <a:t> </a:t>
                      </a:r>
                      <a:r>
                        <a:rPr lang="en-US" sz="1000" spc="-5" dirty="0">
                          <a:effectLst/>
                          <a:latin typeface="Calibri"/>
                          <a:ea typeface="Calibri"/>
                          <a:cs typeface="Times New Roman"/>
                        </a:rPr>
                        <a:t>Accessed</a:t>
                      </a:r>
                      <a:r>
                        <a:rPr lang="en-US" sz="1000" spc="-40" dirty="0">
                          <a:effectLst/>
                          <a:latin typeface="Calibri"/>
                          <a:ea typeface="Calibri"/>
                          <a:cs typeface="Times New Roman"/>
                        </a:rPr>
                        <a:t> </a:t>
                      </a:r>
                      <a:r>
                        <a:rPr lang="en-US" sz="1000" spc="-5" dirty="0">
                          <a:effectLst/>
                          <a:latin typeface="Calibri"/>
                          <a:ea typeface="Calibri"/>
                          <a:cs typeface="Times New Roman"/>
                        </a:rPr>
                        <a:t>08/25/15</a:t>
                      </a:r>
                      <a:endParaRPr lang="en-US" sz="1100" spc="-5" dirty="0">
                        <a:effectLst/>
                        <a:latin typeface="Calibri"/>
                        <a:ea typeface="Calibri"/>
                        <a:cs typeface="Times New Roman"/>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0003"/>
                  </a:ext>
                </a:extLst>
              </a:tr>
            </a:tbl>
          </a:graphicData>
        </a:graphic>
      </p:graphicFrame>
    </p:spTree>
    <p:extLst>
      <p:ext uri="{BB962C8B-B14F-4D97-AF65-F5344CB8AC3E}">
        <p14:creationId xmlns:p14="http://schemas.microsoft.com/office/powerpoint/2010/main" val="7658474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txBox="1"/>
          <p:nvPr/>
        </p:nvSpPr>
        <p:spPr>
          <a:xfrm>
            <a:off x="496111" y="457200"/>
            <a:ext cx="9144000" cy="457200"/>
          </a:xfrm>
          <a:prstGeom prst="rect">
            <a:avLst/>
          </a:prstGeom>
          <a:solidFill>
            <a:srgbClr val="1C3665"/>
          </a:solidFill>
        </p:spPr>
        <p:txBody>
          <a:bodyPr vert="horz" wrap="square" lIns="0" tIns="0" rIns="0" bIns="0" rtlCol="0">
            <a:spAutoFit/>
          </a:bodyPr>
          <a:lstStyle/>
          <a:p>
            <a:pPr marL="234315">
              <a:lnSpc>
                <a:spcPct val="100000"/>
              </a:lnSpc>
            </a:pPr>
            <a:r>
              <a:rPr sz="1400" b="1" spc="-15" dirty="0">
                <a:solidFill>
                  <a:srgbClr val="FFFFFF"/>
                </a:solidFill>
                <a:latin typeface="Calibri"/>
                <a:cs typeface="Calibri"/>
              </a:rPr>
              <a:t>Wisconsi</a:t>
            </a:r>
            <a:r>
              <a:rPr sz="1400" b="1" spc="-10" dirty="0">
                <a:solidFill>
                  <a:srgbClr val="FFFFFF"/>
                </a:solidFill>
                <a:latin typeface="Calibri"/>
                <a:cs typeface="Calibri"/>
              </a:rPr>
              <a:t>n</a:t>
            </a:r>
            <a:r>
              <a:rPr sz="1400" b="1" spc="30" dirty="0">
                <a:solidFill>
                  <a:srgbClr val="FFFFFF"/>
                </a:solidFill>
                <a:latin typeface="Calibri"/>
                <a:cs typeface="Calibri"/>
              </a:rPr>
              <a:t> </a:t>
            </a:r>
            <a:r>
              <a:rPr sz="1400" b="1" spc="-15" dirty="0">
                <a:solidFill>
                  <a:srgbClr val="FFFFFF"/>
                </a:solidFill>
                <a:latin typeface="Calibri"/>
                <a:cs typeface="Calibri"/>
              </a:rPr>
              <a:t>Healthca</a:t>
            </a:r>
            <a:r>
              <a:rPr sz="1400" b="1" spc="-25" dirty="0">
                <a:solidFill>
                  <a:srgbClr val="FFFFFF"/>
                </a:solidFill>
                <a:latin typeface="Calibri"/>
                <a:cs typeface="Calibri"/>
              </a:rPr>
              <a:t>r</a:t>
            </a:r>
            <a:r>
              <a:rPr sz="1400" b="1" spc="-15" dirty="0">
                <a:solidFill>
                  <a:srgbClr val="FFFFFF"/>
                </a:solidFill>
                <a:latin typeface="Calibri"/>
                <a:cs typeface="Calibri"/>
              </a:rPr>
              <a:t>e</a:t>
            </a:r>
            <a:r>
              <a:rPr sz="1400" b="1" spc="-10" dirty="0">
                <a:solidFill>
                  <a:srgbClr val="FFFFFF"/>
                </a:solidFill>
                <a:latin typeface="Calibri"/>
                <a:cs typeface="Calibri"/>
              </a:rPr>
              <a:t>‐</a:t>
            </a:r>
            <a:r>
              <a:rPr sz="1400" b="1" spc="-15" dirty="0">
                <a:solidFill>
                  <a:srgbClr val="FFFFFF"/>
                </a:solidFill>
                <a:latin typeface="Calibri"/>
                <a:cs typeface="Calibri"/>
              </a:rPr>
              <a:t>Associ</a:t>
            </a:r>
            <a:r>
              <a:rPr sz="1400" b="1" spc="-25" dirty="0">
                <a:solidFill>
                  <a:srgbClr val="FFFFFF"/>
                </a:solidFill>
                <a:latin typeface="Calibri"/>
                <a:cs typeface="Calibri"/>
              </a:rPr>
              <a:t>at</a:t>
            </a:r>
            <a:r>
              <a:rPr sz="1400" b="1" spc="-15" dirty="0">
                <a:solidFill>
                  <a:srgbClr val="FFFFFF"/>
                </a:solidFill>
                <a:latin typeface="Calibri"/>
                <a:cs typeface="Calibri"/>
              </a:rPr>
              <a:t>e</a:t>
            </a:r>
            <a:r>
              <a:rPr sz="1400" b="1" spc="-10" dirty="0">
                <a:solidFill>
                  <a:srgbClr val="FFFFFF"/>
                </a:solidFill>
                <a:latin typeface="Calibri"/>
                <a:cs typeface="Calibri"/>
              </a:rPr>
              <a:t>d</a:t>
            </a:r>
            <a:r>
              <a:rPr sz="1400" b="1" spc="20" dirty="0">
                <a:solidFill>
                  <a:srgbClr val="FFFFFF"/>
                </a:solidFill>
                <a:latin typeface="Calibri"/>
                <a:cs typeface="Calibri"/>
              </a:rPr>
              <a:t> </a:t>
            </a:r>
            <a:r>
              <a:rPr sz="1400" b="1" spc="-15" dirty="0">
                <a:solidFill>
                  <a:srgbClr val="FFFFFF"/>
                </a:solidFill>
                <a:latin typeface="Calibri"/>
                <a:cs typeface="Calibri"/>
              </a:rPr>
              <a:t>In</a:t>
            </a:r>
            <a:r>
              <a:rPr sz="1400" b="1" spc="-30" dirty="0">
                <a:solidFill>
                  <a:srgbClr val="FFFFFF"/>
                </a:solidFill>
                <a:latin typeface="Calibri"/>
                <a:cs typeface="Calibri"/>
              </a:rPr>
              <a:t>f</a:t>
            </a:r>
            <a:r>
              <a:rPr sz="1400" b="1" spc="-15" dirty="0">
                <a:solidFill>
                  <a:srgbClr val="FFFFFF"/>
                </a:solidFill>
                <a:latin typeface="Calibri"/>
                <a:cs typeface="Calibri"/>
              </a:rPr>
              <a:t>ection</a:t>
            </a:r>
            <a:r>
              <a:rPr sz="1400" b="1" spc="-10" dirty="0">
                <a:solidFill>
                  <a:srgbClr val="FFFFFF"/>
                </a:solidFill>
                <a:latin typeface="Calibri"/>
                <a:cs typeface="Calibri"/>
              </a:rPr>
              <a:t>s</a:t>
            </a:r>
            <a:r>
              <a:rPr sz="1400" b="1" spc="5" dirty="0">
                <a:solidFill>
                  <a:srgbClr val="FFFFFF"/>
                </a:solidFill>
                <a:latin typeface="Calibri"/>
                <a:cs typeface="Calibri"/>
              </a:rPr>
              <a:t> </a:t>
            </a:r>
            <a:r>
              <a:rPr sz="1400" b="1" spc="-10" dirty="0">
                <a:solidFill>
                  <a:srgbClr val="FFFFFF"/>
                </a:solidFill>
                <a:latin typeface="Calibri"/>
                <a:cs typeface="Calibri"/>
              </a:rPr>
              <a:t>in</a:t>
            </a:r>
            <a:r>
              <a:rPr sz="1400" b="1" dirty="0">
                <a:solidFill>
                  <a:srgbClr val="FFFFFF"/>
                </a:solidFill>
                <a:latin typeface="Calibri"/>
                <a:cs typeface="Calibri"/>
              </a:rPr>
              <a:t> </a:t>
            </a:r>
            <a:r>
              <a:rPr sz="1400" b="1" spc="-110" dirty="0">
                <a:solidFill>
                  <a:srgbClr val="FFFFFF"/>
                </a:solidFill>
                <a:latin typeface="Calibri"/>
                <a:cs typeface="Calibri"/>
              </a:rPr>
              <a:t>L</a:t>
            </a:r>
            <a:r>
              <a:rPr sz="1400" b="1" spc="-45" dirty="0">
                <a:solidFill>
                  <a:srgbClr val="FFFFFF"/>
                </a:solidFill>
                <a:latin typeface="Calibri"/>
                <a:cs typeface="Calibri"/>
              </a:rPr>
              <a:t>T</a:t>
            </a:r>
            <a:r>
              <a:rPr sz="1400" b="1" spc="-10" dirty="0">
                <a:solidFill>
                  <a:srgbClr val="FFFFFF"/>
                </a:solidFill>
                <a:latin typeface="Calibri"/>
                <a:cs typeface="Calibri"/>
              </a:rPr>
              <a:t>C</a:t>
            </a:r>
            <a:r>
              <a:rPr sz="1400" b="1" spc="-20" dirty="0">
                <a:solidFill>
                  <a:srgbClr val="FFFFFF"/>
                </a:solidFill>
                <a:latin typeface="Calibri"/>
                <a:cs typeface="Calibri"/>
              </a:rPr>
              <a:t> </a:t>
            </a:r>
            <a:r>
              <a:rPr sz="1400" b="1" spc="-15" dirty="0">
                <a:solidFill>
                  <a:srgbClr val="FFFFFF"/>
                </a:solidFill>
                <a:latin typeface="Calibri"/>
                <a:cs typeface="Calibri"/>
              </a:rPr>
              <a:t>Coalition</a:t>
            </a:r>
            <a:endParaRPr sz="1400" dirty="0">
              <a:latin typeface="Calibri"/>
              <a:cs typeface="Calibri"/>
            </a:endParaRPr>
          </a:p>
        </p:txBody>
      </p:sp>
      <p:sp>
        <p:nvSpPr>
          <p:cNvPr id="3" name="object 3"/>
          <p:cNvSpPr txBox="1">
            <a:spLocks noGrp="1"/>
          </p:cNvSpPr>
          <p:nvPr>
            <p:ph type="title"/>
          </p:nvPr>
        </p:nvSpPr>
        <p:spPr>
          <a:prstGeom prst="rect">
            <a:avLst/>
          </a:prstGeom>
        </p:spPr>
        <p:txBody>
          <a:bodyPr vert="horz" wrap="square" lIns="0" tIns="0" rIns="0" bIns="0" rtlCol="0">
            <a:spAutoFit/>
          </a:bodyPr>
          <a:lstStyle/>
          <a:p>
            <a:pPr marL="1241425">
              <a:lnSpc>
                <a:spcPct val="100000"/>
              </a:lnSpc>
            </a:pPr>
            <a:r>
              <a:rPr spc="-5" dirty="0"/>
              <a:t>Cas</a:t>
            </a:r>
            <a:r>
              <a:rPr dirty="0"/>
              <a:t>e </a:t>
            </a:r>
            <a:r>
              <a:rPr spc="-5" dirty="0"/>
              <a:t>1</a:t>
            </a:r>
            <a:r>
              <a:rPr dirty="0"/>
              <a:t>:</a:t>
            </a:r>
            <a:r>
              <a:rPr spc="-5" dirty="0"/>
              <a:t> </a:t>
            </a:r>
            <a:r>
              <a:rPr dirty="0"/>
              <a:t>Acute</a:t>
            </a:r>
            <a:r>
              <a:rPr spc="-10" dirty="0"/>
              <a:t> </a:t>
            </a:r>
            <a:r>
              <a:rPr dirty="0"/>
              <a:t>onset</a:t>
            </a:r>
            <a:r>
              <a:rPr spc="-15" dirty="0"/>
              <a:t> </a:t>
            </a:r>
            <a:r>
              <a:rPr dirty="0"/>
              <a:t>of</a:t>
            </a:r>
            <a:r>
              <a:rPr spc="-10" dirty="0"/>
              <a:t> </a:t>
            </a:r>
            <a:r>
              <a:rPr spc="-5" dirty="0"/>
              <a:t>dysuri</a:t>
            </a:r>
            <a:r>
              <a:rPr dirty="0"/>
              <a:t>a &amp;</a:t>
            </a:r>
            <a:r>
              <a:rPr spc="-5" dirty="0"/>
              <a:t> Fever</a:t>
            </a:r>
          </a:p>
        </p:txBody>
      </p:sp>
      <p:sp>
        <p:nvSpPr>
          <p:cNvPr id="4" name="object 4"/>
          <p:cNvSpPr/>
          <p:nvPr/>
        </p:nvSpPr>
        <p:spPr>
          <a:xfrm>
            <a:off x="595883" y="1999488"/>
            <a:ext cx="4760595" cy="4730115"/>
          </a:xfrm>
          <a:custGeom>
            <a:avLst/>
            <a:gdLst/>
            <a:ahLst/>
            <a:cxnLst/>
            <a:rect l="l" t="t" r="r" b="b"/>
            <a:pathLst>
              <a:path w="4760595" h="4730115">
                <a:moveTo>
                  <a:pt x="4760214" y="4722876"/>
                </a:moveTo>
                <a:lnTo>
                  <a:pt x="4760214" y="6096"/>
                </a:lnTo>
                <a:lnTo>
                  <a:pt x="4754118" y="0"/>
                </a:lnTo>
                <a:lnTo>
                  <a:pt x="6095" y="0"/>
                </a:lnTo>
                <a:lnTo>
                  <a:pt x="0" y="6096"/>
                </a:lnTo>
                <a:lnTo>
                  <a:pt x="0" y="4722876"/>
                </a:lnTo>
                <a:lnTo>
                  <a:pt x="6096" y="4729734"/>
                </a:lnTo>
                <a:lnTo>
                  <a:pt x="13716" y="4729734"/>
                </a:lnTo>
                <a:lnTo>
                  <a:pt x="13716" y="28956"/>
                </a:lnTo>
                <a:lnTo>
                  <a:pt x="28194" y="14478"/>
                </a:lnTo>
                <a:lnTo>
                  <a:pt x="28193" y="28956"/>
                </a:lnTo>
                <a:lnTo>
                  <a:pt x="4732020" y="28956"/>
                </a:lnTo>
                <a:lnTo>
                  <a:pt x="4732020" y="14478"/>
                </a:lnTo>
                <a:lnTo>
                  <a:pt x="4745736" y="28956"/>
                </a:lnTo>
                <a:lnTo>
                  <a:pt x="4745736" y="4729734"/>
                </a:lnTo>
                <a:lnTo>
                  <a:pt x="4754118" y="4729734"/>
                </a:lnTo>
                <a:lnTo>
                  <a:pt x="4760214" y="4722876"/>
                </a:lnTo>
                <a:close/>
              </a:path>
              <a:path w="4760595" h="4730115">
                <a:moveTo>
                  <a:pt x="28193" y="28956"/>
                </a:moveTo>
                <a:lnTo>
                  <a:pt x="28194" y="14478"/>
                </a:lnTo>
                <a:lnTo>
                  <a:pt x="13716" y="28956"/>
                </a:lnTo>
                <a:lnTo>
                  <a:pt x="28193" y="28956"/>
                </a:lnTo>
                <a:close/>
              </a:path>
              <a:path w="4760595" h="4730115">
                <a:moveTo>
                  <a:pt x="28193" y="4700778"/>
                </a:moveTo>
                <a:lnTo>
                  <a:pt x="28193" y="28956"/>
                </a:lnTo>
                <a:lnTo>
                  <a:pt x="13716" y="28956"/>
                </a:lnTo>
                <a:lnTo>
                  <a:pt x="13716" y="4700778"/>
                </a:lnTo>
                <a:lnTo>
                  <a:pt x="28193" y="4700778"/>
                </a:lnTo>
                <a:close/>
              </a:path>
              <a:path w="4760595" h="4730115">
                <a:moveTo>
                  <a:pt x="4745736" y="4700778"/>
                </a:moveTo>
                <a:lnTo>
                  <a:pt x="13716" y="4700778"/>
                </a:lnTo>
                <a:lnTo>
                  <a:pt x="28194" y="4715256"/>
                </a:lnTo>
                <a:lnTo>
                  <a:pt x="28193" y="4729734"/>
                </a:lnTo>
                <a:lnTo>
                  <a:pt x="4732020" y="4729734"/>
                </a:lnTo>
                <a:lnTo>
                  <a:pt x="4732020" y="4715256"/>
                </a:lnTo>
                <a:lnTo>
                  <a:pt x="4745736" y="4700778"/>
                </a:lnTo>
                <a:close/>
              </a:path>
              <a:path w="4760595" h="4730115">
                <a:moveTo>
                  <a:pt x="28193" y="4729734"/>
                </a:moveTo>
                <a:lnTo>
                  <a:pt x="28194" y="4715256"/>
                </a:lnTo>
                <a:lnTo>
                  <a:pt x="13716" y="4700778"/>
                </a:lnTo>
                <a:lnTo>
                  <a:pt x="13716" y="4729734"/>
                </a:lnTo>
                <a:lnTo>
                  <a:pt x="28193" y="4729734"/>
                </a:lnTo>
                <a:close/>
              </a:path>
              <a:path w="4760595" h="4730115">
                <a:moveTo>
                  <a:pt x="4745736" y="28956"/>
                </a:moveTo>
                <a:lnTo>
                  <a:pt x="4732020" y="14478"/>
                </a:lnTo>
                <a:lnTo>
                  <a:pt x="4732020" y="28956"/>
                </a:lnTo>
                <a:lnTo>
                  <a:pt x="4745736" y="28956"/>
                </a:lnTo>
                <a:close/>
              </a:path>
              <a:path w="4760595" h="4730115">
                <a:moveTo>
                  <a:pt x="4745736" y="4700778"/>
                </a:moveTo>
                <a:lnTo>
                  <a:pt x="4745736" y="28956"/>
                </a:lnTo>
                <a:lnTo>
                  <a:pt x="4732020" y="28956"/>
                </a:lnTo>
                <a:lnTo>
                  <a:pt x="4732020" y="4700778"/>
                </a:lnTo>
                <a:lnTo>
                  <a:pt x="4745736" y="4700778"/>
                </a:lnTo>
                <a:close/>
              </a:path>
              <a:path w="4760595" h="4730115">
                <a:moveTo>
                  <a:pt x="4745736" y="4729734"/>
                </a:moveTo>
                <a:lnTo>
                  <a:pt x="4745736" y="4700778"/>
                </a:lnTo>
                <a:lnTo>
                  <a:pt x="4732020" y="4715256"/>
                </a:lnTo>
                <a:lnTo>
                  <a:pt x="4732020" y="4729734"/>
                </a:lnTo>
                <a:lnTo>
                  <a:pt x="4745736" y="4729734"/>
                </a:lnTo>
                <a:close/>
              </a:path>
            </a:pathLst>
          </a:custGeom>
          <a:solidFill>
            <a:srgbClr val="000000"/>
          </a:solidFill>
        </p:spPr>
        <p:txBody>
          <a:bodyPr wrap="square" lIns="0" tIns="0" rIns="0" bIns="0" rtlCol="0"/>
          <a:lstStyle/>
          <a:p>
            <a:endParaRPr/>
          </a:p>
        </p:txBody>
      </p:sp>
      <p:sp>
        <p:nvSpPr>
          <p:cNvPr id="5" name="object 5"/>
          <p:cNvSpPr/>
          <p:nvPr/>
        </p:nvSpPr>
        <p:spPr>
          <a:xfrm>
            <a:off x="1043939" y="2286761"/>
            <a:ext cx="845185" cy="0"/>
          </a:xfrm>
          <a:custGeom>
            <a:avLst/>
            <a:gdLst/>
            <a:ahLst/>
            <a:cxnLst/>
            <a:rect l="l" t="t" r="r" b="b"/>
            <a:pathLst>
              <a:path w="845185">
                <a:moveTo>
                  <a:pt x="0" y="0"/>
                </a:moveTo>
                <a:lnTo>
                  <a:pt x="845057" y="0"/>
                </a:lnTo>
              </a:path>
            </a:pathLst>
          </a:custGeom>
          <a:ln w="22605">
            <a:solidFill>
              <a:srgbClr val="000000"/>
            </a:solidFill>
          </a:ln>
        </p:spPr>
        <p:txBody>
          <a:bodyPr wrap="square" lIns="0" tIns="0" rIns="0" bIns="0" rtlCol="0"/>
          <a:lstStyle/>
          <a:p>
            <a:endParaRPr/>
          </a:p>
        </p:txBody>
      </p:sp>
      <p:sp>
        <p:nvSpPr>
          <p:cNvPr id="6" name="object 6"/>
          <p:cNvSpPr/>
          <p:nvPr/>
        </p:nvSpPr>
        <p:spPr>
          <a:xfrm>
            <a:off x="1043939" y="3342894"/>
            <a:ext cx="1814830" cy="0"/>
          </a:xfrm>
          <a:custGeom>
            <a:avLst/>
            <a:gdLst/>
            <a:ahLst/>
            <a:cxnLst/>
            <a:rect l="l" t="t" r="r" b="b"/>
            <a:pathLst>
              <a:path w="1814830">
                <a:moveTo>
                  <a:pt x="0" y="0"/>
                </a:moveTo>
                <a:lnTo>
                  <a:pt x="1814322" y="0"/>
                </a:lnTo>
              </a:path>
            </a:pathLst>
          </a:custGeom>
          <a:ln w="22606">
            <a:solidFill>
              <a:srgbClr val="000000"/>
            </a:solidFill>
          </a:ln>
        </p:spPr>
        <p:txBody>
          <a:bodyPr wrap="square" lIns="0" tIns="0" rIns="0" bIns="0" rtlCol="0"/>
          <a:lstStyle/>
          <a:p>
            <a:endParaRPr/>
          </a:p>
        </p:txBody>
      </p:sp>
      <p:sp>
        <p:nvSpPr>
          <p:cNvPr id="7" name="object 7"/>
          <p:cNvSpPr/>
          <p:nvPr/>
        </p:nvSpPr>
        <p:spPr>
          <a:xfrm>
            <a:off x="1043939" y="5907785"/>
            <a:ext cx="1090930" cy="0"/>
          </a:xfrm>
          <a:custGeom>
            <a:avLst/>
            <a:gdLst/>
            <a:ahLst/>
            <a:cxnLst/>
            <a:rect l="l" t="t" r="r" b="b"/>
            <a:pathLst>
              <a:path w="1090930">
                <a:moveTo>
                  <a:pt x="0" y="0"/>
                </a:moveTo>
                <a:lnTo>
                  <a:pt x="1090422" y="0"/>
                </a:lnTo>
              </a:path>
            </a:pathLst>
          </a:custGeom>
          <a:ln w="22606">
            <a:solidFill>
              <a:srgbClr val="000000"/>
            </a:solidFill>
          </a:ln>
        </p:spPr>
        <p:txBody>
          <a:bodyPr wrap="square" lIns="0" tIns="0" rIns="0" bIns="0" rtlCol="0"/>
          <a:lstStyle/>
          <a:p>
            <a:endParaRPr/>
          </a:p>
        </p:txBody>
      </p:sp>
      <p:sp>
        <p:nvSpPr>
          <p:cNvPr id="8" name="object 8"/>
          <p:cNvSpPr txBox="1"/>
          <p:nvPr/>
        </p:nvSpPr>
        <p:spPr>
          <a:xfrm>
            <a:off x="688340" y="2078352"/>
            <a:ext cx="4570730" cy="4612005"/>
          </a:xfrm>
          <a:prstGeom prst="rect">
            <a:avLst/>
          </a:prstGeom>
        </p:spPr>
        <p:txBody>
          <a:bodyPr vert="horz" wrap="square" lIns="0" tIns="0" rIns="0" bIns="0" rtlCol="0">
            <a:spAutoFit/>
          </a:bodyPr>
          <a:lstStyle/>
          <a:p>
            <a:pPr marL="355600" marR="299085" indent="-342900">
              <a:lnSpc>
                <a:spcPct val="100000"/>
              </a:lnSpc>
              <a:buFont typeface="Arial"/>
              <a:buChar char="•"/>
              <a:tabLst>
                <a:tab pos="355600" algn="l"/>
              </a:tabLst>
            </a:pPr>
            <a:r>
              <a:rPr sz="1650" b="1" spc="20" dirty="0">
                <a:latin typeface="Times New Roman"/>
                <a:cs typeface="Times New Roman"/>
              </a:rPr>
              <a:t>Situatio</a:t>
            </a:r>
            <a:r>
              <a:rPr sz="1650" b="1" spc="15" dirty="0">
                <a:latin typeface="Times New Roman"/>
                <a:cs typeface="Times New Roman"/>
              </a:rPr>
              <a:t>n</a:t>
            </a:r>
            <a:r>
              <a:rPr sz="1650" spc="-60" dirty="0">
                <a:latin typeface="Georgia"/>
                <a:cs typeface="Georgia"/>
              </a:rPr>
              <a:t>:</a:t>
            </a:r>
            <a:r>
              <a:rPr sz="1650" spc="10" dirty="0">
                <a:latin typeface="Georgia"/>
                <a:cs typeface="Georgia"/>
              </a:rPr>
              <a:t> </a:t>
            </a:r>
            <a:r>
              <a:rPr sz="1650" spc="-70" dirty="0">
                <a:latin typeface="Georgia"/>
                <a:cs typeface="Georgia"/>
              </a:rPr>
              <a:t>Jim</a:t>
            </a:r>
            <a:r>
              <a:rPr sz="1650" spc="-155" dirty="0">
                <a:latin typeface="Georgia"/>
                <a:cs typeface="Georgia"/>
              </a:rPr>
              <a:t>m</a:t>
            </a:r>
            <a:r>
              <a:rPr sz="1650" spc="20" dirty="0">
                <a:latin typeface="Georgia"/>
                <a:cs typeface="Georgia"/>
              </a:rPr>
              <a:t>y </a:t>
            </a:r>
            <a:r>
              <a:rPr sz="1650" spc="-60" dirty="0">
                <a:latin typeface="Georgia"/>
                <a:cs typeface="Georgia"/>
              </a:rPr>
              <a:t>has</a:t>
            </a:r>
            <a:r>
              <a:rPr sz="1650" spc="30" dirty="0">
                <a:latin typeface="Georgia"/>
                <a:cs typeface="Georgia"/>
              </a:rPr>
              <a:t> </a:t>
            </a:r>
            <a:r>
              <a:rPr sz="1650" spc="-65" dirty="0">
                <a:latin typeface="Georgia"/>
                <a:cs typeface="Georgia"/>
              </a:rPr>
              <a:t>sudden</a:t>
            </a:r>
            <a:r>
              <a:rPr sz="1650" spc="30" dirty="0">
                <a:latin typeface="Georgia"/>
                <a:cs typeface="Georgia"/>
              </a:rPr>
              <a:t> </a:t>
            </a:r>
            <a:r>
              <a:rPr sz="1650" spc="-60" dirty="0">
                <a:latin typeface="Georgia"/>
                <a:cs typeface="Georgia"/>
              </a:rPr>
              <a:t>onset</a:t>
            </a:r>
            <a:r>
              <a:rPr sz="1650" spc="35" dirty="0">
                <a:latin typeface="Georgia"/>
                <a:cs typeface="Georgia"/>
              </a:rPr>
              <a:t> </a:t>
            </a:r>
            <a:r>
              <a:rPr sz="1650" spc="-25" dirty="0">
                <a:latin typeface="Georgia"/>
                <a:cs typeface="Georgia"/>
              </a:rPr>
              <a:t>of</a:t>
            </a:r>
            <a:r>
              <a:rPr sz="1650" dirty="0">
                <a:latin typeface="Georgia"/>
                <a:cs typeface="Georgia"/>
              </a:rPr>
              <a:t> </a:t>
            </a:r>
            <a:r>
              <a:rPr sz="1650" spc="-190" dirty="0">
                <a:latin typeface="Georgia"/>
                <a:cs typeface="Georgia"/>
              </a:rPr>
              <a:t> </a:t>
            </a:r>
            <a:r>
              <a:rPr sz="1650" spc="-45" dirty="0">
                <a:latin typeface="Georgia"/>
                <a:cs typeface="Georgia"/>
              </a:rPr>
              <a:t>acute</a:t>
            </a:r>
            <a:r>
              <a:rPr sz="1650" spc="-25" dirty="0">
                <a:latin typeface="Georgia"/>
                <a:cs typeface="Georgia"/>
              </a:rPr>
              <a:t> </a:t>
            </a:r>
            <a:r>
              <a:rPr sz="1650" spc="-85" dirty="0">
                <a:latin typeface="Georgia"/>
                <a:cs typeface="Georgia"/>
              </a:rPr>
              <a:t>d</a:t>
            </a:r>
            <a:r>
              <a:rPr sz="1650" spc="15" dirty="0">
                <a:latin typeface="Georgia"/>
                <a:cs typeface="Georgia"/>
              </a:rPr>
              <a:t>y</a:t>
            </a:r>
            <a:r>
              <a:rPr sz="1650" spc="-55" dirty="0">
                <a:latin typeface="Georgia"/>
                <a:cs typeface="Georgia"/>
              </a:rPr>
              <a:t>suria</a:t>
            </a:r>
            <a:r>
              <a:rPr sz="1650" spc="40" dirty="0">
                <a:latin typeface="Georgia"/>
                <a:cs typeface="Georgia"/>
              </a:rPr>
              <a:t> </a:t>
            </a:r>
            <a:r>
              <a:rPr sz="1650" spc="-60" dirty="0">
                <a:latin typeface="Georgia"/>
                <a:cs typeface="Georgia"/>
              </a:rPr>
              <a:t>and</a:t>
            </a:r>
            <a:r>
              <a:rPr sz="1650" spc="40" dirty="0">
                <a:latin typeface="Georgia"/>
                <a:cs typeface="Georgia"/>
              </a:rPr>
              <a:t> </a:t>
            </a:r>
            <a:r>
              <a:rPr sz="1650" spc="-60" dirty="0">
                <a:latin typeface="Georgia"/>
                <a:cs typeface="Georgia"/>
              </a:rPr>
              <a:t>frequenc</a:t>
            </a:r>
            <a:r>
              <a:rPr sz="1650" spc="-180" dirty="0">
                <a:latin typeface="Georgia"/>
                <a:cs typeface="Georgia"/>
              </a:rPr>
              <a:t>y</a:t>
            </a:r>
            <a:r>
              <a:rPr sz="1650" spc="10" dirty="0">
                <a:latin typeface="Georgia"/>
                <a:cs typeface="Georgia"/>
              </a:rPr>
              <a:t>.</a:t>
            </a:r>
            <a:r>
              <a:rPr sz="1650" spc="25" dirty="0">
                <a:latin typeface="Georgia"/>
                <a:cs typeface="Georgia"/>
              </a:rPr>
              <a:t> </a:t>
            </a:r>
            <a:r>
              <a:rPr sz="1650" spc="-25" dirty="0">
                <a:latin typeface="Georgia"/>
                <a:cs typeface="Georgia"/>
              </a:rPr>
              <a:t>Gros</a:t>
            </a:r>
            <a:r>
              <a:rPr sz="1650" spc="-15" dirty="0">
                <a:latin typeface="Georgia"/>
                <a:cs typeface="Georgia"/>
              </a:rPr>
              <a:t>s</a:t>
            </a:r>
            <a:r>
              <a:rPr sz="1650" spc="45" dirty="0">
                <a:latin typeface="Georgia"/>
                <a:cs typeface="Georgia"/>
              </a:rPr>
              <a:t> </a:t>
            </a:r>
            <a:r>
              <a:rPr sz="1650" spc="-55" dirty="0">
                <a:latin typeface="Georgia"/>
                <a:cs typeface="Georgia"/>
              </a:rPr>
              <a:t>hematuria</a:t>
            </a:r>
            <a:r>
              <a:rPr sz="1650" spc="20" dirty="0">
                <a:latin typeface="Georgia"/>
                <a:cs typeface="Georgia"/>
              </a:rPr>
              <a:t> </a:t>
            </a:r>
            <a:r>
              <a:rPr sz="1650" spc="-55" dirty="0">
                <a:latin typeface="Georgia"/>
                <a:cs typeface="Georgia"/>
              </a:rPr>
              <a:t>is</a:t>
            </a:r>
            <a:r>
              <a:rPr sz="1650" spc="-70" dirty="0">
                <a:latin typeface="Georgia"/>
                <a:cs typeface="Georgia"/>
              </a:rPr>
              <a:t> present</a:t>
            </a:r>
            <a:r>
              <a:rPr sz="1650" spc="25" dirty="0">
                <a:latin typeface="Georgia"/>
                <a:cs typeface="Georgia"/>
              </a:rPr>
              <a:t> </a:t>
            </a:r>
            <a:r>
              <a:rPr sz="1650" spc="-35" dirty="0">
                <a:latin typeface="Georgia"/>
                <a:cs typeface="Georgia"/>
              </a:rPr>
              <a:t>with</a:t>
            </a:r>
            <a:r>
              <a:rPr sz="1650" spc="25" dirty="0">
                <a:latin typeface="Georgia"/>
                <a:cs typeface="Georgia"/>
              </a:rPr>
              <a:t> </a:t>
            </a:r>
            <a:r>
              <a:rPr sz="1650" spc="-50" dirty="0">
                <a:latin typeface="Georgia"/>
                <a:cs typeface="Georgia"/>
              </a:rPr>
              <a:t>small</a:t>
            </a:r>
            <a:r>
              <a:rPr sz="1650" spc="25" dirty="0">
                <a:latin typeface="Georgia"/>
                <a:cs typeface="Georgia"/>
              </a:rPr>
              <a:t> </a:t>
            </a:r>
            <a:r>
              <a:rPr sz="1650" spc="-45" dirty="0">
                <a:latin typeface="Georgia"/>
                <a:cs typeface="Georgia"/>
              </a:rPr>
              <a:t>clot</a:t>
            </a:r>
            <a:r>
              <a:rPr sz="1650" spc="-90" dirty="0">
                <a:latin typeface="Georgia"/>
                <a:cs typeface="Georgia"/>
              </a:rPr>
              <a:t>s</a:t>
            </a:r>
            <a:r>
              <a:rPr sz="1650" spc="10" dirty="0">
                <a:latin typeface="Georgia"/>
                <a:cs typeface="Georgia"/>
              </a:rPr>
              <a:t>.</a:t>
            </a:r>
            <a:r>
              <a:rPr sz="1650" spc="25" dirty="0">
                <a:latin typeface="Georgia"/>
                <a:cs typeface="Georgia"/>
              </a:rPr>
              <a:t> </a:t>
            </a:r>
            <a:r>
              <a:rPr sz="1650" spc="-35" dirty="0">
                <a:latin typeface="Georgia"/>
                <a:cs typeface="Georgia"/>
              </a:rPr>
              <a:t>There</a:t>
            </a:r>
            <a:r>
              <a:rPr sz="1650" spc="25" dirty="0">
                <a:latin typeface="Georgia"/>
                <a:cs typeface="Georgia"/>
              </a:rPr>
              <a:t> </a:t>
            </a:r>
            <a:r>
              <a:rPr sz="1650" spc="-55" dirty="0">
                <a:latin typeface="Georgia"/>
                <a:cs typeface="Georgia"/>
              </a:rPr>
              <a:t>is</a:t>
            </a:r>
            <a:r>
              <a:rPr sz="1650" spc="25" dirty="0">
                <a:latin typeface="Georgia"/>
                <a:cs typeface="Georgia"/>
              </a:rPr>
              <a:t> </a:t>
            </a:r>
            <a:r>
              <a:rPr sz="1650" spc="-40" dirty="0">
                <a:latin typeface="Georgia"/>
                <a:cs typeface="Georgia"/>
              </a:rPr>
              <a:t>no</a:t>
            </a:r>
            <a:r>
              <a:rPr sz="1650" spc="-20" dirty="0">
                <a:latin typeface="Georgia"/>
                <a:cs typeface="Georgia"/>
              </a:rPr>
              <a:t> </a:t>
            </a:r>
            <a:r>
              <a:rPr sz="1650" spc="-60" dirty="0">
                <a:latin typeface="Georgia"/>
                <a:cs typeface="Georgia"/>
              </a:rPr>
              <a:t>suprapubic</a:t>
            </a:r>
            <a:r>
              <a:rPr sz="1650" spc="30" dirty="0">
                <a:latin typeface="Georgia"/>
                <a:cs typeface="Georgia"/>
              </a:rPr>
              <a:t> </a:t>
            </a:r>
            <a:r>
              <a:rPr sz="1650" spc="-50" dirty="0">
                <a:latin typeface="Georgia"/>
                <a:cs typeface="Georgia"/>
              </a:rPr>
              <a:t>or</a:t>
            </a:r>
            <a:r>
              <a:rPr sz="1650" spc="35" dirty="0">
                <a:latin typeface="Georgia"/>
                <a:cs typeface="Georgia"/>
              </a:rPr>
              <a:t> </a:t>
            </a:r>
            <a:r>
              <a:rPr sz="1650" spc="-35" dirty="0">
                <a:latin typeface="Georgia"/>
                <a:cs typeface="Georgia"/>
              </a:rPr>
              <a:t>cost</a:t>
            </a:r>
            <a:r>
              <a:rPr sz="1650" spc="-75" dirty="0">
                <a:latin typeface="Georgia"/>
                <a:cs typeface="Georgia"/>
              </a:rPr>
              <a:t>o</a:t>
            </a:r>
            <a:r>
              <a:rPr sz="1650" spc="-45" dirty="0">
                <a:latin typeface="Georgia"/>
                <a:cs typeface="Georgia"/>
              </a:rPr>
              <a:t>v</a:t>
            </a:r>
            <a:r>
              <a:rPr sz="1650" spc="-80" dirty="0">
                <a:latin typeface="Georgia"/>
                <a:cs typeface="Georgia"/>
              </a:rPr>
              <a:t>e</a:t>
            </a:r>
            <a:r>
              <a:rPr sz="1650" spc="-40" dirty="0">
                <a:latin typeface="Georgia"/>
                <a:cs typeface="Georgia"/>
              </a:rPr>
              <a:t>r</a:t>
            </a:r>
            <a:r>
              <a:rPr sz="1650" spc="-60" dirty="0">
                <a:latin typeface="Georgia"/>
                <a:cs typeface="Georgia"/>
              </a:rPr>
              <a:t>tebral</a:t>
            </a:r>
            <a:r>
              <a:rPr sz="1650" spc="30" dirty="0">
                <a:latin typeface="Georgia"/>
                <a:cs typeface="Georgia"/>
              </a:rPr>
              <a:t> </a:t>
            </a:r>
            <a:r>
              <a:rPr sz="1650" spc="-70" dirty="0">
                <a:latin typeface="Georgia"/>
                <a:cs typeface="Georgia"/>
              </a:rPr>
              <a:t>tende</a:t>
            </a:r>
            <a:r>
              <a:rPr sz="1650" spc="-15" dirty="0">
                <a:latin typeface="Georgia"/>
                <a:cs typeface="Georgia"/>
              </a:rPr>
              <a:t>r</a:t>
            </a:r>
            <a:r>
              <a:rPr sz="1650" spc="-75" dirty="0">
                <a:latin typeface="Georgia"/>
                <a:cs typeface="Georgia"/>
              </a:rPr>
              <a:t>nes</a:t>
            </a:r>
            <a:r>
              <a:rPr sz="1650" spc="-114" dirty="0">
                <a:latin typeface="Georgia"/>
                <a:cs typeface="Georgia"/>
              </a:rPr>
              <a:t>s</a:t>
            </a:r>
            <a:r>
              <a:rPr sz="1650" spc="10" dirty="0">
                <a:latin typeface="Georgia"/>
                <a:cs typeface="Georgia"/>
              </a:rPr>
              <a:t>.</a:t>
            </a:r>
            <a:endParaRPr sz="1650">
              <a:latin typeface="Georgia"/>
              <a:cs typeface="Georgia"/>
            </a:endParaRPr>
          </a:p>
          <a:p>
            <a:pPr marL="355600" marR="5080" indent="-342900">
              <a:lnSpc>
                <a:spcPct val="100000"/>
              </a:lnSpc>
              <a:spcBef>
                <a:spcPts val="400"/>
              </a:spcBef>
              <a:buFont typeface="Arial"/>
              <a:buChar char="•"/>
              <a:tabLst>
                <a:tab pos="355600" algn="l"/>
              </a:tabLst>
            </a:pPr>
            <a:r>
              <a:rPr sz="1650" b="1" spc="-30" dirty="0">
                <a:latin typeface="Times New Roman"/>
                <a:cs typeface="Times New Roman"/>
              </a:rPr>
              <a:t>R</a:t>
            </a:r>
            <a:r>
              <a:rPr sz="1650" b="1" spc="30" dirty="0">
                <a:latin typeface="Times New Roman"/>
                <a:cs typeface="Times New Roman"/>
              </a:rPr>
              <a:t>e</a:t>
            </a:r>
            <a:r>
              <a:rPr sz="1650" b="1" spc="20" dirty="0">
                <a:latin typeface="Times New Roman"/>
                <a:cs typeface="Times New Roman"/>
              </a:rPr>
              <a:t>sident</a:t>
            </a:r>
            <a:r>
              <a:rPr sz="1650" b="1" dirty="0">
                <a:latin typeface="Times New Roman"/>
                <a:cs typeface="Times New Roman"/>
              </a:rPr>
              <a:t> </a:t>
            </a:r>
            <a:r>
              <a:rPr sz="1650" b="1" spc="10" dirty="0">
                <a:latin typeface="Times New Roman"/>
                <a:cs typeface="Times New Roman"/>
              </a:rPr>
              <a:t>e</a:t>
            </a:r>
            <a:r>
              <a:rPr sz="1650" b="1" spc="-15" dirty="0">
                <a:latin typeface="Times New Roman"/>
                <a:cs typeface="Times New Roman"/>
              </a:rPr>
              <a:t>v</a:t>
            </a:r>
            <a:r>
              <a:rPr sz="1650" b="1" spc="20" dirty="0">
                <a:latin typeface="Times New Roman"/>
                <a:cs typeface="Times New Roman"/>
              </a:rPr>
              <a:t>aluatio</a:t>
            </a:r>
            <a:r>
              <a:rPr sz="1650" b="1" spc="30" dirty="0">
                <a:latin typeface="Times New Roman"/>
                <a:cs typeface="Times New Roman"/>
              </a:rPr>
              <a:t>n</a:t>
            </a:r>
            <a:r>
              <a:rPr sz="1650" spc="-60" dirty="0">
                <a:latin typeface="Georgia"/>
                <a:cs typeface="Georgia"/>
              </a:rPr>
              <a:t>:</a:t>
            </a:r>
            <a:r>
              <a:rPr sz="1650" spc="10" dirty="0">
                <a:latin typeface="Georgia"/>
                <a:cs typeface="Georgia"/>
              </a:rPr>
              <a:t> </a:t>
            </a:r>
            <a:r>
              <a:rPr sz="1650" spc="-35" dirty="0">
                <a:latin typeface="Georgia"/>
                <a:cs typeface="Georgia"/>
              </a:rPr>
              <a:t>He</a:t>
            </a:r>
            <a:r>
              <a:rPr sz="1650" spc="25" dirty="0">
                <a:latin typeface="Georgia"/>
                <a:cs typeface="Georgia"/>
              </a:rPr>
              <a:t> </a:t>
            </a:r>
            <a:r>
              <a:rPr sz="1650" spc="-60" dirty="0">
                <a:latin typeface="Georgia"/>
                <a:cs typeface="Georgia"/>
              </a:rPr>
              <a:t>has</a:t>
            </a:r>
            <a:r>
              <a:rPr sz="1650" spc="25" dirty="0">
                <a:latin typeface="Georgia"/>
                <a:cs typeface="Georgia"/>
              </a:rPr>
              <a:t> </a:t>
            </a:r>
            <a:r>
              <a:rPr sz="1650" spc="-45" dirty="0">
                <a:latin typeface="Georgia"/>
                <a:cs typeface="Georgia"/>
              </a:rPr>
              <a:t>mild</a:t>
            </a:r>
            <a:r>
              <a:rPr sz="1650" spc="-60" dirty="0">
                <a:latin typeface="Georgia"/>
                <a:cs typeface="Georgia"/>
              </a:rPr>
              <a:t>l</a:t>
            </a:r>
            <a:r>
              <a:rPr sz="1650" spc="20" dirty="0">
                <a:latin typeface="Georgia"/>
                <a:cs typeface="Georgia"/>
              </a:rPr>
              <a:t>y</a:t>
            </a:r>
            <a:r>
              <a:rPr sz="1650" spc="25" dirty="0">
                <a:latin typeface="Georgia"/>
                <a:cs typeface="Georgia"/>
              </a:rPr>
              <a:t> </a:t>
            </a:r>
            <a:r>
              <a:rPr sz="1650" spc="-55" dirty="0">
                <a:latin typeface="Georgia"/>
                <a:cs typeface="Georgia"/>
              </a:rPr>
              <a:t>increased</a:t>
            </a:r>
            <a:r>
              <a:rPr sz="1650" spc="-30" dirty="0">
                <a:latin typeface="Georgia"/>
                <a:cs typeface="Georgia"/>
              </a:rPr>
              <a:t> </a:t>
            </a:r>
            <a:r>
              <a:rPr sz="1650" spc="-45" dirty="0">
                <a:latin typeface="Georgia"/>
                <a:cs typeface="Georgia"/>
              </a:rPr>
              <a:t>confusio</a:t>
            </a:r>
            <a:r>
              <a:rPr sz="1650" spc="-50" dirty="0">
                <a:latin typeface="Georgia"/>
                <a:cs typeface="Georgia"/>
              </a:rPr>
              <a:t>n</a:t>
            </a:r>
            <a:r>
              <a:rPr sz="1650" spc="55" dirty="0">
                <a:latin typeface="Georgia"/>
                <a:cs typeface="Georgia"/>
              </a:rPr>
              <a:t> </a:t>
            </a:r>
            <a:r>
              <a:rPr sz="1650" spc="-45" dirty="0">
                <a:latin typeface="Georgia"/>
                <a:cs typeface="Georgia"/>
              </a:rPr>
              <a:t>since</a:t>
            </a:r>
            <a:r>
              <a:rPr sz="1650" spc="20" dirty="0">
                <a:latin typeface="Georgia"/>
                <a:cs typeface="Georgia"/>
              </a:rPr>
              <a:t> </a:t>
            </a:r>
            <a:r>
              <a:rPr sz="1650" spc="-65" dirty="0">
                <a:latin typeface="Georgia"/>
                <a:cs typeface="Georgia"/>
              </a:rPr>
              <a:t>mid-afte</a:t>
            </a:r>
            <a:r>
              <a:rPr sz="1650" spc="-10" dirty="0">
                <a:latin typeface="Georgia"/>
                <a:cs typeface="Georgia"/>
              </a:rPr>
              <a:t>r</a:t>
            </a:r>
            <a:r>
              <a:rPr sz="1650" spc="-70" dirty="0">
                <a:latin typeface="Georgia"/>
                <a:cs typeface="Georgia"/>
              </a:rPr>
              <a:t>n</a:t>
            </a:r>
            <a:r>
              <a:rPr sz="1650" spc="-20" dirty="0">
                <a:latin typeface="Georgia"/>
                <a:cs typeface="Georgia"/>
              </a:rPr>
              <a:t>oon</a:t>
            </a:r>
            <a:r>
              <a:rPr sz="1650" spc="45" dirty="0">
                <a:latin typeface="Georgia"/>
                <a:cs typeface="Georgia"/>
              </a:rPr>
              <a:t> </a:t>
            </a:r>
            <a:r>
              <a:rPr sz="1650" spc="-40" dirty="0">
                <a:latin typeface="Georgia"/>
                <a:cs typeface="Georgia"/>
              </a:rPr>
              <a:t>tod</a:t>
            </a:r>
            <a:r>
              <a:rPr sz="1650" spc="-95" dirty="0">
                <a:latin typeface="Georgia"/>
                <a:cs typeface="Georgia"/>
              </a:rPr>
              <a:t>a</a:t>
            </a:r>
            <a:r>
              <a:rPr sz="1650" spc="-175" dirty="0">
                <a:latin typeface="Georgia"/>
                <a:cs typeface="Georgia"/>
              </a:rPr>
              <a:t>y</a:t>
            </a:r>
            <a:r>
              <a:rPr sz="1650" spc="10" dirty="0">
                <a:latin typeface="Georgia"/>
                <a:cs typeface="Georgia"/>
              </a:rPr>
              <a:t>.</a:t>
            </a:r>
            <a:r>
              <a:rPr sz="1650" spc="45" dirty="0">
                <a:latin typeface="Georgia"/>
                <a:cs typeface="Georgia"/>
              </a:rPr>
              <a:t> </a:t>
            </a:r>
            <a:r>
              <a:rPr sz="1650" spc="-35" dirty="0">
                <a:latin typeface="Georgia"/>
                <a:cs typeface="Georgia"/>
              </a:rPr>
              <a:t>He</a:t>
            </a:r>
            <a:r>
              <a:rPr sz="1650" spc="25" dirty="0">
                <a:latin typeface="Georgia"/>
                <a:cs typeface="Georgia"/>
              </a:rPr>
              <a:t> </a:t>
            </a:r>
            <a:r>
              <a:rPr sz="1650" spc="-60" dirty="0">
                <a:latin typeface="Georgia"/>
                <a:cs typeface="Georgia"/>
              </a:rPr>
              <a:t>has</a:t>
            </a:r>
            <a:r>
              <a:rPr sz="1650" spc="-30" dirty="0">
                <a:latin typeface="Georgia"/>
                <a:cs typeface="Georgia"/>
              </a:rPr>
              <a:t> </a:t>
            </a:r>
            <a:r>
              <a:rPr sz="1650" spc="-50" dirty="0">
                <a:latin typeface="Georgia"/>
                <a:cs typeface="Georgia"/>
              </a:rPr>
              <a:t>had</a:t>
            </a:r>
            <a:r>
              <a:rPr sz="1650" spc="30" dirty="0">
                <a:latin typeface="Georgia"/>
                <a:cs typeface="Georgia"/>
              </a:rPr>
              <a:t> </a:t>
            </a:r>
            <a:r>
              <a:rPr sz="1650" spc="-25" dirty="0">
                <a:latin typeface="Georgia"/>
                <a:cs typeface="Georgia"/>
              </a:rPr>
              <a:t>a</a:t>
            </a:r>
            <a:r>
              <a:rPr sz="1650" spc="35" dirty="0">
                <a:latin typeface="Georgia"/>
                <a:cs typeface="Georgia"/>
              </a:rPr>
              <a:t> </a:t>
            </a:r>
            <a:r>
              <a:rPr sz="1650" spc="-40" dirty="0">
                <a:latin typeface="Georgia"/>
                <a:cs typeface="Georgia"/>
              </a:rPr>
              <a:t>functional</a:t>
            </a:r>
            <a:r>
              <a:rPr sz="1650" spc="30" dirty="0">
                <a:latin typeface="Georgia"/>
                <a:cs typeface="Georgia"/>
              </a:rPr>
              <a:t> </a:t>
            </a:r>
            <a:r>
              <a:rPr sz="1650" spc="-40" dirty="0">
                <a:latin typeface="Georgia"/>
                <a:cs typeface="Georgia"/>
              </a:rPr>
              <a:t>decline</a:t>
            </a:r>
            <a:r>
              <a:rPr sz="1650" spc="20" dirty="0">
                <a:latin typeface="Georgia"/>
                <a:cs typeface="Georgia"/>
              </a:rPr>
              <a:t> </a:t>
            </a:r>
            <a:r>
              <a:rPr sz="1650" spc="-55" dirty="0">
                <a:latin typeface="Georgia"/>
                <a:cs typeface="Georgia"/>
              </a:rPr>
              <a:t>requiring</a:t>
            </a:r>
            <a:r>
              <a:rPr sz="1650" spc="35" dirty="0">
                <a:latin typeface="Georgia"/>
                <a:cs typeface="Georgia"/>
              </a:rPr>
              <a:t> </a:t>
            </a:r>
            <a:r>
              <a:rPr sz="1650" spc="-50" dirty="0">
                <a:latin typeface="Georgia"/>
                <a:cs typeface="Georgia"/>
              </a:rPr>
              <a:t>an</a:t>
            </a:r>
            <a:r>
              <a:rPr sz="1650" spc="35" dirty="0">
                <a:latin typeface="Georgia"/>
                <a:cs typeface="Georgia"/>
              </a:rPr>
              <a:t> </a:t>
            </a:r>
            <a:r>
              <a:rPr sz="1650" spc="-55" dirty="0">
                <a:latin typeface="Georgia"/>
                <a:cs typeface="Georgia"/>
              </a:rPr>
              <a:t>increase</a:t>
            </a:r>
            <a:r>
              <a:rPr sz="1650" spc="-30" dirty="0">
                <a:latin typeface="Georgia"/>
                <a:cs typeface="Georgia"/>
              </a:rPr>
              <a:t> </a:t>
            </a:r>
            <a:r>
              <a:rPr sz="1650" spc="-45" dirty="0">
                <a:latin typeface="Georgia"/>
                <a:cs typeface="Georgia"/>
              </a:rPr>
              <a:t>in</a:t>
            </a:r>
            <a:r>
              <a:rPr sz="1650" spc="30" dirty="0">
                <a:latin typeface="Georgia"/>
                <a:cs typeface="Georgia"/>
              </a:rPr>
              <a:t> </a:t>
            </a:r>
            <a:r>
              <a:rPr sz="1650" spc="-55" dirty="0">
                <a:latin typeface="Georgia"/>
                <a:cs typeface="Georgia"/>
              </a:rPr>
              <a:t>staff</a:t>
            </a:r>
            <a:r>
              <a:rPr sz="1650" dirty="0">
                <a:latin typeface="Georgia"/>
                <a:cs typeface="Georgia"/>
              </a:rPr>
              <a:t> </a:t>
            </a:r>
            <a:r>
              <a:rPr sz="1650" spc="-185" dirty="0">
                <a:latin typeface="Georgia"/>
                <a:cs typeface="Georgia"/>
              </a:rPr>
              <a:t> </a:t>
            </a:r>
            <a:r>
              <a:rPr sz="1650" spc="-70" dirty="0">
                <a:latin typeface="Georgia"/>
                <a:cs typeface="Georgia"/>
              </a:rPr>
              <a:t>assis</a:t>
            </a:r>
            <a:r>
              <a:rPr sz="1650" spc="-55" dirty="0">
                <a:latin typeface="Georgia"/>
                <a:cs typeface="Georgia"/>
              </a:rPr>
              <a:t>t</a:t>
            </a:r>
            <a:r>
              <a:rPr sz="1650" spc="35" dirty="0">
                <a:latin typeface="Georgia"/>
                <a:cs typeface="Georgia"/>
              </a:rPr>
              <a:t> </a:t>
            </a:r>
            <a:r>
              <a:rPr sz="1650" spc="-35" dirty="0">
                <a:latin typeface="Georgia"/>
                <a:cs typeface="Georgia"/>
              </a:rPr>
              <a:t>with</a:t>
            </a:r>
            <a:r>
              <a:rPr sz="1650" spc="25" dirty="0">
                <a:latin typeface="Georgia"/>
                <a:cs typeface="Georgia"/>
              </a:rPr>
              <a:t> </a:t>
            </a:r>
            <a:r>
              <a:rPr sz="1650" spc="-65" dirty="0">
                <a:latin typeface="Georgia"/>
                <a:cs typeface="Georgia"/>
              </a:rPr>
              <a:t>bed</a:t>
            </a:r>
            <a:r>
              <a:rPr sz="1650" spc="25" dirty="0">
                <a:latin typeface="Georgia"/>
                <a:cs typeface="Georgia"/>
              </a:rPr>
              <a:t> </a:t>
            </a:r>
            <a:r>
              <a:rPr sz="1650" spc="-50" dirty="0">
                <a:latin typeface="Georgia"/>
                <a:cs typeface="Georgia"/>
              </a:rPr>
              <a:t>mobilit</a:t>
            </a:r>
            <a:r>
              <a:rPr sz="1650" spc="-150" dirty="0">
                <a:latin typeface="Georgia"/>
                <a:cs typeface="Georgia"/>
              </a:rPr>
              <a:t>y</a:t>
            </a:r>
            <a:r>
              <a:rPr sz="1650" spc="10" dirty="0">
                <a:latin typeface="Georgia"/>
                <a:cs typeface="Georgia"/>
              </a:rPr>
              <a:t>,</a:t>
            </a:r>
            <a:r>
              <a:rPr sz="1650" spc="30" dirty="0">
                <a:latin typeface="Georgia"/>
                <a:cs typeface="Georgia"/>
              </a:rPr>
              <a:t> </a:t>
            </a:r>
            <a:r>
              <a:rPr sz="1650" spc="-65" dirty="0">
                <a:latin typeface="Georgia"/>
                <a:cs typeface="Georgia"/>
              </a:rPr>
              <a:t>transfer</a:t>
            </a:r>
            <a:r>
              <a:rPr sz="1650" spc="-130" dirty="0">
                <a:latin typeface="Georgia"/>
                <a:cs typeface="Georgia"/>
              </a:rPr>
              <a:t>s</a:t>
            </a:r>
            <a:r>
              <a:rPr sz="1650" spc="10" dirty="0">
                <a:latin typeface="Georgia"/>
                <a:cs typeface="Georgia"/>
              </a:rPr>
              <a:t>,</a:t>
            </a:r>
            <a:r>
              <a:rPr sz="1650" spc="35" dirty="0">
                <a:latin typeface="Georgia"/>
                <a:cs typeface="Georgia"/>
              </a:rPr>
              <a:t> </a:t>
            </a:r>
            <a:r>
              <a:rPr sz="1650" spc="-55" dirty="0">
                <a:latin typeface="Georgia"/>
                <a:cs typeface="Georgia"/>
              </a:rPr>
              <a:t>and</a:t>
            </a:r>
            <a:r>
              <a:rPr sz="1650" spc="-25" dirty="0">
                <a:latin typeface="Georgia"/>
                <a:cs typeface="Georgia"/>
              </a:rPr>
              <a:t> </a:t>
            </a:r>
            <a:r>
              <a:rPr sz="1650" spc="-55" dirty="0">
                <a:latin typeface="Georgia"/>
                <a:cs typeface="Georgia"/>
              </a:rPr>
              <a:t>other</a:t>
            </a:r>
            <a:r>
              <a:rPr sz="1650" spc="30" dirty="0">
                <a:latin typeface="Georgia"/>
                <a:cs typeface="Georgia"/>
              </a:rPr>
              <a:t> </a:t>
            </a:r>
            <a:r>
              <a:rPr sz="1650" spc="65" dirty="0">
                <a:latin typeface="Georgia"/>
                <a:cs typeface="Georgia"/>
              </a:rPr>
              <a:t>ADL</a:t>
            </a:r>
            <a:r>
              <a:rPr sz="1650" spc="-10" dirty="0">
                <a:latin typeface="Georgia"/>
                <a:cs typeface="Georgia"/>
              </a:rPr>
              <a:t>s</a:t>
            </a:r>
            <a:r>
              <a:rPr sz="1650" spc="10" dirty="0">
                <a:latin typeface="Georgia"/>
                <a:cs typeface="Georgia"/>
              </a:rPr>
              <a:t>.</a:t>
            </a:r>
            <a:r>
              <a:rPr sz="1650" spc="30" dirty="0">
                <a:latin typeface="Georgia"/>
                <a:cs typeface="Georgia"/>
              </a:rPr>
              <a:t> </a:t>
            </a:r>
            <a:r>
              <a:rPr sz="1650" spc="-45" dirty="0">
                <a:latin typeface="Georgia"/>
                <a:cs typeface="Georgia"/>
              </a:rPr>
              <a:t>His</a:t>
            </a:r>
            <a:r>
              <a:rPr sz="1650" spc="30" dirty="0">
                <a:latin typeface="Georgia"/>
                <a:cs typeface="Georgia"/>
              </a:rPr>
              <a:t> </a:t>
            </a:r>
            <a:r>
              <a:rPr sz="1650" spc="-60" dirty="0">
                <a:latin typeface="Georgia"/>
                <a:cs typeface="Georgia"/>
              </a:rPr>
              <a:t>appetite</a:t>
            </a:r>
            <a:r>
              <a:rPr sz="1650" spc="25" dirty="0">
                <a:latin typeface="Georgia"/>
                <a:cs typeface="Georgia"/>
              </a:rPr>
              <a:t> </a:t>
            </a:r>
            <a:r>
              <a:rPr sz="1650" spc="-55" dirty="0">
                <a:latin typeface="Georgia"/>
                <a:cs typeface="Georgia"/>
              </a:rPr>
              <a:t>is</a:t>
            </a:r>
            <a:r>
              <a:rPr sz="1650" spc="30" dirty="0">
                <a:latin typeface="Georgia"/>
                <a:cs typeface="Georgia"/>
              </a:rPr>
              <a:t> </a:t>
            </a:r>
            <a:r>
              <a:rPr sz="1650" spc="-50" dirty="0">
                <a:latin typeface="Georgia"/>
                <a:cs typeface="Georgia"/>
              </a:rPr>
              <a:t>diminished</a:t>
            </a:r>
            <a:r>
              <a:rPr sz="1650" spc="35" dirty="0">
                <a:latin typeface="Georgia"/>
                <a:cs typeface="Georgia"/>
              </a:rPr>
              <a:t> </a:t>
            </a:r>
            <a:r>
              <a:rPr sz="1650" spc="-60" dirty="0">
                <a:latin typeface="Georgia"/>
                <a:cs typeface="Georgia"/>
              </a:rPr>
              <a:t>and</a:t>
            </a:r>
            <a:r>
              <a:rPr sz="1650" spc="-30" dirty="0">
                <a:latin typeface="Georgia"/>
                <a:cs typeface="Georgia"/>
              </a:rPr>
              <a:t> </a:t>
            </a:r>
            <a:r>
              <a:rPr sz="1650" spc="-40" dirty="0">
                <a:latin typeface="Georgia"/>
                <a:cs typeface="Georgia"/>
              </a:rPr>
              <a:t>oral</a:t>
            </a:r>
            <a:r>
              <a:rPr sz="1650" spc="40" dirty="0">
                <a:latin typeface="Georgia"/>
                <a:cs typeface="Georgia"/>
              </a:rPr>
              <a:t> </a:t>
            </a:r>
            <a:r>
              <a:rPr sz="1650" spc="-15" dirty="0">
                <a:latin typeface="Georgia"/>
                <a:cs typeface="Georgia"/>
              </a:rPr>
              <a:t>f</a:t>
            </a:r>
            <a:r>
              <a:rPr sz="1650" spc="-30" dirty="0">
                <a:latin typeface="Georgia"/>
                <a:cs typeface="Georgia"/>
              </a:rPr>
              <a:t>l</a:t>
            </a:r>
            <a:r>
              <a:rPr sz="1650" spc="-40" dirty="0">
                <a:latin typeface="Georgia"/>
                <a:cs typeface="Georgia"/>
              </a:rPr>
              <a:t>uid</a:t>
            </a:r>
            <a:r>
              <a:rPr sz="1650" spc="40" dirty="0">
                <a:latin typeface="Georgia"/>
                <a:cs typeface="Georgia"/>
              </a:rPr>
              <a:t> </a:t>
            </a:r>
            <a:r>
              <a:rPr sz="1650" spc="-50" dirty="0">
                <a:latin typeface="Georgia"/>
                <a:cs typeface="Georgia"/>
              </a:rPr>
              <a:t>intake</a:t>
            </a:r>
            <a:r>
              <a:rPr sz="1650" spc="20" dirty="0">
                <a:latin typeface="Georgia"/>
                <a:cs typeface="Georgia"/>
              </a:rPr>
              <a:t> </a:t>
            </a:r>
            <a:r>
              <a:rPr sz="1650" spc="-45" dirty="0">
                <a:latin typeface="Georgia"/>
                <a:cs typeface="Georgia"/>
              </a:rPr>
              <a:t>in</a:t>
            </a:r>
            <a:r>
              <a:rPr sz="1650" spc="25" dirty="0">
                <a:latin typeface="Georgia"/>
                <a:cs typeface="Georgia"/>
              </a:rPr>
              <a:t> </a:t>
            </a:r>
            <a:r>
              <a:rPr sz="1650" spc="-55" dirty="0">
                <a:latin typeface="Georgia"/>
                <a:cs typeface="Georgia"/>
              </a:rPr>
              <a:t>the</a:t>
            </a:r>
            <a:r>
              <a:rPr sz="1650" spc="25" dirty="0">
                <a:latin typeface="Georgia"/>
                <a:cs typeface="Georgia"/>
              </a:rPr>
              <a:t> </a:t>
            </a:r>
            <a:r>
              <a:rPr sz="1650" spc="-55" dirty="0">
                <a:latin typeface="Georgia"/>
                <a:cs typeface="Georgia"/>
              </a:rPr>
              <a:t>last</a:t>
            </a:r>
            <a:r>
              <a:rPr sz="1650" spc="25" dirty="0">
                <a:latin typeface="Georgia"/>
                <a:cs typeface="Georgia"/>
              </a:rPr>
              <a:t> </a:t>
            </a:r>
            <a:r>
              <a:rPr sz="1650" spc="-35" dirty="0">
                <a:latin typeface="Georgia"/>
                <a:cs typeface="Georgia"/>
              </a:rPr>
              <a:t>16hr</a:t>
            </a:r>
            <a:r>
              <a:rPr sz="1650" spc="25" dirty="0">
                <a:latin typeface="Georgia"/>
                <a:cs typeface="Georgia"/>
              </a:rPr>
              <a:t> </a:t>
            </a:r>
            <a:r>
              <a:rPr sz="1650" spc="-55" dirty="0">
                <a:latin typeface="Georgia"/>
                <a:cs typeface="Georgia"/>
              </a:rPr>
              <a:t>is</a:t>
            </a:r>
            <a:r>
              <a:rPr sz="1650" spc="25" dirty="0">
                <a:latin typeface="Georgia"/>
                <a:cs typeface="Georgia"/>
              </a:rPr>
              <a:t> </a:t>
            </a:r>
            <a:r>
              <a:rPr sz="1650" spc="-150" dirty="0">
                <a:latin typeface="Georgia"/>
                <a:cs typeface="Georgia"/>
              </a:rPr>
              <a:t>600</a:t>
            </a:r>
            <a:r>
              <a:rPr sz="1650" spc="25" dirty="0">
                <a:latin typeface="Georgia"/>
                <a:cs typeface="Georgia"/>
              </a:rPr>
              <a:t> </a:t>
            </a:r>
            <a:r>
              <a:rPr sz="1650" spc="60" dirty="0">
                <a:latin typeface="Georgia"/>
                <a:cs typeface="Georgia"/>
              </a:rPr>
              <a:t>CC</a:t>
            </a:r>
            <a:r>
              <a:rPr sz="1650" spc="-10" dirty="0">
                <a:latin typeface="Georgia"/>
                <a:cs typeface="Georgia"/>
              </a:rPr>
              <a:t>s</a:t>
            </a:r>
            <a:r>
              <a:rPr sz="1650" spc="10" dirty="0">
                <a:latin typeface="Georgia"/>
                <a:cs typeface="Georgia"/>
              </a:rPr>
              <a:t>. </a:t>
            </a:r>
            <a:r>
              <a:rPr sz="1650" spc="-30" dirty="0">
                <a:latin typeface="Georgia"/>
                <a:cs typeface="Georgia"/>
              </a:rPr>
              <a:t>Lungs</a:t>
            </a:r>
            <a:r>
              <a:rPr sz="1650" spc="35" dirty="0">
                <a:latin typeface="Georgia"/>
                <a:cs typeface="Georgia"/>
              </a:rPr>
              <a:t> </a:t>
            </a:r>
            <a:r>
              <a:rPr sz="1650" spc="-55" dirty="0">
                <a:latin typeface="Georgia"/>
                <a:cs typeface="Georgia"/>
              </a:rPr>
              <a:t>are</a:t>
            </a:r>
            <a:r>
              <a:rPr sz="1650" spc="30" dirty="0">
                <a:latin typeface="Georgia"/>
                <a:cs typeface="Georgia"/>
              </a:rPr>
              <a:t> </a:t>
            </a:r>
            <a:r>
              <a:rPr sz="1650" spc="-30" dirty="0">
                <a:latin typeface="Georgia"/>
                <a:cs typeface="Georgia"/>
              </a:rPr>
              <a:t>cle</a:t>
            </a:r>
            <a:r>
              <a:rPr sz="1650" spc="-40" dirty="0">
                <a:latin typeface="Georgia"/>
                <a:cs typeface="Georgia"/>
              </a:rPr>
              <a:t>a</a:t>
            </a:r>
            <a:r>
              <a:rPr sz="1650" spc="-229" dirty="0">
                <a:latin typeface="Georgia"/>
                <a:cs typeface="Georgia"/>
              </a:rPr>
              <a:t>r</a:t>
            </a:r>
            <a:r>
              <a:rPr sz="1650" spc="10" dirty="0">
                <a:latin typeface="Georgia"/>
                <a:cs typeface="Georgia"/>
              </a:rPr>
              <a:t>.</a:t>
            </a:r>
            <a:r>
              <a:rPr sz="1650" spc="35" dirty="0">
                <a:latin typeface="Georgia"/>
                <a:cs typeface="Georgia"/>
              </a:rPr>
              <a:t> </a:t>
            </a:r>
            <a:r>
              <a:rPr sz="1650" spc="-15" dirty="0">
                <a:latin typeface="Georgia"/>
                <a:cs typeface="Georgia"/>
              </a:rPr>
              <a:t>B</a:t>
            </a:r>
            <a:r>
              <a:rPr sz="1650" spc="-50" dirty="0">
                <a:latin typeface="Georgia"/>
                <a:cs typeface="Georgia"/>
              </a:rPr>
              <a:t>o</a:t>
            </a:r>
            <a:r>
              <a:rPr sz="1650" spc="-5" dirty="0">
                <a:latin typeface="Georgia"/>
                <a:cs typeface="Georgia"/>
              </a:rPr>
              <a:t>w</a:t>
            </a:r>
            <a:r>
              <a:rPr sz="1650" spc="-40" dirty="0">
                <a:latin typeface="Georgia"/>
                <a:cs typeface="Georgia"/>
              </a:rPr>
              <a:t>el</a:t>
            </a:r>
            <a:r>
              <a:rPr sz="1650" spc="15" dirty="0">
                <a:latin typeface="Georgia"/>
                <a:cs typeface="Georgia"/>
              </a:rPr>
              <a:t> </a:t>
            </a:r>
            <a:r>
              <a:rPr sz="1650" spc="-55" dirty="0">
                <a:latin typeface="Georgia"/>
                <a:cs typeface="Georgia"/>
              </a:rPr>
              <a:t>sounds</a:t>
            </a:r>
            <a:r>
              <a:rPr sz="1650" spc="35" dirty="0">
                <a:latin typeface="Georgia"/>
                <a:cs typeface="Georgia"/>
              </a:rPr>
              <a:t> </a:t>
            </a:r>
            <a:r>
              <a:rPr sz="1650" spc="-55" dirty="0">
                <a:latin typeface="Georgia"/>
                <a:cs typeface="Georgia"/>
              </a:rPr>
              <a:t>are</a:t>
            </a:r>
            <a:r>
              <a:rPr sz="1650" spc="35" dirty="0">
                <a:latin typeface="Georgia"/>
                <a:cs typeface="Georgia"/>
              </a:rPr>
              <a:t> </a:t>
            </a:r>
            <a:r>
              <a:rPr sz="1650" spc="-75" dirty="0">
                <a:latin typeface="Georgia"/>
                <a:cs typeface="Georgia"/>
              </a:rPr>
              <a:t>present</a:t>
            </a:r>
            <a:r>
              <a:rPr sz="1650" spc="20" dirty="0">
                <a:latin typeface="Georgia"/>
                <a:cs typeface="Georgia"/>
              </a:rPr>
              <a:t> </a:t>
            </a:r>
            <a:r>
              <a:rPr sz="1650" spc="-45" dirty="0">
                <a:latin typeface="Georgia"/>
                <a:cs typeface="Georgia"/>
              </a:rPr>
              <a:t>in</a:t>
            </a:r>
            <a:r>
              <a:rPr sz="1650" spc="25" dirty="0">
                <a:latin typeface="Georgia"/>
                <a:cs typeface="Georgia"/>
              </a:rPr>
              <a:t> </a:t>
            </a:r>
            <a:r>
              <a:rPr sz="1650" spc="-30" dirty="0">
                <a:latin typeface="Georgia"/>
                <a:cs typeface="Georgia"/>
              </a:rPr>
              <a:t>all</a:t>
            </a:r>
            <a:r>
              <a:rPr sz="1650" spc="-20" dirty="0">
                <a:latin typeface="Georgia"/>
                <a:cs typeface="Georgia"/>
              </a:rPr>
              <a:t> </a:t>
            </a:r>
            <a:r>
              <a:rPr sz="1650" spc="-95" dirty="0">
                <a:latin typeface="Georgia"/>
                <a:cs typeface="Georgia"/>
              </a:rPr>
              <a:t>4</a:t>
            </a:r>
            <a:r>
              <a:rPr sz="1650" spc="25" dirty="0">
                <a:latin typeface="Georgia"/>
                <a:cs typeface="Georgia"/>
              </a:rPr>
              <a:t> </a:t>
            </a:r>
            <a:r>
              <a:rPr sz="1650" spc="-60" dirty="0">
                <a:latin typeface="Georgia"/>
                <a:cs typeface="Georgia"/>
              </a:rPr>
              <a:t>quadrant</a:t>
            </a:r>
            <a:r>
              <a:rPr sz="1650" spc="-100" dirty="0">
                <a:latin typeface="Georgia"/>
                <a:cs typeface="Georgia"/>
              </a:rPr>
              <a:t>s</a:t>
            </a:r>
            <a:r>
              <a:rPr sz="1650" spc="10" dirty="0">
                <a:latin typeface="Georgia"/>
                <a:cs typeface="Georgia"/>
              </a:rPr>
              <a:t>.</a:t>
            </a:r>
            <a:r>
              <a:rPr sz="1650" spc="55" dirty="0">
                <a:latin typeface="Georgia"/>
                <a:cs typeface="Georgia"/>
              </a:rPr>
              <a:t> </a:t>
            </a:r>
            <a:r>
              <a:rPr sz="1650" spc="-25" dirty="0">
                <a:latin typeface="Georgia"/>
                <a:cs typeface="Georgia"/>
              </a:rPr>
              <a:t>Abdomen</a:t>
            </a:r>
            <a:r>
              <a:rPr sz="1650" spc="25" dirty="0">
                <a:latin typeface="Georgia"/>
                <a:cs typeface="Georgia"/>
              </a:rPr>
              <a:t> </a:t>
            </a:r>
            <a:r>
              <a:rPr sz="1650" spc="-55" dirty="0">
                <a:latin typeface="Georgia"/>
                <a:cs typeface="Georgia"/>
              </a:rPr>
              <a:t>is</a:t>
            </a:r>
            <a:r>
              <a:rPr sz="1650" spc="25" dirty="0">
                <a:latin typeface="Georgia"/>
                <a:cs typeface="Georgia"/>
              </a:rPr>
              <a:t> </a:t>
            </a:r>
            <a:r>
              <a:rPr sz="1650" spc="-70" dirty="0">
                <a:latin typeface="Georgia"/>
                <a:cs typeface="Georgia"/>
              </a:rPr>
              <a:t>non-tender</a:t>
            </a:r>
            <a:r>
              <a:rPr sz="1650" spc="40" dirty="0">
                <a:latin typeface="Georgia"/>
                <a:cs typeface="Georgia"/>
              </a:rPr>
              <a:t> </a:t>
            </a:r>
            <a:r>
              <a:rPr sz="1650" spc="-35" dirty="0">
                <a:latin typeface="Georgia"/>
                <a:cs typeface="Georgia"/>
              </a:rPr>
              <a:t>with</a:t>
            </a:r>
            <a:r>
              <a:rPr sz="1650" spc="25" dirty="0">
                <a:latin typeface="Georgia"/>
                <a:cs typeface="Georgia"/>
              </a:rPr>
              <a:t> </a:t>
            </a:r>
            <a:r>
              <a:rPr sz="1650" spc="-40" dirty="0">
                <a:latin typeface="Georgia"/>
                <a:cs typeface="Georgia"/>
              </a:rPr>
              <a:t>no</a:t>
            </a:r>
            <a:r>
              <a:rPr sz="1650" spc="-20" dirty="0">
                <a:latin typeface="Georgia"/>
                <a:cs typeface="Georgia"/>
              </a:rPr>
              <a:t> </a:t>
            </a:r>
            <a:r>
              <a:rPr sz="1650" spc="-45" dirty="0">
                <a:latin typeface="Georgia"/>
                <a:cs typeface="Georgia"/>
              </a:rPr>
              <a:t>v</a:t>
            </a:r>
            <a:r>
              <a:rPr sz="1650" spc="-50" dirty="0">
                <a:latin typeface="Georgia"/>
                <a:cs typeface="Georgia"/>
              </a:rPr>
              <a:t>omitin</a:t>
            </a:r>
            <a:r>
              <a:rPr sz="1650" spc="-45" dirty="0">
                <a:latin typeface="Georgia"/>
                <a:cs typeface="Georgia"/>
              </a:rPr>
              <a:t>g</a:t>
            </a:r>
            <a:r>
              <a:rPr sz="1650" spc="30" dirty="0">
                <a:latin typeface="Georgia"/>
                <a:cs typeface="Georgia"/>
              </a:rPr>
              <a:t> </a:t>
            </a:r>
            <a:r>
              <a:rPr sz="1650" spc="-60" dirty="0">
                <a:latin typeface="Georgia"/>
                <a:cs typeface="Georgia"/>
              </a:rPr>
              <a:t>o</a:t>
            </a:r>
            <a:r>
              <a:rPr sz="1650" spc="-45" dirty="0">
                <a:latin typeface="Georgia"/>
                <a:cs typeface="Georgia"/>
              </a:rPr>
              <a:t>r</a:t>
            </a:r>
            <a:r>
              <a:rPr sz="1650" spc="30" dirty="0">
                <a:latin typeface="Georgia"/>
                <a:cs typeface="Georgia"/>
              </a:rPr>
              <a:t> </a:t>
            </a:r>
            <a:r>
              <a:rPr sz="1650" spc="-60" dirty="0">
                <a:latin typeface="Georgia"/>
                <a:cs typeface="Georgia"/>
              </a:rPr>
              <a:t>dia</a:t>
            </a:r>
            <a:r>
              <a:rPr sz="1650" spc="-30" dirty="0">
                <a:latin typeface="Georgia"/>
                <a:cs typeface="Georgia"/>
              </a:rPr>
              <a:t>r</a:t>
            </a:r>
            <a:r>
              <a:rPr sz="1650" spc="-55" dirty="0">
                <a:latin typeface="Georgia"/>
                <a:cs typeface="Georgia"/>
              </a:rPr>
              <a:t>rhea</a:t>
            </a:r>
            <a:r>
              <a:rPr sz="1650" spc="-30" dirty="0">
                <a:latin typeface="Georgia"/>
                <a:cs typeface="Georgia"/>
              </a:rPr>
              <a:t>.</a:t>
            </a:r>
            <a:r>
              <a:rPr sz="1650" spc="45" dirty="0">
                <a:latin typeface="Georgia"/>
                <a:cs typeface="Georgia"/>
              </a:rPr>
              <a:t> </a:t>
            </a:r>
            <a:r>
              <a:rPr sz="1650" spc="-45" dirty="0">
                <a:latin typeface="Georgia"/>
                <a:cs typeface="Georgia"/>
              </a:rPr>
              <a:t>His</a:t>
            </a:r>
            <a:r>
              <a:rPr sz="1650" spc="30" dirty="0">
                <a:latin typeface="Georgia"/>
                <a:cs typeface="Georgia"/>
              </a:rPr>
              <a:t> </a:t>
            </a:r>
            <a:r>
              <a:rPr sz="1650" spc="-55" dirty="0">
                <a:latin typeface="Georgia"/>
                <a:cs typeface="Georgia"/>
              </a:rPr>
              <a:t>urine</a:t>
            </a:r>
            <a:r>
              <a:rPr sz="1650" spc="30" dirty="0">
                <a:latin typeface="Georgia"/>
                <a:cs typeface="Georgia"/>
              </a:rPr>
              <a:t> </a:t>
            </a:r>
            <a:r>
              <a:rPr sz="1650" spc="-55" dirty="0">
                <a:latin typeface="Georgia"/>
                <a:cs typeface="Georgia"/>
              </a:rPr>
              <a:t>is</a:t>
            </a:r>
            <a:r>
              <a:rPr sz="1650" spc="30" dirty="0">
                <a:latin typeface="Georgia"/>
                <a:cs typeface="Georgia"/>
              </a:rPr>
              <a:t> </a:t>
            </a:r>
            <a:r>
              <a:rPr sz="1650" spc="-65" dirty="0">
                <a:latin typeface="Georgia"/>
                <a:cs typeface="Georgia"/>
              </a:rPr>
              <a:t>dark</a:t>
            </a:r>
            <a:r>
              <a:rPr sz="1650" spc="30" dirty="0">
                <a:latin typeface="Georgia"/>
                <a:cs typeface="Georgia"/>
              </a:rPr>
              <a:t> </a:t>
            </a:r>
            <a:r>
              <a:rPr sz="1650" spc="-40" dirty="0">
                <a:latin typeface="Georgia"/>
                <a:cs typeface="Georgia"/>
              </a:rPr>
              <a:t>colored</a:t>
            </a:r>
            <a:r>
              <a:rPr sz="1650" spc="-25" dirty="0">
                <a:latin typeface="Georgia"/>
                <a:cs typeface="Georgia"/>
              </a:rPr>
              <a:t> </a:t>
            </a:r>
            <a:r>
              <a:rPr sz="1650" spc="-60" dirty="0">
                <a:latin typeface="Georgia"/>
                <a:cs typeface="Georgia"/>
              </a:rPr>
              <a:t>and</a:t>
            </a:r>
            <a:r>
              <a:rPr sz="1650" spc="30" dirty="0">
                <a:latin typeface="Georgia"/>
                <a:cs typeface="Georgia"/>
              </a:rPr>
              <a:t> </a:t>
            </a:r>
            <a:r>
              <a:rPr sz="1650" spc="-60" dirty="0">
                <a:latin typeface="Georgia"/>
                <a:cs typeface="Georgia"/>
              </a:rPr>
              <a:t>has</a:t>
            </a:r>
            <a:r>
              <a:rPr sz="1650" spc="30" dirty="0">
                <a:latin typeface="Georgia"/>
                <a:cs typeface="Georgia"/>
              </a:rPr>
              <a:t> </a:t>
            </a:r>
            <a:r>
              <a:rPr sz="1650" spc="-114" dirty="0">
                <a:latin typeface="Georgia"/>
                <a:cs typeface="Georgia"/>
              </a:rPr>
              <a:t>m</a:t>
            </a:r>
            <a:r>
              <a:rPr sz="1650" spc="-50" dirty="0">
                <a:latin typeface="Georgia"/>
                <a:cs typeface="Georgia"/>
              </a:rPr>
              <a:t>u</a:t>
            </a:r>
            <a:r>
              <a:rPr sz="1650" spc="-40" dirty="0">
                <a:latin typeface="Georgia"/>
                <a:cs typeface="Georgia"/>
              </a:rPr>
              <a:t>cou</a:t>
            </a:r>
            <a:r>
              <a:rPr sz="1650" spc="-30" dirty="0">
                <a:latin typeface="Georgia"/>
                <a:cs typeface="Georgia"/>
              </a:rPr>
              <a:t>s</a:t>
            </a:r>
            <a:r>
              <a:rPr sz="1650" spc="35" dirty="0">
                <a:latin typeface="Georgia"/>
                <a:cs typeface="Georgia"/>
              </a:rPr>
              <a:t> </a:t>
            </a:r>
            <a:r>
              <a:rPr sz="1650" spc="-75" dirty="0">
                <a:latin typeface="Georgia"/>
                <a:cs typeface="Georgia"/>
              </a:rPr>
              <a:t>shred</a:t>
            </a:r>
            <a:r>
              <a:rPr sz="1650" spc="-114" dirty="0">
                <a:latin typeface="Georgia"/>
                <a:cs typeface="Georgia"/>
              </a:rPr>
              <a:t>s</a:t>
            </a:r>
            <a:r>
              <a:rPr sz="1650" spc="10" dirty="0">
                <a:latin typeface="Georgia"/>
                <a:cs typeface="Georgia"/>
              </a:rPr>
              <a:t>.</a:t>
            </a:r>
            <a:endParaRPr sz="1650">
              <a:latin typeface="Georgia"/>
              <a:cs typeface="Georgia"/>
            </a:endParaRPr>
          </a:p>
          <a:p>
            <a:pPr marL="355600" marR="261620" indent="-342900">
              <a:lnSpc>
                <a:spcPct val="100000"/>
              </a:lnSpc>
              <a:spcBef>
                <a:spcPts val="400"/>
              </a:spcBef>
              <a:buFont typeface="Arial"/>
              <a:buChar char="•"/>
              <a:tabLst>
                <a:tab pos="355600" algn="l"/>
              </a:tabLst>
            </a:pPr>
            <a:r>
              <a:rPr sz="1650" b="1" dirty="0">
                <a:latin typeface="Times New Roman"/>
                <a:cs typeface="Times New Roman"/>
              </a:rPr>
              <a:t>Appearanc</a:t>
            </a:r>
            <a:r>
              <a:rPr sz="1650" b="1" spc="-5" dirty="0">
                <a:latin typeface="Times New Roman"/>
                <a:cs typeface="Times New Roman"/>
              </a:rPr>
              <a:t>e</a:t>
            </a:r>
            <a:r>
              <a:rPr sz="1650" spc="-60" dirty="0">
                <a:latin typeface="Georgia"/>
                <a:cs typeface="Georgia"/>
              </a:rPr>
              <a:t>:</a:t>
            </a:r>
            <a:r>
              <a:rPr sz="1650" spc="25" dirty="0">
                <a:latin typeface="Georgia"/>
                <a:cs typeface="Georgia"/>
              </a:rPr>
              <a:t> </a:t>
            </a:r>
            <a:r>
              <a:rPr sz="1650" spc="-25" dirty="0">
                <a:latin typeface="Georgia"/>
                <a:cs typeface="Georgia"/>
              </a:rPr>
              <a:t>This</a:t>
            </a:r>
            <a:r>
              <a:rPr sz="1650" spc="40" dirty="0">
                <a:latin typeface="Georgia"/>
                <a:cs typeface="Georgia"/>
              </a:rPr>
              <a:t> </a:t>
            </a:r>
            <a:r>
              <a:rPr sz="1650" spc="-60" dirty="0">
                <a:latin typeface="Georgia"/>
                <a:cs typeface="Georgia"/>
              </a:rPr>
              <a:t>resident</a:t>
            </a:r>
            <a:r>
              <a:rPr sz="1650" spc="30" dirty="0">
                <a:latin typeface="Georgia"/>
                <a:cs typeface="Georgia"/>
              </a:rPr>
              <a:t> </a:t>
            </a:r>
            <a:r>
              <a:rPr sz="1650" spc="-55" dirty="0">
                <a:latin typeface="Georgia"/>
                <a:cs typeface="Georgia"/>
              </a:rPr>
              <a:t>is</a:t>
            </a:r>
            <a:r>
              <a:rPr sz="1650" spc="25" dirty="0">
                <a:latin typeface="Georgia"/>
                <a:cs typeface="Georgia"/>
              </a:rPr>
              <a:t> </a:t>
            </a:r>
            <a:r>
              <a:rPr sz="1650" spc="-75" dirty="0">
                <a:latin typeface="Georgia"/>
                <a:cs typeface="Georgia"/>
              </a:rPr>
              <a:t>e</a:t>
            </a:r>
            <a:r>
              <a:rPr sz="1650" spc="20" dirty="0">
                <a:latin typeface="Georgia"/>
                <a:cs typeface="Georgia"/>
              </a:rPr>
              <a:t>x</a:t>
            </a:r>
            <a:r>
              <a:rPr sz="1650" spc="-50" dirty="0">
                <a:latin typeface="Georgia"/>
                <a:cs typeface="Georgia"/>
              </a:rPr>
              <a:t>hibiting</a:t>
            </a:r>
            <a:r>
              <a:rPr sz="1650" spc="-30" dirty="0">
                <a:latin typeface="Georgia"/>
                <a:cs typeface="Georgia"/>
              </a:rPr>
              <a:t> </a:t>
            </a:r>
            <a:r>
              <a:rPr sz="1650" spc="-25" dirty="0">
                <a:latin typeface="Georgia"/>
                <a:cs typeface="Georgia"/>
              </a:rPr>
              <a:t>localizing</a:t>
            </a:r>
            <a:r>
              <a:rPr sz="1650" spc="35" dirty="0">
                <a:latin typeface="Georgia"/>
                <a:cs typeface="Georgia"/>
              </a:rPr>
              <a:t> </a:t>
            </a:r>
            <a:r>
              <a:rPr sz="1650" spc="-65" dirty="0">
                <a:latin typeface="Georgia"/>
                <a:cs typeface="Georgia"/>
              </a:rPr>
              <a:t>urina</a:t>
            </a:r>
            <a:r>
              <a:rPr sz="1650" spc="-15" dirty="0">
                <a:latin typeface="Georgia"/>
                <a:cs typeface="Georgia"/>
              </a:rPr>
              <a:t>r</a:t>
            </a:r>
            <a:r>
              <a:rPr sz="1650" spc="20" dirty="0">
                <a:latin typeface="Georgia"/>
                <a:cs typeface="Georgia"/>
              </a:rPr>
              <a:t>y</a:t>
            </a:r>
            <a:r>
              <a:rPr sz="1650" spc="35" dirty="0">
                <a:latin typeface="Georgia"/>
                <a:cs typeface="Georgia"/>
              </a:rPr>
              <a:t> </a:t>
            </a:r>
            <a:r>
              <a:rPr sz="1650" spc="-55" dirty="0">
                <a:latin typeface="Georgia"/>
                <a:cs typeface="Georgia"/>
              </a:rPr>
              <a:t>tract</a:t>
            </a:r>
            <a:r>
              <a:rPr sz="1650" spc="30" dirty="0">
                <a:latin typeface="Georgia"/>
                <a:cs typeface="Georgia"/>
              </a:rPr>
              <a:t> </a:t>
            </a:r>
            <a:r>
              <a:rPr sz="1650" spc="-60" dirty="0">
                <a:latin typeface="Georgia"/>
                <a:cs typeface="Georgia"/>
              </a:rPr>
              <a:t>signs</a:t>
            </a:r>
            <a:r>
              <a:rPr sz="1650" spc="35" dirty="0">
                <a:latin typeface="Georgia"/>
                <a:cs typeface="Georgia"/>
              </a:rPr>
              <a:t> </a:t>
            </a:r>
            <a:r>
              <a:rPr sz="1650" spc="-60" dirty="0">
                <a:latin typeface="Georgia"/>
                <a:cs typeface="Georgia"/>
              </a:rPr>
              <a:t>and</a:t>
            </a:r>
            <a:r>
              <a:rPr sz="1650" spc="35" dirty="0">
                <a:latin typeface="Georgia"/>
                <a:cs typeface="Georgia"/>
              </a:rPr>
              <a:t> </a:t>
            </a:r>
            <a:r>
              <a:rPr sz="1650" spc="-60" dirty="0">
                <a:latin typeface="Georgia"/>
                <a:cs typeface="Georgia"/>
              </a:rPr>
              <a:t>symptoms</a:t>
            </a:r>
            <a:r>
              <a:rPr sz="1650" spc="-25" dirty="0">
                <a:latin typeface="Georgia"/>
                <a:cs typeface="Georgia"/>
              </a:rPr>
              <a:t> </a:t>
            </a:r>
            <a:r>
              <a:rPr sz="1650" spc="-35" dirty="0">
                <a:latin typeface="Georgia"/>
                <a:cs typeface="Georgia"/>
              </a:rPr>
              <a:t>with</a:t>
            </a:r>
            <a:r>
              <a:rPr sz="1650" spc="30" dirty="0">
                <a:latin typeface="Georgia"/>
                <a:cs typeface="Georgia"/>
              </a:rPr>
              <a:t> </a:t>
            </a:r>
            <a:r>
              <a:rPr sz="1650" spc="-95" dirty="0">
                <a:latin typeface="Georgia"/>
                <a:cs typeface="Georgia"/>
              </a:rPr>
              <a:t>h</a:t>
            </a:r>
            <a:r>
              <a:rPr sz="1650" spc="15" dirty="0">
                <a:latin typeface="Georgia"/>
                <a:cs typeface="Georgia"/>
              </a:rPr>
              <a:t>y</a:t>
            </a:r>
            <a:r>
              <a:rPr sz="1650" spc="-40" dirty="0">
                <a:latin typeface="Georgia"/>
                <a:cs typeface="Georgia"/>
              </a:rPr>
              <a:t>p</a:t>
            </a:r>
            <a:r>
              <a:rPr sz="1650" spc="-90" dirty="0">
                <a:latin typeface="Georgia"/>
                <a:cs typeface="Georgia"/>
              </a:rPr>
              <a:t>o</a:t>
            </a:r>
            <a:r>
              <a:rPr sz="1650" spc="-10" dirty="0">
                <a:latin typeface="Georgia"/>
                <a:cs typeface="Georgia"/>
              </a:rPr>
              <a:t>xia</a:t>
            </a:r>
            <a:r>
              <a:rPr sz="1650" spc="30" dirty="0">
                <a:latin typeface="Georgia"/>
                <a:cs typeface="Georgia"/>
              </a:rPr>
              <a:t> </a:t>
            </a:r>
            <a:r>
              <a:rPr sz="1650" spc="-60" dirty="0">
                <a:latin typeface="Georgia"/>
                <a:cs typeface="Georgia"/>
              </a:rPr>
              <a:t>and</a:t>
            </a:r>
            <a:r>
              <a:rPr sz="1650" spc="35" dirty="0">
                <a:latin typeface="Georgia"/>
                <a:cs typeface="Georgia"/>
              </a:rPr>
              <a:t> </a:t>
            </a:r>
            <a:r>
              <a:rPr sz="1650" spc="-5" dirty="0">
                <a:latin typeface="Georgia"/>
                <a:cs typeface="Georgia"/>
              </a:rPr>
              <a:t>w</a:t>
            </a:r>
            <a:r>
              <a:rPr sz="1650" spc="-70" dirty="0">
                <a:latin typeface="Georgia"/>
                <a:cs typeface="Georgia"/>
              </a:rPr>
              <a:t>a</a:t>
            </a:r>
            <a:r>
              <a:rPr sz="1650" spc="-10" dirty="0">
                <a:latin typeface="Georgia"/>
                <a:cs typeface="Georgia"/>
              </a:rPr>
              <a:t>r</a:t>
            </a:r>
            <a:r>
              <a:rPr sz="1650" spc="-70" dirty="0">
                <a:latin typeface="Georgia"/>
                <a:cs typeface="Georgia"/>
              </a:rPr>
              <a:t>n</a:t>
            </a:r>
            <a:r>
              <a:rPr sz="1650" spc="-50" dirty="0">
                <a:latin typeface="Georgia"/>
                <a:cs typeface="Georgia"/>
              </a:rPr>
              <a:t>ing</a:t>
            </a:r>
            <a:r>
              <a:rPr sz="1650" spc="30" dirty="0">
                <a:latin typeface="Georgia"/>
                <a:cs typeface="Georgia"/>
              </a:rPr>
              <a:t> </a:t>
            </a:r>
            <a:r>
              <a:rPr sz="1650" spc="-60" dirty="0">
                <a:latin typeface="Georgia"/>
                <a:cs typeface="Georgia"/>
              </a:rPr>
              <a:t>signs</a:t>
            </a:r>
            <a:r>
              <a:rPr sz="1650" spc="30" dirty="0">
                <a:latin typeface="Georgia"/>
                <a:cs typeface="Georgia"/>
              </a:rPr>
              <a:t> </a:t>
            </a:r>
            <a:r>
              <a:rPr sz="1650" spc="-25" dirty="0">
                <a:latin typeface="Georgia"/>
                <a:cs typeface="Georgia"/>
              </a:rPr>
              <a:t>of</a:t>
            </a:r>
            <a:r>
              <a:rPr sz="1650" dirty="0">
                <a:latin typeface="Georgia"/>
                <a:cs typeface="Georgia"/>
              </a:rPr>
              <a:t> </a:t>
            </a:r>
            <a:r>
              <a:rPr sz="1650" spc="-190" dirty="0">
                <a:latin typeface="Georgia"/>
                <a:cs typeface="Georgia"/>
              </a:rPr>
              <a:t> </a:t>
            </a:r>
            <a:r>
              <a:rPr sz="1650" spc="-35" dirty="0">
                <a:latin typeface="Georgia"/>
                <a:cs typeface="Georgia"/>
              </a:rPr>
              <a:t>f</a:t>
            </a:r>
            <a:r>
              <a:rPr sz="1650" spc="-75" dirty="0">
                <a:latin typeface="Georgia"/>
                <a:cs typeface="Georgia"/>
              </a:rPr>
              <a:t>e</a:t>
            </a:r>
            <a:r>
              <a:rPr sz="1650" spc="-45" dirty="0">
                <a:latin typeface="Georgia"/>
                <a:cs typeface="Georgia"/>
              </a:rPr>
              <a:t>v</a:t>
            </a:r>
            <a:r>
              <a:rPr sz="1650" spc="-75" dirty="0">
                <a:latin typeface="Georgia"/>
                <a:cs typeface="Georgia"/>
              </a:rPr>
              <a:t>er</a:t>
            </a:r>
            <a:r>
              <a:rPr sz="1650" spc="20" dirty="0">
                <a:latin typeface="Georgia"/>
                <a:cs typeface="Georgia"/>
              </a:rPr>
              <a:t> </a:t>
            </a:r>
            <a:r>
              <a:rPr sz="1650" spc="-55" dirty="0">
                <a:latin typeface="Georgia"/>
                <a:cs typeface="Georgia"/>
              </a:rPr>
              <a:t>and</a:t>
            </a:r>
            <a:r>
              <a:rPr sz="1650" spc="-25" dirty="0">
                <a:latin typeface="Georgia"/>
                <a:cs typeface="Georgia"/>
              </a:rPr>
              <a:t> </a:t>
            </a:r>
            <a:r>
              <a:rPr sz="1650" spc="-40" dirty="0">
                <a:latin typeface="Georgia"/>
                <a:cs typeface="Georgia"/>
              </a:rPr>
              <a:t>tac</a:t>
            </a:r>
            <a:r>
              <a:rPr sz="1650" spc="-90" dirty="0">
                <a:latin typeface="Georgia"/>
                <a:cs typeface="Georgia"/>
              </a:rPr>
              <a:t>h</a:t>
            </a:r>
            <a:r>
              <a:rPr sz="1650" spc="-30" dirty="0">
                <a:latin typeface="Georgia"/>
                <a:cs typeface="Georgia"/>
              </a:rPr>
              <a:t>y</a:t>
            </a:r>
            <a:r>
              <a:rPr sz="1650" spc="-20" dirty="0">
                <a:latin typeface="Georgia"/>
                <a:cs typeface="Georgia"/>
              </a:rPr>
              <a:t>c</a:t>
            </a:r>
            <a:r>
              <a:rPr sz="1650" spc="-45" dirty="0">
                <a:latin typeface="Georgia"/>
                <a:cs typeface="Georgia"/>
              </a:rPr>
              <a:t>ardia.</a:t>
            </a:r>
            <a:endParaRPr sz="1650">
              <a:latin typeface="Georgia"/>
              <a:cs typeface="Georgia"/>
            </a:endParaRPr>
          </a:p>
        </p:txBody>
      </p:sp>
      <p:sp>
        <p:nvSpPr>
          <p:cNvPr id="9" name="object 9"/>
          <p:cNvSpPr/>
          <p:nvPr/>
        </p:nvSpPr>
        <p:spPr>
          <a:xfrm>
            <a:off x="5472684" y="1990344"/>
            <a:ext cx="3918585" cy="4882515"/>
          </a:xfrm>
          <a:custGeom>
            <a:avLst/>
            <a:gdLst/>
            <a:ahLst/>
            <a:cxnLst/>
            <a:rect l="l" t="t" r="r" b="b"/>
            <a:pathLst>
              <a:path w="3918584" h="4882515">
                <a:moveTo>
                  <a:pt x="3918204" y="4876038"/>
                </a:moveTo>
                <a:lnTo>
                  <a:pt x="3918204" y="6858"/>
                </a:lnTo>
                <a:lnTo>
                  <a:pt x="3911346" y="0"/>
                </a:lnTo>
                <a:lnTo>
                  <a:pt x="6095" y="0"/>
                </a:lnTo>
                <a:lnTo>
                  <a:pt x="0" y="6858"/>
                </a:lnTo>
                <a:lnTo>
                  <a:pt x="0" y="4876038"/>
                </a:lnTo>
                <a:lnTo>
                  <a:pt x="6096" y="4882134"/>
                </a:lnTo>
                <a:lnTo>
                  <a:pt x="13716" y="4882134"/>
                </a:lnTo>
                <a:lnTo>
                  <a:pt x="13716" y="28956"/>
                </a:lnTo>
                <a:lnTo>
                  <a:pt x="28194" y="14478"/>
                </a:lnTo>
                <a:lnTo>
                  <a:pt x="28194" y="28956"/>
                </a:lnTo>
                <a:lnTo>
                  <a:pt x="3889248" y="28956"/>
                </a:lnTo>
                <a:lnTo>
                  <a:pt x="3889248" y="14478"/>
                </a:lnTo>
                <a:lnTo>
                  <a:pt x="3903726" y="28956"/>
                </a:lnTo>
                <a:lnTo>
                  <a:pt x="3903726" y="4882134"/>
                </a:lnTo>
                <a:lnTo>
                  <a:pt x="3911346" y="4882134"/>
                </a:lnTo>
                <a:lnTo>
                  <a:pt x="3918204" y="4876038"/>
                </a:lnTo>
                <a:close/>
              </a:path>
              <a:path w="3918584" h="4882515">
                <a:moveTo>
                  <a:pt x="28194" y="28956"/>
                </a:moveTo>
                <a:lnTo>
                  <a:pt x="28194" y="14478"/>
                </a:lnTo>
                <a:lnTo>
                  <a:pt x="13716" y="28956"/>
                </a:lnTo>
                <a:lnTo>
                  <a:pt x="28194" y="28956"/>
                </a:lnTo>
                <a:close/>
              </a:path>
              <a:path w="3918584" h="4882515">
                <a:moveTo>
                  <a:pt x="28194" y="4853940"/>
                </a:moveTo>
                <a:lnTo>
                  <a:pt x="28194" y="28956"/>
                </a:lnTo>
                <a:lnTo>
                  <a:pt x="13716" y="28956"/>
                </a:lnTo>
                <a:lnTo>
                  <a:pt x="13716" y="4853940"/>
                </a:lnTo>
                <a:lnTo>
                  <a:pt x="28194" y="4853940"/>
                </a:lnTo>
                <a:close/>
              </a:path>
              <a:path w="3918584" h="4882515">
                <a:moveTo>
                  <a:pt x="3903726" y="4853940"/>
                </a:moveTo>
                <a:lnTo>
                  <a:pt x="13716" y="4853940"/>
                </a:lnTo>
                <a:lnTo>
                  <a:pt x="28194" y="4867656"/>
                </a:lnTo>
                <a:lnTo>
                  <a:pt x="28194" y="4882134"/>
                </a:lnTo>
                <a:lnTo>
                  <a:pt x="3889248" y="4882134"/>
                </a:lnTo>
                <a:lnTo>
                  <a:pt x="3889248" y="4867656"/>
                </a:lnTo>
                <a:lnTo>
                  <a:pt x="3903726" y="4853940"/>
                </a:lnTo>
                <a:close/>
              </a:path>
              <a:path w="3918584" h="4882515">
                <a:moveTo>
                  <a:pt x="28194" y="4882134"/>
                </a:moveTo>
                <a:lnTo>
                  <a:pt x="28194" y="4867656"/>
                </a:lnTo>
                <a:lnTo>
                  <a:pt x="13716" y="4853940"/>
                </a:lnTo>
                <a:lnTo>
                  <a:pt x="13716" y="4882134"/>
                </a:lnTo>
                <a:lnTo>
                  <a:pt x="28194" y="4882134"/>
                </a:lnTo>
                <a:close/>
              </a:path>
              <a:path w="3918584" h="4882515">
                <a:moveTo>
                  <a:pt x="3903726" y="28956"/>
                </a:moveTo>
                <a:lnTo>
                  <a:pt x="3889248" y="14478"/>
                </a:lnTo>
                <a:lnTo>
                  <a:pt x="3889248" y="28956"/>
                </a:lnTo>
                <a:lnTo>
                  <a:pt x="3903726" y="28956"/>
                </a:lnTo>
                <a:close/>
              </a:path>
              <a:path w="3918584" h="4882515">
                <a:moveTo>
                  <a:pt x="3903726" y="4853940"/>
                </a:moveTo>
                <a:lnTo>
                  <a:pt x="3903726" y="28956"/>
                </a:lnTo>
                <a:lnTo>
                  <a:pt x="3889248" y="28956"/>
                </a:lnTo>
                <a:lnTo>
                  <a:pt x="3889248" y="4853940"/>
                </a:lnTo>
                <a:lnTo>
                  <a:pt x="3903726" y="4853940"/>
                </a:lnTo>
                <a:close/>
              </a:path>
              <a:path w="3918584" h="4882515">
                <a:moveTo>
                  <a:pt x="3903726" y="4882134"/>
                </a:moveTo>
                <a:lnTo>
                  <a:pt x="3903726" y="4853940"/>
                </a:lnTo>
                <a:lnTo>
                  <a:pt x="3889248" y="4867656"/>
                </a:lnTo>
                <a:lnTo>
                  <a:pt x="3889248" y="4882134"/>
                </a:lnTo>
                <a:lnTo>
                  <a:pt x="3903726" y="4882134"/>
                </a:lnTo>
                <a:close/>
              </a:path>
            </a:pathLst>
          </a:custGeom>
          <a:solidFill>
            <a:srgbClr val="000000"/>
          </a:solidFill>
        </p:spPr>
        <p:txBody>
          <a:bodyPr wrap="square" lIns="0" tIns="0" rIns="0" bIns="0" rtlCol="0"/>
          <a:lstStyle/>
          <a:p>
            <a:endParaRPr/>
          </a:p>
        </p:txBody>
      </p:sp>
      <p:sp>
        <p:nvSpPr>
          <p:cNvPr id="10" name="object 10"/>
          <p:cNvSpPr/>
          <p:nvPr/>
        </p:nvSpPr>
        <p:spPr>
          <a:xfrm>
            <a:off x="7068311" y="2251329"/>
            <a:ext cx="723900" cy="0"/>
          </a:xfrm>
          <a:custGeom>
            <a:avLst/>
            <a:gdLst/>
            <a:ahLst/>
            <a:cxnLst/>
            <a:rect l="l" t="t" r="r" b="b"/>
            <a:pathLst>
              <a:path w="723900">
                <a:moveTo>
                  <a:pt x="0" y="0"/>
                </a:moveTo>
                <a:lnTo>
                  <a:pt x="723900" y="0"/>
                </a:lnTo>
              </a:path>
            </a:pathLst>
          </a:custGeom>
          <a:ln w="21844">
            <a:solidFill>
              <a:srgbClr val="000000"/>
            </a:solidFill>
          </a:ln>
        </p:spPr>
        <p:txBody>
          <a:bodyPr wrap="square" lIns="0" tIns="0" rIns="0" bIns="0" rtlCol="0"/>
          <a:lstStyle/>
          <a:p>
            <a:endParaRPr/>
          </a:p>
        </p:txBody>
      </p:sp>
      <p:sp>
        <p:nvSpPr>
          <p:cNvPr id="11" name="object 11"/>
          <p:cNvSpPr/>
          <p:nvPr/>
        </p:nvSpPr>
        <p:spPr>
          <a:xfrm>
            <a:off x="5920740" y="2491358"/>
            <a:ext cx="1327150" cy="0"/>
          </a:xfrm>
          <a:custGeom>
            <a:avLst/>
            <a:gdLst/>
            <a:ahLst/>
            <a:cxnLst/>
            <a:rect l="l" t="t" r="r" b="b"/>
            <a:pathLst>
              <a:path w="1327150">
                <a:moveTo>
                  <a:pt x="0" y="0"/>
                </a:moveTo>
                <a:lnTo>
                  <a:pt x="1326641" y="0"/>
                </a:lnTo>
              </a:path>
            </a:pathLst>
          </a:custGeom>
          <a:ln w="21844">
            <a:solidFill>
              <a:srgbClr val="000000"/>
            </a:solidFill>
          </a:ln>
        </p:spPr>
        <p:txBody>
          <a:bodyPr wrap="square" lIns="0" tIns="0" rIns="0" bIns="0" rtlCol="0"/>
          <a:lstStyle/>
          <a:p>
            <a:endParaRPr/>
          </a:p>
        </p:txBody>
      </p:sp>
      <p:sp>
        <p:nvSpPr>
          <p:cNvPr id="12" name="object 12"/>
          <p:cNvSpPr/>
          <p:nvPr/>
        </p:nvSpPr>
        <p:spPr>
          <a:xfrm>
            <a:off x="5920740" y="2731389"/>
            <a:ext cx="603250" cy="0"/>
          </a:xfrm>
          <a:custGeom>
            <a:avLst/>
            <a:gdLst/>
            <a:ahLst/>
            <a:cxnLst/>
            <a:rect l="l" t="t" r="r" b="b"/>
            <a:pathLst>
              <a:path w="603250">
                <a:moveTo>
                  <a:pt x="0" y="0"/>
                </a:moveTo>
                <a:lnTo>
                  <a:pt x="602741" y="0"/>
                </a:lnTo>
              </a:path>
            </a:pathLst>
          </a:custGeom>
          <a:ln w="21844">
            <a:solidFill>
              <a:srgbClr val="000000"/>
            </a:solidFill>
          </a:ln>
        </p:spPr>
        <p:txBody>
          <a:bodyPr wrap="square" lIns="0" tIns="0" rIns="0" bIns="0" rtlCol="0"/>
          <a:lstStyle/>
          <a:p>
            <a:endParaRPr/>
          </a:p>
        </p:txBody>
      </p:sp>
      <p:sp>
        <p:nvSpPr>
          <p:cNvPr id="13" name="object 13"/>
          <p:cNvSpPr/>
          <p:nvPr/>
        </p:nvSpPr>
        <p:spPr>
          <a:xfrm>
            <a:off x="7247381" y="2971419"/>
            <a:ext cx="1447800" cy="0"/>
          </a:xfrm>
          <a:custGeom>
            <a:avLst/>
            <a:gdLst/>
            <a:ahLst/>
            <a:cxnLst/>
            <a:rect l="l" t="t" r="r" b="b"/>
            <a:pathLst>
              <a:path w="1447800">
                <a:moveTo>
                  <a:pt x="0" y="0"/>
                </a:moveTo>
                <a:lnTo>
                  <a:pt x="1447800" y="0"/>
                </a:lnTo>
              </a:path>
            </a:pathLst>
          </a:custGeom>
          <a:ln w="21844">
            <a:solidFill>
              <a:srgbClr val="000000"/>
            </a:solidFill>
          </a:ln>
        </p:spPr>
        <p:txBody>
          <a:bodyPr wrap="square" lIns="0" tIns="0" rIns="0" bIns="0" rtlCol="0"/>
          <a:lstStyle/>
          <a:p>
            <a:endParaRPr/>
          </a:p>
        </p:txBody>
      </p:sp>
      <p:sp>
        <p:nvSpPr>
          <p:cNvPr id="14" name="object 14"/>
          <p:cNvSpPr/>
          <p:nvPr/>
        </p:nvSpPr>
        <p:spPr>
          <a:xfrm>
            <a:off x="7488935" y="3211448"/>
            <a:ext cx="361950" cy="0"/>
          </a:xfrm>
          <a:custGeom>
            <a:avLst/>
            <a:gdLst/>
            <a:ahLst/>
            <a:cxnLst/>
            <a:rect l="l" t="t" r="r" b="b"/>
            <a:pathLst>
              <a:path w="361950">
                <a:moveTo>
                  <a:pt x="0" y="0"/>
                </a:moveTo>
                <a:lnTo>
                  <a:pt x="361950" y="0"/>
                </a:lnTo>
              </a:path>
            </a:pathLst>
          </a:custGeom>
          <a:ln w="21844">
            <a:solidFill>
              <a:srgbClr val="000000"/>
            </a:solidFill>
          </a:ln>
        </p:spPr>
        <p:txBody>
          <a:bodyPr wrap="square" lIns="0" tIns="0" rIns="0" bIns="0" rtlCol="0"/>
          <a:lstStyle/>
          <a:p>
            <a:endParaRPr/>
          </a:p>
        </p:txBody>
      </p:sp>
      <p:sp>
        <p:nvSpPr>
          <p:cNvPr id="15" name="object 15"/>
          <p:cNvSpPr/>
          <p:nvPr/>
        </p:nvSpPr>
        <p:spPr>
          <a:xfrm>
            <a:off x="5920740" y="3691509"/>
            <a:ext cx="2895600" cy="0"/>
          </a:xfrm>
          <a:custGeom>
            <a:avLst/>
            <a:gdLst/>
            <a:ahLst/>
            <a:cxnLst/>
            <a:rect l="l" t="t" r="r" b="b"/>
            <a:pathLst>
              <a:path w="2895600">
                <a:moveTo>
                  <a:pt x="0" y="0"/>
                </a:moveTo>
                <a:lnTo>
                  <a:pt x="2895600" y="0"/>
                </a:lnTo>
              </a:path>
            </a:pathLst>
          </a:custGeom>
          <a:ln w="21844">
            <a:solidFill>
              <a:srgbClr val="000000"/>
            </a:solidFill>
          </a:ln>
        </p:spPr>
        <p:txBody>
          <a:bodyPr wrap="square" lIns="0" tIns="0" rIns="0" bIns="0" rtlCol="0"/>
          <a:lstStyle/>
          <a:p>
            <a:endParaRPr/>
          </a:p>
        </p:txBody>
      </p:sp>
      <p:sp>
        <p:nvSpPr>
          <p:cNvPr id="16" name="object 16"/>
          <p:cNvSpPr/>
          <p:nvPr/>
        </p:nvSpPr>
        <p:spPr>
          <a:xfrm>
            <a:off x="6827519" y="4171569"/>
            <a:ext cx="1206500" cy="0"/>
          </a:xfrm>
          <a:custGeom>
            <a:avLst/>
            <a:gdLst/>
            <a:ahLst/>
            <a:cxnLst/>
            <a:rect l="l" t="t" r="r" b="b"/>
            <a:pathLst>
              <a:path w="1206500">
                <a:moveTo>
                  <a:pt x="0" y="0"/>
                </a:moveTo>
                <a:lnTo>
                  <a:pt x="1206246" y="0"/>
                </a:lnTo>
              </a:path>
            </a:pathLst>
          </a:custGeom>
          <a:ln w="21844">
            <a:solidFill>
              <a:srgbClr val="000000"/>
            </a:solidFill>
          </a:ln>
        </p:spPr>
        <p:txBody>
          <a:bodyPr wrap="square" lIns="0" tIns="0" rIns="0" bIns="0" rtlCol="0"/>
          <a:lstStyle/>
          <a:p>
            <a:endParaRPr/>
          </a:p>
        </p:txBody>
      </p:sp>
      <p:sp>
        <p:nvSpPr>
          <p:cNvPr id="17" name="object 17"/>
          <p:cNvSpPr/>
          <p:nvPr/>
        </p:nvSpPr>
        <p:spPr>
          <a:xfrm>
            <a:off x="5920740" y="4411598"/>
            <a:ext cx="1085215" cy="0"/>
          </a:xfrm>
          <a:custGeom>
            <a:avLst/>
            <a:gdLst/>
            <a:ahLst/>
            <a:cxnLst/>
            <a:rect l="l" t="t" r="r" b="b"/>
            <a:pathLst>
              <a:path w="1085215">
                <a:moveTo>
                  <a:pt x="0" y="0"/>
                </a:moveTo>
                <a:lnTo>
                  <a:pt x="1085088" y="0"/>
                </a:lnTo>
              </a:path>
            </a:pathLst>
          </a:custGeom>
          <a:ln w="21844">
            <a:solidFill>
              <a:srgbClr val="000000"/>
            </a:solidFill>
          </a:ln>
        </p:spPr>
        <p:txBody>
          <a:bodyPr wrap="square" lIns="0" tIns="0" rIns="0" bIns="0" rtlCol="0"/>
          <a:lstStyle/>
          <a:p>
            <a:endParaRPr/>
          </a:p>
        </p:txBody>
      </p:sp>
      <p:sp>
        <p:nvSpPr>
          <p:cNvPr id="18" name="object 18"/>
          <p:cNvSpPr txBox="1"/>
          <p:nvPr/>
        </p:nvSpPr>
        <p:spPr>
          <a:xfrm>
            <a:off x="5565140" y="2067344"/>
            <a:ext cx="3625215" cy="3346450"/>
          </a:xfrm>
          <a:prstGeom prst="rect">
            <a:avLst/>
          </a:prstGeom>
        </p:spPr>
        <p:txBody>
          <a:bodyPr vert="horz" wrap="square" lIns="0" tIns="0" rIns="0" bIns="0" rtlCol="0">
            <a:spAutoFit/>
          </a:bodyPr>
          <a:lstStyle/>
          <a:p>
            <a:pPr marL="104139" algn="ctr">
              <a:lnSpc>
                <a:spcPct val="100000"/>
              </a:lnSpc>
            </a:pPr>
            <a:r>
              <a:rPr sz="1550" b="1" spc="5" dirty="0">
                <a:latin typeface="Courier New"/>
                <a:cs typeface="Courier New"/>
              </a:rPr>
              <a:t>Vitals</a:t>
            </a:r>
            <a:endParaRPr sz="1550">
              <a:latin typeface="Courier New"/>
              <a:cs typeface="Courier New"/>
            </a:endParaRPr>
          </a:p>
          <a:p>
            <a:pPr marL="355600" marR="5080" indent="-342900">
              <a:lnSpc>
                <a:spcPct val="101600"/>
              </a:lnSpc>
              <a:buFont typeface="Arial"/>
              <a:buChar char="•"/>
              <a:tabLst>
                <a:tab pos="355600" algn="l"/>
              </a:tabLst>
            </a:pPr>
            <a:r>
              <a:rPr sz="1550" b="1" spc="5" dirty="0">
                <a:latin typeface="Courier New"/>
                <a:cs typeface="Courier New"/>
              </a:rPr>
              <a:t>Temperature</a:t>
            </a:r>
            <a:r>
              <a:rPr sz="1550" spc="5" dirty="0">
                <a:latin typeface="Courier New"/>
                <a:cs typeface="Courier New"/>
              </a:rPr>
              <a:t>:</a:t>
            </a:r>
            <a:r>
              <a:rPr sz="1550" spc="20" dirty="0">
                <a:latin typeface="Courier New"/>
                <a:cs typeface="Courier New"/>
              </a:rPr>
              <a:t> </a:t>
            </a:r>
            <a:r>
              <a:rPr sz="1550" spc="5" dirty="0">
                <a:latin typeface="Courier New"/>
                <a:cs typeface="Courier New"/>
              </a:rPr>
              <a:t>102.3</a:t>
            </a:r>
            <a:r>
              <a:rPr sz="1550" spc="20" dirty="0">
                <a:latin typeface="Courier New"/>
                <a:cs typeface="Courier New"/>
              </a:rPr>
              <a:t> </a:t>
            </a:r>
            <a:r>
              <a:rPr sz="1550" spc="5" dirty="0">
                <a:latin typeface="Courier New"/>
                <a:cs typeface="Courier New"/>
              </a:rPr>
              <a:t>(oral), </a:t>
            </a:r>
            <a:r>
              <a:rPr sz="1550" b="1" spc="5" dirty="0">
                <a:latin typeface="Courier New"/>
                <a:cs typeface="Courier New"/>
              </a:rPr>
              <a:t>Pulse</a:t>
            </a:r>
            <a:r>
              <a:rPr sz="1550" spc="5" dirty="0">
                <a:latin typeface="Courier New"/>
                <a:cs typeface="Courier New"/>
              </a:rPr>
              <a:t>:</a:t>
            </a:r>
            <a:r>
              <a:rPr sz="1550" spc="20" dirty="0">
                <a:latin typeface="Courier New"/>
                <a:cs typeface="Courier New"/>
              </a:rPr>
              <a:t> </a:t>
            </a:r>
            <a:r>
              <a:rPr sz="1550" spc="5" dirty="0">
                <a:latin typeface="Courier New"/>
                <a:cs typeface="Courier New"/>
              </a:rPr>
              <a:t>104</a:t>
            </a:r>
            <a:r>
              <a:rPr sz="1550" spc="20" dirty="0">
                <a:latin typeface="Courier New"/>
                <a:cs typeface="Courier New"/>
              </a:rPr>
              <a:t> </a:t>
            </a:r>
            <a:r>
              <a:rPr sz="1550" spc="5" dirty="0">
                <a:latin typeface="Courier New"/>
                <a:cs typeface="Courier New"/>
              </a:rPr>
              <a:t>apical irregular,</a:t>
            </a:r>
            <a:r>
              <a:rPr sz="1550" spc="20" dirty="0">
                <a:latin typeface="Courier New"/>
                <a:cs typeface="Courier New"/>
              </a:rPr>
              <a:t> </a:t>
            </a:r>
            <a:r>
              <a:rPr sz="1550" b="1" spc="5" dirty="0">
                <a:latin typeface="Courier New"/>
                <a:cs typeface="Courier New"/>
              </a:rPr>
              <a:t>Respirations</a:t>
            </a:r>
            <a:r>
              <a:rPr sz="1550" spc="5" dirty="0">
                <a:latin typeface="Courier New"/>
                <a:cs typeface="Courier New"/>
              </a:rPr>
              <a:t>:</a:t>
            </a:r>
            <a:r>
              <a:rPr sz="1550" spc="20" dirty="0">
                <a:latin typeface="Courier New"/>
                <a:cs typeface="Courier New"/>
              </a:rPr>
              <a:t> </a:t>
            </a:r>
            <a:r>
              <a:rPr sz="1550" spc="5" dirty="0">
                <a:latin typeface="Courier New"/>
                <a:cs typeface="Courier New"/>
              </a:rPr>
              <a:t>30 and</a:t>
            </a:r>
            <a:r>
              <a:rPr sz="1550" spc="25" dirty="0">
                <a:latin typeface="Courier New"/>
                <a:cs typeface="Courier New"/>
              </a:rPr>
              <a:t> </a:t>
            </a:r>
            <a:r>
              <a:rPr sz="1550" spc="5" dirty="0">
                <a:latin typeface="Courier New"/>
                <a:cs typeface="Courier New"/>
              </a:rPr>
              <a:t>shallow,</a:t>
            </a:r>
            <a:r>
              <a:rPr sz="1550" spc="20" dirty="0">
                <a:latin typeface="Courier New"/>
                <a:cs typeface="Courier New"/>
              </a:rPr>
              <a:t> </a:t>
            </a:r>
            <a:r>
              <a:rPr sz="1550" b="1" spc="5" dirty="0">
                <a:latin typeface="Courier New"/>
                <a:cs typeface="Courier New"/>
              </a:rPr>
              <a:t>B/</a:t>
            </a:r>
            <a:r>
              <a:rPr sz="1550" b="1" spc="10" dirty="0">
                <a:latin typeface="Courier New"/>
                <a:cs typeface="Courier New"/>
              </a:rPr>
              <a:t>P</a:t>
            </a:r>
            <a:r>
              <a:rPr sz="1550" spc="5" dirty="0">
                <a:latin typeface="Courier New"/>
                <a:cs typeface="Courier New"/>
              </a:rPr>
              <a:t>:</a:t>
            </a:r>
            <a:r>
              <a:rPr sz="1550" spc="25" dirty="0">
                <a:latin typeface="Courier New"/>
                <a:cs typeface="Courier New"/>
              </a:rPr>
              <a:t> </a:t>
            </a:r>
            <a:r>
              <a:rPr sz="1550" spc="5" dirty="0">
                <a:latin typeface="Courier New"/>
                <a:cs typeface="Courier New"/>
              </a:rPr>
              <a:t>150/80,</a:t>
            </a:r>
            <a:endParaRPr sz="1550">
              <a:latin typeface="Courier New"/>
              <a:cs typeface="Courier New"/>
            </a:endParaRPr>
          </a:p>
          <a:p>
            <a:pPr marL="1199515">
              <a:lnSpc>
                <a:spcPct val="100000"/>
              </a:lnSpc>
              <a:spcBef>
                <a:spcPts val="30"/>
              </a:spcBef>
            </a:pPr>
            <a:r>
              <a:rPr sz="1550" spc="5" dirty="0">
                <a:latin typeface="Courier New"/>
                <a:cs typeface="Courier New"/>
              </a:rPr>
              <a:t>on</a:t>
            </a:r>
            <a:r>
              <a:rPr sz="1550" spc="20" dirty="0">
                <a:latin typeface="Courier New"/>
                <a:cs typeface="Courier New"/>
              </a:rPr>
              <a:t> </a:t>
            </a:r>
            <a:r>
              <a:rPr sz="1550" spc="5" dirty="0">
                <a:latin typeface="Courier New"/>
                <a:cs typeface="Courier New"/>
              </a:rPr>
              <a:t>room</a:t>
            </a:r>
            <a:r>
              <a:rPr sz="1550" spc="20" dirty="0">
                <a:latin typeface="Courier New"/>
                <a:cs typeface="Courier New"/>
              </a:rPr>
              <a:t> </a:t>
            </a:r>
            <a:r>
              <a:rPr sz="1550" spc="5" dirty="0">
                <a:latin typeface="Courier New"/>
                <a:cs typeface="Courier New"/>
              </a:rPr>
              <a:t>air</a:t>
            </a:r>
            <a:r>
              <a:rPr sz="1550" spc="20" dirty="0">
                <a:latin typeface="Courier New"/>
                <a:cs typeface="Courier New"/>
              </a:rPr>
              <a:t> </a:t>
            </a:r>
            <a:r>
              <a:rPr sz="1550" spc="5" dirty="0">
                <a:latin typeface="Courier New"/>
                <a:cs typeface="Courier New"/>
              </a:rPr>
              <a:t>is</a:t>
            </a:r>
            <a:r>
              <a:rPr sz="1550" spc="20" dirty="0">
                <a:latin typeface="Courier New"/>
                <a:cs typeface="Courier New"/>
              </a:rPr>
              <a:t> </a:t>
            </a:r>
            <a:r>
              <a:rPr sz="1550" spc="5" dirty="0">
                <a:latin typeface="Courier New"/>
                <a:cs typeface="Courier New"/>
              </a:rPr>
              <a:t>86%.</a:t>
            </a:r>
            <a:endParaRPr sz="1550">
              <a:latin typeface="Courier New"/>
              <a:cs typeface="Courier New"/>
            </a:endParaRPr>
          </a:p>
          <a:p>
            <a:pPr marL="1262380" indent="-62865">
              <a:lnSpc>
                <a:spcPct val="100000"/>
              </a:lnSpc>
              <a:spcBef>
                <a:spcPts val="30"/>
              </a:spcBef>
            </a:pPr>
            <a:r>
              <a:rPr sz="1550" b="1" spc="5" dirty="0">
                <a:latin typeface="Courier New"/>
                <a:cs typeface="Courier New"/>
              </a:rPr>
              <a:t>stick</a:t>
            </a:r>
            <a:r>
              <a:rPr sz="1550" b="1" spc="20" dirty="0">
                <a:latin typeface="Courier New"/>
                <a:cs typeface="Courier New"/>
              </a:rPr>
              <a:t> </a:t>
            </a:r>
            <a:r>
              <a:rPr sz="1550" b="1" spc="5" dirty="0">
                <a:latin typeface="Courier New"/>
                <a:cs typeface="Courier New"/>
              </a:rPr>
              <a:t>Blood</a:t>
            </a:r>
            <a:r>
              <a:rPr sz="1550" b="1" spc="20" dirty="0">
                <a:latin typeface="Courier New"/>
                <a:cs typeface="Courier New"/>
              </a:rPr>
              <a:t> </a:t>
            </a:r>
            <a:r>
              <a:rPr sz="1550" b="1" spc="5" dirty="0">
                <a:latin typeface="Courier New"/>
                <a:cs typeface="Courier New"/>
              </a:rPr>
              <a:t>Suga</a:t>
            </a:r>
            <a:r>
              <a:rPr sz="1550" b="1" spc="20" dirty="0">
                <a:latin typeface="Courier New"/>
                <a:cs typeface="Courier New"/>
              </a:rPr>
              <a:t>r</a:t>
            </a:r>
            <a:r>
              <a:rPr sz="1550" spc="5" dirty="0">
                <a:latin typeface="Courier New"/>
                <a:cs typeface="Courier New"/>
              </a:rPr>
              <a:t>:</a:t>
            </a:r>
            <a:endParaRPr sz="1550">
              <a:latin typeface="Courier New"/>
              <a:cs typeface="Courier New"/>
            </a:endParaRPr>
          </a:p>
          <a:p>
            <a:pPr>
              <a:lnSpc>
                <a:spcPct val="100000"/>
              </a:lnSpc>
              <a:spcBef>
                <a:spcPts val="22"/>
              </a:spcBef>
            </a:pPr>
            <a:endParaRPr sz="1650">
              <a:latin typeface="Times New Roman"/>
              <a:cs typeface="Times New Roman"/>
            </a:endParaRPr>
          </a:p>
          <a:p>
            <a:pPr marL="1262380">
              <a:lnSpc>
                <a:spcPct val="100000"/>
              </a:lnSpc>
            </a:pPr>
            <a:r>
              <a:rPr sz="1550" b="1" spc="5" dirty="0">
                <a:latin typeface="Courier New"/>
                <a:cs typeface="Courier New"/>
              </a:rPr>
              <a:t>Background</a:t>
            </a:r>
            <a:endParaRPr sz="1550">
              <a:latin typeface="Courier New"/>
              <a:cs typeface="Courier New"/>
            </a:endParaRPr>
          </a:p>
          <a:p>
            <a:pPr marL="355600" marR="125730" indent="-342900">
              <a:lnSpc>
                <a:spcPct val="101600"/>
              </a:lnSpc>
              <a:buFont typeface="Arial"/>
              <a:buChar char="•"/>
              <a:tabLst>
                <a:tab pos="355600" algn="l"/>
              </a:tabLst>
            </a:pPr>
            <a:r>
              <a:rPr sz="1550" b="1" spc="5" dirty="0">
                <a:latin typeface="Courier New"/>
                <a:cs typeface="Courier New"/>
              </a:rPr>
              <a:t>Diagnoses</a:t>
            </a:r>
            <a:r>
              <a:rPr sz="1550" spc="5" dirty="0">
                <a:latin typeface="Courier New"/>
                <a:cs typeface="Courier New"/>
              </a:rPr>
              <a:t>:</a:t>
            </a:r>
            <a:r>
              <a:rPr sz="1550" spc="20" dirty="0">
                <a:latin typeface="Courier New"/>
                <a:cs typeface="Courier New"/>
              </a:rPr>
              <a:t> </a:t>
            </a:r>
            <a:r>
              <a:rPr sz="1550" spc="5" dirty="0">
                <a:latin typeface="Courier New"/>
                <a:cs typeface="Courier New"/>
              </a:rPr>
              <a:t>Dementia,</a:t>
            </a:r>
            <a:r>
              <a:rPr sz="1550" spc="20" dirty="0">
                <a:latin typeface="Courier New"/>
                <a:cs typeface="Courier New"/>
              </a:rPr>
              <a:t> </a:t>
            </a:r>
            <a:r>
              <a:rPr sz="1550" spc="5" dirty="0">
                <a:latin typeface="Courier New"/>
                <a:cs typeface="Courier New"/>
              </a:rPr>
              <a:t>COPD, Type</a:t>
            </a:r>
            <a:r>
              <a:rPr sz="1550" spc="20" dirty="0">
                <a:latin typeface="Courier New"/>
                <a:cs typeface="Courier New"/>
              </a:rPr>
              <a:t> </a:t>
            </a:r>
            <a:r>
              <a:rPr sz="1550" spc="5" dirty="0">
                <a:latin typeface="Courier New"/>
                <a:cs typeface="Courier New"/>
              </a:rPr>
              <a:t>II</a:t>
            </a:r>
            <a:r>
              <a:rPr sz="1550" spc="20" dirty="0">
                <a:latin typeface="Courier New"/>
                <a:cs typeface="Courier New"/>
              </a:rPr>
              <a:t> </a:t>
            </a:r>
            <a:r>
              <a:rPr sz="1550" spc="5" dirty="0">
                <a:latin typeface="Courier New"/>
                <a:cs typeface="Courier New"/>
              </a:rPr>
              <a:t>DM,</a:t>
            </a:r>
            <a:r>
              <a:rPr sz="1550" spc="20" dirty="0">
                <a:latin typeface="Courier New"/>
                <a:cs typeface="Courier New"/>
              </a:rPr>
              <a:t> </a:t>
            </a:r>
            <a:r>
              <a:rPr sz="1550" spc="5" dirty="0">
                <a:latin typeface="Courier New"/>
                <a:cs typeface="Courier New"/>
              </a:rPr>
              <a:t>CHF,</a:t>
            </a:r>
            <a:r>
              <a:rPr sz="1550" spc="20" dirty="0">
                <a:latin typeface="Courier New"/>
                <a:cs typeface="Courier New"/>
              </a:rPr>
              <a:t> </a:t>
            </a:r>
            <a:r>
              <a:rPr sz="1550" spc="5" dirty="0">
                <a:latin typeface="Courier New"/>
                <a:cs typeface="Courier New"/>
              </a:rPr>
              <a:t>Hx</a:t>
            </a:r>
            <a:r>
              <a:rPr sz="1550" spc="15" dirty="0">
                <a:latin typeface="Courier New"/>
                <a:cs typeface="Courier New"/>
              </a:rPr>
              <a:t> </a:t>
            </a:r>
            <a:r>
              <a:rPr sz="1550" spc="5" dirty="0">
                <a:latin typeface="Courier New"/>
                <a:cs typeface="Courier New"/>
              </a:rPr>
              <a:t>CVA with</a:t>
            </a:r>
            <a:r>
              <a:rPr sz="1550" spc="20" dirty="0">
                <a:latin typeface="Courier New"/>
                <a:cs typeface="Courier New"/>
              </a:rPr>
              <a:t> </a:t>
            </a:r>
            <a:r>
              <a:rPr sz="1550" spc="5" dirty="0">
                <a:latin typeface="Courier New"/>
                <a:cs typeface="Courier New"/>
              </a:rPr>
              <a:t>left</a:t>
            </a:r>
            <a:r>
              <a:rPr sz="1550" spc="20" dirty="0">
                <a:latin typeface="Courier New"/>
                <a:cs typeface="Courier New"/>
              </a:rPr>
              <a:t> </a:t>
            </a:r>
            <a:r>
              <a:rPr sz="1550" spc="5" dirty="0">
                <a:latin typeface="Courier New"/>
                <a:cs typeface="Courier New"/>
              </a:rPr>
              <a:t>h</a:t>
            </a:r>
            <a:r>
              <a:rPr sz="1550" spc="15" dirty="0">
                <a:latin typeface="Courier New"/>
                <a:cs typeface="Courier New"/>
              </a:rPr>
              <a:t>e</a:t>
            </a:r>
            <a:r>
              <a:rPr sz="1550" spc="5" dirty="0">
                <a:latin typeface="Courier New"/>
                <a:cs typeface="Courier New"/>
              </a:rPr>
              <a:t>miplegia,</a:t>
            </a:r>
            <a:r>
              <a:rPr sz="1550" spc="25" dirty="0">
                <a:latin typeface="Courier New"/>
                <a:cs typeface="Courier New"/>
              </a:rPr>
              <a:t> </a:t>
            </a:r>
            <a:r>
              <a:rPr sz="1550" spc="5" dirty="0">
                <a:latin typeface="Courier New"/>
                <a:cs typeface="Courier New"/>
              </a:rPr>
              <a:t>MRSA carrier</a:t>
            </a:r>
            <a:endParaRPr sz="1550">
              <a:latin typeface="Courier New"/>
              <a:cs typeface="Courier New"/>
            </a:endParaRPr>
          </a:p>
          <a:p>
            <a:pPr marL="355600" indent="-342900">
              <a:lnSpc>
                <a:spcPct val="100000"/>
              </a:lnSpc>
              <a:spcBef>
                <a:spcPts val="30"/>
              </a:spcBef>
              <a:buFont typeface="Arial"/>
              <a:buChar char="•"/>
              <a:tabLst>
                <a:tab pos="355600" algn="l"/>
              </a:tabLst>
            </a:pPr>
            <a:r>
              <a:rPr sz="1550" b="1" spc="5" dirty="0">
                <a:latin typeface="Courier New"/>
                <a:cs typeface="Courier New"/>
              </a:rPr>
              <a:t>Recent</a:t>
            </a:r>
            <a:r>
              <a:rPr sz="1550" b="1" spc="20" dirty="0">
                <a:latin typeface="Courier New"/>
                <a:cs typeface="Courier New"/>
              </a:rPr>
              <a:t> </a:t>
            </a:r>
            <a:r>
              <a:rPr sz="1550" b="1" spc="5" dirty="0">
                <a:latin typeface="Courier New"/>
                <a:cs typeface="Courier New"/>
              </a:rPr>
              <a:t>antibiotic</a:t>
            </a:r>
            <a:r>
              <a:rPr sz="1550" b="1" spc="15" dirty="0">
                <a:latin typeface="Courier New"/>
                <a:cs typeface="Courier New"/>
              </a:rPr>
              <a:t>s</a:t>
            </a:r>
            <a:r>
              <a:rPr sz="1550" spc="5" dirty="0">
                <a:latin typeface="Courier New"/>
                <a:cs typeface="Courier New"/>
              </a:rPr>
              <a:t>:</a:t>
            </a:r>
            <a:r>
              <a:rPr sz="1550" spc="20" dirty="0">
                <a:latin typeface="Courier New"/>
                <a:cs typeface="Courier New"/>
              </a:rPr>
              <a:t> </a:t>
            </a:r>
            <a:r>
              <a:rPr sz="1550" spc="5" dirty="0">
                <a:latin typeface="Courier New"/>
                <a:cs typeface="Courier New"/>
              </a:rPr>
              <a:t>10</a:t>
            </a:r>
            <a:r>
              <a:rPr sz="1550" spc="20" dirty="0">
                <a:latin typeface="Courier New"/>
                <a:cs typeface="Courier New"/>
              </a:rPr>
              <a:t> </a:t>
            </a:r>
            <a:r>
              <a:rPr sz="1550" spc="5" dirty="0">
                <a:latin typeface="Courier New"/>
                <a:cs typeface="Courier New"/>
              </a:rPr>
              <a:t>days</a:t>
            </a:r>
            <a:endParaRPr sz="1550">
              <a:latin typeface="Courier New"/>
              <a:cs typeface="Courier New"/>
            </a:endParaRPr>
          </a:p>
        </p:txBody>
      </p:sp>
      <p:sp>
        <p:nvSpPr>
          <p:cNvPr id="19" name="object 19"/>
          <p:cNvSpPr txBox="1"/>
          <p:nvPr/>
        </p:nvSpPr>
        <p:spPr>
          <a:xfrm>
            <a:off x="5565145" y="3267494"/>
            <a:ext cx="1092200" cy="466090"/>
          </a:xfrm>
          <a:prstGeom prst="rect">
            <a:avLst/>
          </a:prstGeom>
        </p:spPr>
        <p:txBody>
          <a:bodyPr vert="horz" wrap="square" lIns="0" tIns="0" rIns="0" bIns="0" rtlCol="0">
            <a:spAutoFit/>
          </a:bodyPr>
          <a:lstStyle/>
          <a:p>
            <a:pPr marL="354965">
              <a:lnSpc>
                <a:spcPct val="100000"/>
              </a:lnSpc>
            </a:pPr>
            <a:r>
              <a:rPr sz="1550" spc="5" dirty="0">
                <a:latin typeface="Courier New"/>
                <a:cs typeface="Courier New"/>
              </a:rPr>
              <a:t>O2</a:t>
            </a:r>
            <a:r>
              <a:rPr sz="1550" spc="20" dirty="0">
                <a:latin typeface="Courier New"/>
                <a:cs typeface="Courier New"/>
              </a:rPr>
              <a:t> </a:t>
            </a:r>
            <a:r>
              <a:rPr sz="1550" spc="5" dirty="0">
                <a:latin typeface="Courier New"/>
                <a:cs typeface="Courier New"/>
              </a:rPr>
              <a:t>Sat</a:t>
            </a:r>
            <a:endParaRPr sz="1550">
              <a:latin typeface="Courier New"/>
              <a:cs typeface="Courier New"/>
            </a:endParaRPr>
          </a:p>
          <a:p>
            <a:pPr marL="355600" indent="-342900">
              <a:lnSpc>
                <a:spcPct val="100000"/>
              </a:lnSpc>
              <a:spcBef>
                <a:spcPts val="30"/>
              </a:spcBef>
              <a:buFont typeface="Arial"/>
              <a:buChar char="•"/>
              <a:tabLst>
                <a:tab pos="355600" algn="l"/>
              </a:tabLst>
            </a:pPr>
            <a:r>
              <a:rPr sz="1550" b="1" spc="5" dirty="0">
                <a:latin typeface="Courier New"/>
                <a:cs typeface="Courier New"/>
              </a:rPr>
              <a:t>Finger</a:t>
            </a:r>
            <a:endParaRPr sz="1550">
              <a:latin typeface="Courier New"/>
              <a:cs typeface="Courier New"/>
            </a:endParaRPr>
          </a:p>
        </p:txBody>
      </p:sp>
      <p:sp>
        <p:nvSpPr>
          <p:cNvPr id="20" name="object 20"/>
          <p:cNvSpPr txBox="1"/>
          <p:nvPr/>
        </p:nvSpPr>
        <p:spPr>
          <a:xfrm>
            <a:off x="5908040" y="3747554"/>
            <a:ext cx="386715" cy="226060"/>
          </a:xfrm>
          <a:prstGeom prst="rect">
            <a:avLst/>
          </a:prstGeom>
        </p:spPr>
        <p:txBody>
          <a:bodyPr vert="horz" wrap="square" lIns="0" tIns="0" rIns="0" bIns="0" rtlCol="0">
            <a:spAutoFit/>
          </a:bodyPr>
          <a:lstStyle/>
          <a:p>
            <a:pPr marL="12700">
              <a:lnSpc>
                <a:spcPct val="100000"/>
              </a:lnSpc>
            </a:pPr>
            <a:r>
              <a:rPr sz="1550" spc="5" dirty="0">
                <a:latin typeface="Courier New"/>
                <a:cs typeface="Courier New"/>
              </a:rPr>
              <a:t>166</a:t>
            </a:r>
            <a:endParaRPr sz="1550">
              <a:latin typeface="Courier New"/>
              <a:cs typeface="Courier New"/>
            </a:endParaRPr>
          </a:p>
        </p:txBody>
      </p:sp>
      <p:sp>
        <p:nvSpPr>
          <p:cNvPr id="21" name="object 21"/>
          <p:cNvSpPr/>
          <p:nvPr/>
        </p:nvSpPr>
        <p:spPr>
          <a:xfrm>
            <a:off x="5920740" y="5371719"/>
            <a:ext cx="2171700" cy="0"/>
          </a:xfrm>
          <a:custGeom>
            <a:avLst/>
            <a:gdLst/>
            <a:ahLst/>
            <a:cxnLst/>
            <a:rect l="l" t="t" r="r" b="b"/>
            <a:pathLst>
              <a:path w="2171700">
                <a:moveTo>
                  <a:pt x="0" y="0"/>
                </a:moveTo>
                <a:lnTo>
                  <a:pt x="2171700" y="0"/>
                </a:lnTo>
              </a:path>
            </a:pathLst>
          </a:custGeom>
          <a:ln w="21844">
            <a:solidFill>
              <a:srgbClr val="000000"/>
            </a:solidFill>
          </a:ln>
        </p:spPr>
        <p:txBody>
          <a:bodyPr wrap="square" lIns="0" tIns="0" rIns="0" bIns="0" rtlCol="0"/>
          <a:lstStyle/>
          <a:p>
            <a:endParaRPr/>
          </a:p>
        </p:txBody>
      </p:sp>
      <p:sp>
        <p:nvSpPr>
          <p:cNvPr id="22" name="object 22"/>
          <p:cNvSpPr/>
          <p:nvPr/>
        </p:nvSpPr>
        <p:spPr>
          <a:xfrm>
            <a:off x="5920740" y="6091809"/>
            <a:ext cx="1085215" cy="0"/>
          </a:xfrm>
          <a:custGeom>
            <a:avLst/>
            <a:gdLst/>
            <a:ahLst/>
            <a:cxnLst/>
            <a:rect l="l" t="t" r="r" b="b"/>
            <a:pathLst>
              <a:path w="1085215">
                <a:moveTo>
                  <a:pt x="0" y="0"/>
                </a:moveTo>
                <a:lnTo>
                  <a:pt x="1085087" y="0"/>
                </a:lnTo>
              </a:path>
            </a:pathLst>
          </a:custGeom>
          <a:ln w="21844">
            <a:solidFill>
              <a:srgbClr val="000000"/>
            </a:solidFill>
          </a:ln>
        </p:spPr>
        <p:txBody>
          <a:bodyPr wrap="square" lIns="0" tIns="0" rIns="0" bIns="0" rtlCol="0"/>
          <a:lstStyle/>
          <a:p>
            <a:endParaRPr/>
          </a:p>
        </p:txBody>
      </p:sp>
      <p:sp>
        <p:nvSpPr>
          <p:cNvPr id="23" name="object 23"/>
          <p:cNvSpPr txBox="1"/>
          <p:nvPr/>
        </p:nvSpPr>
        <p:spPr>
          <a:xfrm>
            <a:off x="5565140" y="5427764"/>
            <a:ext cx="3624579" cy="930910"/>
          </a:xfrm>
          <a:prstGeom prst="rect">
            <a:avLst/>
          </a:prstGeom>
        </p:spPr>
        <p:txBody>
          <a:bodyPr vert="horz" wrap="square" lIns="0" tIns="0" rIns="0" bIns="0" rtlCol="0">
            <a:spAutoFit/>
          </a:bodyPr>
          <a:lstStyle/>
          <a:p>
            <a:pPr marL="354965" marR="5080">
              <a:lnSpc>
                <a:spcPct val="101600"/>
              </a:lnSpc>
            </a:pPr>
            <a:r>
              <a:rPr sz="1550" spc="5" dirty="0">
                <a:latin typeface="Courier New"/>
                <a:cs typeface="Courier New"/>
              </a:rPr>
              <a:t>for</a:t>
            </a:r>
            <a:r>
              <a:rPr sz="1550" spc="25" dirty="0">
                <a:latin typeface="Courier New"/>
                <a:cs typeface="Courier New"/>
              </a:rPr>
              <a:t> </a:t>
            </a:r>
            <a:r>
              <a:rPr sz="1550" spc="5" dirty="0">
                <a:latin typeface="Courier New"/>
                <a:cs typeface="Courier New"/>
              </a:rPr>
              <a:t>uncomplicated</a:t>
            </a:r>
            <a:r>
              <a:rPr sz="1550" spc="25" dirty="0">
                <a:latin typeface="Courier New"/>
                <a:cs typeface="Courier New"/>
              </a:rPr>
              <a:t> </a:t>
            </a:r>
            <a:r>
              <a:rPr sz="1550" spc="5" dirty="0">
                <a:latin typeface="Courier New"/>
                <a:cs typeface="Courier New"/>
              </a:rPr>
              <a:t>UTI</a:t>
            </a:r>
            <a:r>
              <a:rPr sz="1550" spc="25" dirty="0">
                <a:latin typeface="Courier New"/>
                <a:cs typeface="Courier New"/>
              </a:rPr>
              <a:t> </a:t>
            </a:r>
            <a:r>
              <a:rPr sz="1550" spc="5" dirty="0">
                <a:latin typeface="Courier New"/>
                <a:cs typeface="Courier New"/>
              </a:rPr>
              <a:t>9/12- 9/22</a:t>
            </a:r>
            <a:endParaRPr sz="1550">
              <a:latin typeface="Courier New"/>
              <a:cs typeface="Courier New"/>
            </a:endParaRPr>
          </a:p>
          <a:p>
            <a:pPr marL="355600" indent="-342900">
              <a:lnSpc>
                <a:spcPct val="100000"/>
              </a:lnSpc>
              <a:spcBef>
                <a:spcPts val="30"/>
              </a:spcBef>
              <a:buFont typeface="Arial"/>
              <a:buChar char="•"/>
              <a:tabLst>
                <a:tab pos="355600" algn="l"/>
              </a:tabLst>
            </a:pPr>
            <a:r>
              <a:rPr sz="1550" b="1" spc="5" dirty="0">
                <a:latin typeface="Courier New"/>
                <a:cs typeface="Courier New"/>
              </a:rPr>
              <a:t>Allergies</a:t>
            </a:r>
            <a:r>
              <a:rPr sz="1550" spc="5" dirty="0">
                <a:latin typeface="Courier New"/>
                <a:cs typeface="Courier New"/>
              </a:rPr>
              <a:t>:</a:t>
            </a:r>
            <a:r>
              <a:rPr sz="1550" spc="20" dirty="0">
                <a:latin typeface="Courier New"/>
                <a:cs typeface="Courier New"/>
              </a:rPr>
              <a:t> </a:t>
            </a:r>
            <a:r>
              <a:rPr sz="1550" spc="5" dirty="0">
                <a:latin typeface="Courier New"/>
                <a:cs typeface="Courier New"/>
              </a:rPr>
              <a:t>Ciprofloxin</a:t>
            </a:r>
            <a:endParaRPr sz="1550">
              <a:latin typeface="Courier New"/>
              <a:cs typeface="Courier New"/>
            </a:endParaRPr>
          </a:p>
          <a:p>
            <a:pPr marL="12700">
              <a:lnSpc>
                <a:spcPct val="100000"/>
              </a:lnSpc>
              <a:spcBef>
                <a:spcPts val="30"/>
              </a:spcBef>
            </a:pPr>
            <a:r>
              <a:rPr sz="1550" spc="5" dirty="0">
                <a:latin typeface="Arial"/>
                <a:cs typeface="Arial"/>
              </a:rPr>
              <a:t>•</a:t>
            </a:r>
            <a:endParaRPr sz="1550">
              <a:latin typeface="Arial"/>
              <a:cs typeface="Arial"/>
            </a:endParaRPr>
          </a:p>
        </p:txBody>
      </p:sp>
      <p:sp>
        <p:nvSpPr>
          <p:cNvPr id="24" name="object 24"/>
          <p:cNvSpPr txBox="1"/>
          <p:nvPr/>
        </p:nvSpPr>
        <p:spPr>
          <a:xfrm>
            <a:off x="5908034" y="6147853"/>
            <a:ext cx="1834514" cy="226060"/>
          </a:xfrm>
          <a:prstGeom prst="rect">
            <a:avLst/>
          </a:prstGeom>
        </p:spPr>
        <p:txBody>
          <a:bodyPr vert="horz" wrap="square" lIns="0" tIns="0" rIns="0" bIns="0" rtlCol="0">
            <a:spAutoFit/>
          </a:bodyPr>
          <a:lstStyle/>
          <a:p>
            <a:pPr marL="12700">
              <a:lnSpc>
                <a:spcPct val="100000"/>
              </a:lnSpc>
            </a:pPr>
            <a:r>
              <a:rPr sz="1550" b="1" spc="5" dirty="0">
                <a:latin typeface="Courier New"/>
                <a:cs typeface="Courier New"/>
              </a:rPr>
              <a:t>Anticoagulants,</a:t>
            </a:r>
            <a:endParaRPr sz="1550">
              <a:latin typeface="Courier New"/>
              <a:cs typeface="Courier New"/>
            </a:endParaRPr>
          </a:p>
        </p:txBody>
      </p:sp>
      <p:sp>
        <p:nvSpPr>
          <p:cNvPr id="25" name="object 25"/>
          <p:cNvSpPr/>
          <p:nvPr/>
        </p:nvSpPr>
        <p:spPr>
          <a:xfrm>
            <a:off x="5920740" y="6331839"/>
            <a:ext cx="1809114" cy="0"/>
          </a:xfrm>
          <a:custGeom>
            <a:avLst/>
            <a:gdLst/>
            <a:ahLst/>
            <a:cxnLst/>
            <a:rect l="l" t="t" r="r" b="b"/>
            <a:pathLst>
              <a:path w="1809115">
                <a:moveTo>
                  <a:pt x="0" y="0"/>
                </a:moveTo>
                <a:lnTo>
                  <a:pt x="1808987" y="0"/>
                </a:lnTo>
              </a:path>
            </a:pathLst>
          </a:custGeom>
          <a:ln w="21844">
            <a:solidFill>
              <a:srgbClr val="000000"/>
            </a:solidFill>
          </a:ln>
        </p:spPr>
        <p:txBody>
          <a:bodyPr wrap="square" lIns="0" tIns="0" rIns="0" bIns="0" rtlCol="0"/>
          <a:lstStyle/>
          <a:p>
            <a:endParaRPr/>
          </a:p>
        </p:txBody>
      </p:sp>
      <p:sp>
        <p:nvSpPr>
          <p:cNvPr id="26" name="object 26"/>
          <p:cNvSpPr/>
          <p:nvPr/>
        </p:nvSpPr>
        <p:spPr>
          <a:xfrm>
            <a:off x="5920740" y="6571868"/>
            <a:ext cx="2533015" cy="0"/>
          </a:xfrm>
          <a:custGeom>
            <a:avLst/>
            <a:gdLst/>
            <a:ahLst/>
            <a:cxnLst/>
            <a:rect l="l" t="t" r="r" b="b"/>
            <a:pathLst>
              <a:path w="2533015">
                <a:moveTo>
                  <a:pt x="0" y="0"/>
                </a:moveTo>
                <a:lnTo>
                  <a:pt x="2532887" y="0"/>
                </a:lnTo>
              </a:path>
            </a:pathLst>
          </a:custGeom>
          <a:ln w="21844">
            <a:solidFill>
              <a:srgbClr val="000000"/>
            </a:solidFill>
          </a:ln>
        </p:spPr>
        <p:txBody>
          <a:bodyPr wrap="square" lIns="0" tIns="0" rIns="0" bIns="0" rtlCol="0"/>
          <a:lstStyle/>
          <a:p>
            <a:endParaRPr/>
          </a:p>
        </p:txBody>
      </p:sp>
      <p:sp>
        <p:nvSpPr>
          <p:cNvPr id="27" name="object 27"/>
          <p:cNvSpPr txBox="1"/>
          <p:nvPr/>
        </p:nvSpPr>
        <p:spPr>
          <a:xfrm>
            <a:off x="5565140" y="6387884"/>
            <a:ext cx="3625850" cy="466090"/>
          </a:xfrm>
          <a:prstGeom prst="rect">
            <a:avLst/>
          </a:prstGeom>
        </p:spPr>
        <p:txBody>
          <a:bodyPr vert="horz" wrap="square" lIns="0" tIns="0" rIns="0" bIns="0" rtlCol="0">
            <a:spAutoFit/>
          </a:bodyPr>
          <a:lstStyle/>
          <a:p>
            <a:pPr marL="355600">
              <a:lnSpc>
                <a:spcPct val="100000"/>
              </a:lnSpc>
            </a:pPr>
            <a:r>
              <a:rPr sz="1550" b="1" spc="5" dirty="0">
                <a:latin typeface="Courier New"/>
                <a:cs typeface="Courier New"/>
              </a:rPr>
              <a:t>Hypoglycemic,</a:t>
            </a:r>
            <a:r>
              <a:rPr sz="1550" b="1" spc="20" dirty="0">
                <a:latin typeface="Courier New"/>
                <a:cs typeface="Courier New"/>
              </a:rPr>
              <a:t> </a:t>
            </a:r>
            <a:r>
              <a:rPr sz="1550" b="1" spc="5" dirty="0">
                <a:latin typeface="Courier New"/>
                <a:cs typeface="Courier New"/>
              </a:rPr>
              <a:t>Digoxi</a:t>
            </a:r>
            <a:r>
              <a:rPr sz="1550" b="1" spc="10" dirty="0">
                <a:latin typeface="Courier New"/>
                <a:cs typeface="Courier New"/>
              </a:rPr>
              <a:t>n</a:t>
            </a:r>
            <a:r>
              <a:rPr sz="1550" spc="5" dirty="0">
                <a:latin typeface="Courier New"/>
                <a:cs typeface="Courier New"/>
              </a:rPr>
              <a:t>:</a:t>
            </a:r>
            <a:r>
              <a:rPr sz="1550" spc="20" dirty="0">
                <a:latin typeface="Courier New"/>
                <a:cs typeface="Courier New"/>
              </a:rPr>
              <a:t> </a:t>
            </a:r>
            <a:r>
              <a:rPr sz="1550" spc="5" dirty="0">
                <a:latin typeface="Courier New"/>
                <a:cs typeface="Courier New"/>
              </a:rPr>
              <a:t>None</a:t>
            </a:r>
            <a:endParaRPr sz="1550">
              <a:latin typeface="Courier New"/>
              <a:cs typeface="Courier New"/>
            </a:endParaRPr>
          </a:p>
          <a:p>
            <a:pPr marL="355600" indent="-342900">
              <a:lnSpc>
                <a:spcPct val="100000"/>
              </a:lnSpc>
              <a:spcBef>
                <a:spcPts val="30"/>
              </a:spcBef>
              <a:buFont typeface="Arial"/>
              <a:buChar char="•"/>
              <a:tabLst>
                <a:tab pos="355600" algn="l"/>
              </a:tabLst>
            </a:pPr>
            <a:r>
              <a:rPr sz="1550" b="1" spc="5" dirty="0">
                <a:latin typeface="Courier New"/>
                <a:cs typeface="Courier New"/>
              </a:rPr>
              <a:t>Code</a:t>
            </a:r>
            <a:r>
              <a:rPr sz="1550" b="1" spc="20" dirty="0">
                <a:latin typeface="Courier New"/>
                <a:cs typeface="Courier New"/>
              </a:rPr>
              <a:t> </a:t>
            </a:r>
            <a:r>
              <a:rPr sz="1550" b="1" spc="5" dirty="0">
                <a:latin typeface="Courier New"/>
                <a:cs typeface="Courier New"/>
              </a:rPr>
              <a:t>Status</a:t>
            </a:r>
            <a:r>
              <a:rPr sz="1550" spc="5" dirty="0">
                <a:latin typeface="Courier New"/>
                <a:cs typeface="Courier New"/>
              </a:rPr>
              <a:t>:</a:t>
            </a:r>
            <a:r>
              <a:rPr sz="1550" spc="20" dirty="0">
                <a:latin typeface="Courier New"/>
                <a:cs typeface="Courier New"/>
              </a:rPr>
              <a:t> </a:t>
            </a:r>
            <a:r>
              <a:rPr sz="1550" spc="5" dirty="0">
                <a:latin typeface="Courier New"/>
                <a:cs typeface="Courier New"/>
              </a:rPr>
              <a:t>DNR</a:t>
            </a:r>
            <a:endParaRPr sz="1550">
              <a:latin typeface="Courier New"/>
              <a:cs typeface="Courier New"/>
            </a:endParaRPr>
          </a:p>
        </p:txBody>
      </p:sp>
      <p:sp>
        <p:nvSpPr>
          <p:cNvPr id="28" name="object 28"/>
          <p:cNvSpPr/>
          <p:nvPr/>
        </p:nvSpPr>
        <p:spPr>
          <a:xfrm>
            <a:off x="5920740" y="6811898"/>
            <a:ext cx="1327150" cy="0"/>
          </a:xfrm>
          <a:custGeom>
            <a:avLst/>
            <a:gdLst/>
            <a:ahLst/>
            <a:cxnLst/>
            <a:rect l="l" t="t" r="r" b="b"/>
            <a:pathLst>
              <a:path w="1327150">
                <a:moveTo>
                  <a:pt x="0" y="0"/>
                </a:moveTo>
                <a:lnTo>
                  <a:pt x="1326641" y="0"/>
                </a:lnTo>
              </a:path>
            </a:pathLst>
          </a:custGeom>
          <a:ln w="21844">
            <a:solidFill>
              <a:srgbClr val="000000"/>
            </a:solidFill>
          </a:ln>
        </p:spPr>
        <p:txBody>
          <a:bodyPr wrap="square" lIns="0" tIns="0" rIns="0" bIns="0" rtlCol="0"/>
          <a:lstStyle/>
          <a:p>
            <a:endParaRP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169920" y="286511"/>
            <a:ext cx="3633215" cy="25907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3159505" y="290766"/>
            <a:ext cx="3620135" cy="279400"/>
          </a:xfrm>
          <a:prstGeom prst="rect">
            <a:avLst/>
          </a:prstGeom>
        </p:spPr>
        <p:txBody>
          <a:bodyPr vert="horz" wrap="square" lIns="0" tIns="0" rIns="0" bIns="0" rtlCol="0">
            <a:spAutoFit/>
          </a:bodyPr>
          <a:lstStyle/>
          <a:p>
            <a:pPr marL="12700">
              <a:lnSpc>
                <a:spcPct val="100000"/>
              </a:lnSpc>
            </a:pPr>
            <a:r>
              <a:rPr sz="2000" b="1" spc="-15" dirty="0">
                <a:latin typeface="Calibri"/>
                <a:cs typeface="Calibri"/>
              </a:rPr>
              <a:t>When</a:t>
            </a:r>
            <a:r>
              <a:rPr sz="2000" b="1" spc="-45" dirty="0">
                <a:latin typeface="Calibri"/>
                <a:cs typeface="Calibri"/>
              </a:rPr>
              <a:t> </a:t>
            </a:r>
            <a:r>
              <a:rPr sz="2000" b="1" spc="-10" dirty="0">
                <a:latin typeface="Calibri"/>
                <a:cs typeface="Calibri"/>
              </a:rPr>
              <a:t>to</a:t>
            </a:r>
            <a:r>
              <a:rPr sz="2000" b="1" spc="-40" dirty="0">
                <a:latin typeface="Calibri"/>
                <a:cs typeface="Calibri"/>
              </a:rPr>
              <a:t> </a:t>
            </a:r>
            <a:r>
              <a:rPr sz="2000" b="1" spc="-10" dirty="0">
                <a:latin typeface="Calibri"/>
                <a:cs typeface="Calibri"/>
              </a:rPr>
              <a:t>Test</a:t>
            </a:r>
            <a:r>
              <a:rPr sz="2000" b="1" spc="-30" dirty="0">
                <a:latin typeface="Calibri"/>
                <a:cs typeface="Calibri"/>
              </a:rPr>
              <a:t> </a:t>
            </a:r>
            <a:r>
              <a:rPr sz="2000" b="1" spc="-20" dirty="0">
                <a:latin typeface="Calibri"/>
                <a:cs typeface="Calibri"/>
              </a:rPr>
              <a:t>Urin</a:t>
            </a:r>
            <a:r>
              <a:rPr sz="2000" b="1" spc="-10" dirty="0">
                <a:latin typeface="Calibri"/>
                <a:cs typeface="Calibri"/>
              </a:rPr>
              <a:t>e</a:t>
            </a:r>
            <a:r>
              <a:rPr sz="2000" b="1" spc="-40" dirty="0">
                <a:latin typeface="Calibri"/>
                <a:cs typeface="Calibri"/>
              </a:rPr>
              <a:t> </a:t>
            </a:r>
            <a:r>
              <a:rPr sz="2000" b="1" spc="-10" dirty="0">
                <a:latin typeface="Calibri"/>
                <a:cs typeface="Calibri"/>
              </a:rPr>
              <a:t>–</a:t>
            </a:r>
            <a:r>
              <a:rPr sz="2000" b="1" spc="-35" dirty="0">
                <a:latin typeface="Calibri"/>
                <a:cs typeface="Calibri"/>
              </a:rPr>
              <a:t> </a:t>
            </a:r>
            <a:r>
              <a:rPr sz="2000" b="1" spc="-10" dirty="0">
                <a:latin typeface="Calibri"/>
                <a:cs typeface="Calibri"/>
              </a:rPr>
              <a:t>Nursing</a:t>
            </a:r>
            <a:r>
              <a:rPr sz="2000" b="1" spc="-55" dirty="0">
                <a:latin typeface="Calibri"/>
                <a:cs typeface="Calibri"/>
              </a:rPr>
              <a:t> </a:t>
            </a:r>
            <a:r>
              <a:rPr sz="2000" b="1" spc="-15" dirty="0">
                <a:latin typeface="Calibri"/>
                <a:cs typeface="Calibri"/>
              </a:rPr>
              <a:t>Tool</a:t>
            </a:r>
            <a:endParaRPr sz="2000">
              <a:latin typeface="Calibri"/>
              <a:cs typeface="Calibri"/>
            </a:endParaRPr>
          </a:p>
        </p:txBody>
      </p:sp>
      <p:sp>
        <p:nvSpPr>
          <p:cNvPr id="4" name="object 4"/>
          <p:cNvSpPr/>
          <p:nvPr/>
        </p:nvSpPr>
        <p:spPr>
          <a:xfrm>
            <a:off x="445008" y="856488"/>
            <a:ext cx="4718303" cy="134112"/>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2023110" y="3160776"/>
            <a:ext cx="904875" cy="110489"/>
          </a:xfrm>
          <a:custGeom>
            <a:avLst/>
            <a:gdLst/>
            <a:ahLst/>
            <a:cxnLst/>
            <a:rect l="l" t="t" r="r" b="b"/>
            <a:pathLst>
              <a:path w="904875" h="110489">
                <a:moveTo>
                  <a:pt x="867077" y="55244"/>
                </a:moveTo>
                <a:lnTo>
                  <a:pt x="850654" y="45719"/>
                </a:lnTo>
                <a:lnTo>
                  <a:pt x="0" y="45719"/>
                </a:lnTo>
                <a:lnTo>
                  <a:pt x="0" y="64769"/>
                </a:lnTo>
                <a:lnTo>
                  <a:pt x="850654" y="64769"/>
                </a:lnTo>
                <a:lnTo>
                  <a:pt x="867077" y="55244"/>
                </a:lnTo>
                <a:close/>
              </a:path>
              <a:path w="904875" h="110489">
                <a:moveTo>
                  <a:pt x="904494" y="54863"/>
                </a:moveTo>
                <a:lnTo>
                  <a:pt x="814577" y="2286"/>
                </a:lnTo>
                <a:lnTo>
                  <a:pt x="810006" y="0"/>
                </a:lnTo>
                <a:lnTo>
                  <a:pt x="803909" y="1524"/>
                </a:lnTo>
                <a:lnTo>
                  <a:pt x="801623" y="6096"/>
                </a:lnTo>
                <a:lnTo>
                  <a:pt x="798576" y="10668"/>
                </a:lnTo>
                <a:lnTo>
                  <a:pt x="800100" y="16001"/>
                </a:lnTo>
                <a:lnTo>
                  <a:pt x="804671" y="19050"/>
                </a:lnTo>
                <a:lnTo>
                  <a:pt x="850654" y="45719"/>
                </a:lnTo>
                <a:lnTo>
                  <a:pt x="885444" y="45719"/>
                </a:lnTo>
                <a:lnTo>
                  <a:pt x="885444" y="66164"/>
                </a:lnTo>
                <a:lnTo>
                  <a:pt x="904494" y="54863"/>
                </a:lnTo>
                <a:close/>
              </a:path>
              <a:path w="904875" h="110489">
                <a:moveTo>
                  <a:pt x="885444" y="66164"/>
                </a:moveTo>
                <a:lnTo>
                  <a:pt x="885444" y="64769"/>
                </a:lnTo>
                <a:lnTo>
                  <a:pt x="850654" y="64769"/>
                </a:lnTo>
                <a:lnTo>
                  <a:pt x="804671" y="91439"/>
                </a:lnTo>
                <a:lnTo>
                  <a:pt x="800100" y="93725"/>
                </a:lnTo>
                <a:lnTo>
                  <a:pt x="798576" y="99822"/>
                </a:lnTo>
                <a:lnTo>
                  <a:pt x="801623" y="104394"/>
                </a:lnTo>
                <a:lnTo>
                  <a:pt x="803909" y="108965"/>
                </a:lnTo>
                <a:lnTo>
                  <a:pt x="810006" y="110489"/>
                </a:lnTo>
                <a:lnTo>
                  <a:pt x="814577" y="108203"/>
                </a:lnTo>
                <a:lnTo>
                  <a:pt x="885444" y="66164"/>
                </a:lnTo>
                <a:close/>
              </a:path>
              <a:path w="904875" h="110489">
                <a:moveTo>
                  <a:pt x="885444" y="64769"/>
                </a:moveTo>
                <a:lnTo>
                  <a:pt x="885444" y="45719"/>
                </a:lnTo>
                <a:lnTo>
                  <a:pt x="850654" y="45719"/>
                </a:lnTo>
                <a:lnTo>
                  <a:pt x="867077" y="55244"/>
                </a:lnTo>
                <a:lnTo>
                  <a:pt x="880871" y="47243"/>
                </a:lnTo>
                <a:lnTo>
                  <a:pt x="880871" y="64769"/>
                </a:lnTo>
                <a:lnTo>
                  <a:pt x="885444" y="64769"/>
                </a:lnTo>
                <a:close/>
              </a:path>
              <a:path w="904875" h="110489">
                <a:moveTo>
                  <a:pt x="880871" y="64769"/>
                </a:moveTo>
                <a:lnTo>
                  <a:pt x="880871" y="63246"/>
                </a:lnTo>
                <a:lnTo>
                  <a:pt x="867077" y="55244"/>
                </a:lnTo>
                <a:lnTo>
                  <a:pt x="850654" y="64769"/>
                </a:lnTo>
                <a:lnTo>
                  <a:pt x="880871" y="64769"/>
                </a:lnTo>
                <a:close/>
              </a:path>
              <a:path w="904875" h="110489">
                <a:moveTo>
                  <a:pt x="880871" y="63246"/>
                </a:moveTo>
                <a:lnTo>
                  <a:pt x="880871" y="47243"/>
                </a:lnTo>
                <a:lnTo>
                  <a:pt x="867077" y="55244"/>
                </a:lnTo>
                <a:lnTo>
                  <a:pt x="880871" y="63246"/>
                </a:lnTo>
                <a:close/>
              </a:path>
            </a:pathLst>
          </a:custGeom>
          <a:solidFill>
            <a:srgbClr val="4A7EBB"/>
          </a:solidFill>
        </p:spPr>
        <p:txBody>
          <a:bodyPr wrap="square" lIns="0" tIns="0" rIns="0" bIns="0" rtlCol="0"/>
          <a:lstStyle/>
          <a:p>
            <a:endParaRPr/>
          </a:p>
        </p:txBody>
      </p:sp>
      <p:sp>
        <p:nvSpPr>
          <p:cNvPr id="6" name="object 6"/>
          <p:cNvSpPr/>
          <p:nvPr/>
        </p:nvSpPr>
        <p:spPr>
          <a:xfrm>
            <a:off x="1158239" y="6102096"/>
            <a:ext cx="110489" cy="486409"/>
          </a:xfrm>
          <a:custGeom>
            <a:avLst/>
            <a:gdLst/>
            <a:ahLst/>
            <a:cxnLst/>
            <a:rect l="l" t="t" r="r" b="b"/>
            <a:pathLst>
              <a:path w="110490" h="486409">
                <a:moveTo>
                  <a:pt x="54935" y="447443"/>
                </a:moveTo>
                <a:lnTo>
                  <a:pt x="19050" y="385571"/>
                </a:lnTo>
                <a:lnTo>
                  <a:pt x="16001" y="381000"/>
                </a:lnTo>
                <a:lnTo>
                  <a:pt x="9906" y="379475"/>
                </a:lnTo>
                <a:lnTo>
                  <a:pt x="6096" y="382524"/>
                </a:lnTo>
                <a:lnTo>
                  <a:pt x="1523" y="384809"/>
                </a:lnTo>
                <a:lnTo>
                  <a:pt x="0" y="390905"/>
                </a:lnTo>
                <a:lnTo>
                  <a:pt x="2285" y="395477"/>
                </a:lnTo>
                <a:lnTo>
                  <a:pt x="45719" y="470385"/>
                </a:lnTo>
                <a:lnTo>
                  <a:pt x="45719" y="467105"/>
                </a:lnTo>
                <a:lnTo>
                  <a:pt x="46481" y="467105"/>
                </a:lnTo>
                <a:lnTo>
                  <a:pt x="46481" y="461772"/>
                </a:lnTo>
                <a:lnTo>
                  <a:pt x="54935" y="447443"/>
                </a:lnTo>
                <a:close/>
              </a:path>
              <a:path w="110490" h="486409">
                <a:moveTo>
                  <a:pt x="64769" y="430775"/>
                </a:moveTo>
                <a:lnTo>
                  <a:pt x="64769" y="0"/>
                </a:lnTo>
                <a:lnTo>
                  <a:pt x="45719" y="0"/>
                </a:lnTo>
                <a:lnTo>
                  <a:pt x="45719" y="431554"/>
                </a:lnTo>
                <a:lnTo>
                  <a:pt x="54935" y="447443"/>
                </a:lnTo>
                <a:lnTo>
                  <a:pt x="64769" y="430775"/>
                </a:lnTo>
                <a:close/>
              </a:path>
              <a:path w="110490" h="486409">
                <a:moveTo>
                  <a:pt x="64769" y="469071"/>
                </a:moveTo>
                <a:lnTo>
                  <a:pt x="64769" y="467105"/>
                </a:lnTo>
                <a:lnTo>
                  <a:pt x="45719" y="467105"/>
                </a:lnTo>
                <a:lnTo>
                  <a:pt x="45719" y="470385"/>
                </a:lnTo>
                <a:lnTo>
                  <a:pt x="54863" y="486155"/>
                </a:lnTo>
                <a:lnTo>
                  <a:pt x="64769" y="469071"/>
                </a:lnTo>
                <a:close/>
              </a:path>
              <a:path w="110490" h="486409">
                <a:moveTo>
                  <a:pt x="63246" y="461772"/>
                </a:moveTo>
                <a:lnTo>
                  <a:pt x="54935" y="447443"/>
                </a:lnTo>
                <a:lnTo>
                  <a:pt x="46481" y="461772"/>
                </a:lnTo>
                <a:lnTo>
                  <a:pt x="63246" y="461772"/>
                </a:lnTo>
                <a:close/>
              </a:path>
              <a:path w="110490" h="486409">
                <a:moveTo>
                  <a:pt x="63246" y="467105"/>
                </a:moveTo>
                <a:lnTo>
                  <a:pt x="63246" y="461772"/>
                </a:lnTo>
                <a:lnTo>
                  <a:pt x="46481" y="461772"/>
                </a:lnTo>
                <a:lnTo>
                  <a:pt x="46481" y="467105"/>
                </a:lnTo>
                <a:lnTo>
                  <a:pt x="63246" y="467105"/>
                </a:lnTo>
                <a:close/>
              </a:path>
              <a:path w="110490" h="486409">
                <a:moveTo>
                  <a:pt x="110490" y="390905"/>
                </a:moveTo>
                <a:lnTo>
                  <a:pt x="108965" y="384809"/>
                </a:lnTo>
                <a:lnTo>
                  <a:pt x="104393" y="382524"/>
                </a:lnTo>
                <a:lnTo>
                  <a:pt x="99822" y="379475"/>
                </a:lnTo>
                <a:lnTo>
                  <a:pt x="93725" y="381000"/>
                </a:lnTo>
                <a:lnTo>
                  <a:pt x="91440" y="385571"/>
                </a:lnTo>
                <a:lnTo>
                  <a:pt x="54935" y="447443"/>
                </a:lnTo>
                <a:lnTo>
                  <a:pt x="63246" y="461772"/>
                </a:lnTo>
                <a:lnTo>
                  <a:pt x="63246" y="467105"/>
                </a:lnTo>
                <a:lnTo>
                  <a:pt x="64769" y="467105"/>
                </a:lnTo>
                <a:lnTo>
                  <a:pt x="64769" y="469071"/>
                </a:lnTo>
                <a:lnTo>
                  <a:pt x="107441" y="395477"/>
                </a:lnTo>
                <a:lnTo>
                  <a:pt x="110490" y="390905"/>
                </a:lnTo>
                <a:close/>
              </a:path>
            </a:pathLst>
          </a:custGeom>
          <a:solidFill>
            <a:srgbClr val="4A7EBB"/>
          </a:solidFill>
        </p:spPr>
        <p:txBody>
          <a:bodyPr wrap="square" lIns="0" tIns="0" rIns="0" bIns="0" rtlCol="0"/>
          <a:lstStyle/>
          <a:p>
            <a:endParaRPr/>
          </a:p>
        </p:txBody>
      </p:sp>
      <p:sp>
        <p:nvSpPr>
          <p:cNvPr id="7" name="object 7"/>
          <p:cNvSpPr/>
          <p:nvPr/>
        </p:nvSpPr>
        <p:spPr>
          <a:xfrm>
            <a:off x="3022854" y="6647688"/>
            <a:ext cx="2296160" cy="110489"/>
          </a:xfrm>
          <a:custGeom>
            <a:avLst/>
            <a:gdLst/>
            <a:ahLst/>
            <a:cxnLst/>
            <a:rect l="l" t="t" r="r" b="b"/>
            <a:pathLst>
              <a:path w="2296160" h="110490">
                <a:moveTo>
                  <a:pt x="2257955" y="54935"/>
                </a:moveTo>
                <a:lnTo>
                  <a:pt x="2242026" y="45696"/>
                </a:lnTo>
                <a:lnTo>
                  <a:pt x="0" y="44196"/>
                </a:lnTo>
                <a:lnTo>
                  <a:pt x="0" y="63246"/>
                </a:lnTo>
                <a:lnTo>
                  <a:pt x="2241327" y="64746"/>
                </a:lnTo>
                <a:lnTo>
                  <a:pt x="2257955" y="54935"/>
                </a:lnTo>
                <a:close/>
              </a:path>
              <a:path w="2296160" h="110490">
                <a:moveTo>
                  <a:pt x="2295906" y="54864"/>
                </a:moveTo>
                <a:lnTo>
                  <a:pt x="2205228" y="2286"/>
                </a:lnTo>
                <a:lnTo>
                  <a:pt x="2200656" y="0"/>
                </a:lnTo>
                <a:lnTo>
                  <a:pt x="2195322" y="1524"/>
                </a:lnTo>
                <a:lnTo>
                  <a:pt x="2192274" y="6096"/>
                </a:lnTo>
                <a:lnTo>
                  <a:pt x="2189988" y="10668"/>
                </a:lnTo>
                <a:lnTo>
                  <a:pt x="2191512" y="16002"/>
                </a:lnTo>
                <a:lnTo>
                  <a:pt x="2196084" y="19050"/>
                </a:lnTo>
                <a:lnTo>
                  <a:pt x="2242026" y="45696"/>
                </a:lnTo>
                <a:lnTo>
                  <a:pt x="2276856" y="45720"/>
                </a:lnTo>
                <a:lnTo>
                  <a:pt x="2276856" y="65909"/>
                </a:lnTo>
                <a:lnTo>
                  <a:pt x="2295906" y="54864"/>
                </a:lnTo>
                <a:close/>
              </a:path>
              <a:path w="2296160" h="110490">
                <a:moveTo>
                  <a:pt x="2276856" y="65909"/>
                </a:moveTo>
                <a:lnTo>
                  <a:pt x="2276856" y="64770"/>
                </a:lnTo>
                <a:lnTo>
                  <a:pt x="2241327" y="64746"/>
                </a:lnTo>
                <a:lnTo>
                  <a:pt x="2196084" y="91440"/>
                </a:lnTo>
                <a:lnTo>
                  <a:pt x="2191512" y="93726"/>
                </a:lnTo>
                <a:lnTo>
                  <a:pt x="2189988" y="99822"/>
                </a:lnTo>
                <a:lnTo>
                  <a:pt x="2192274" y="104394"/>
                </a:lnTo>
                <a:lnTo>
                  <a:pt x="2195322" y="108966"/>
                </a:lnTo>
                <a:lnTo>
                  <a:pt x="2200656" y="110490"/>
                </a:lnTo>
                <a:lnTo>
                  <a:pt x="2205228" y="107442"/>
                </a:lnTo>
                <a:lnTo>
                  <a:pt x="2276856" y="65909"/>
                </a:lnTo>
                <a:close/>
              </a:path>
              <a:path w="2296160" h="110490">
                <a:moveTo>
                  <a:pt x="2272284" y="64766"/>
                </a:moveTo>
                <a:lnTo>
                  <a:pt x="2272284" y="63246"/>
                </a:lnTo>
                <a:lnTo>
                  <a:pt x="2257955" y="54935"/>
                </a:lnTo>
                <a:lnTo>
                  <a:pt x="2241327" y="64746"/>
                </a:lnTo>
                <a:lnTo>
                  <a:pt x="2272284" y="64766"/>
                </a:lnTo>
                <a:close/>
              </a:path>
              <a:path w="2296160" h="110490">
                <a:moveTo>
                  <a:pt x="2276856" y="64770"/>
                </a:moveTo>
                <a:lnTo>
                  <a:pt x="2276856" y="45720"/>
                </a:lnTo>
                <a:lnTo>
                  <a:pt x="2242026" y="45696"/>
                </a:lnTo>
                <a:lnTo>
                  <a:pt x="2257955" y="54935"/>
                </a:lnTo>
                <a:lnTo>
                  <a:pt x="2272284" y="46482"/>
                </a:lnTo>
                <a:lnTo>
                  <a:pt x="2272284" y="64766"/>
                </a:lnTo>
                <a:lnTo>
                  <a:pt x="2276856" y="64770"/>
                </a:lnTo>
                <a:close/>
              </a:path>
              <a:path w="2296160" h="110490">
                <a:moveTo>
                  <a:pt x="2272284" y="63246"/>
                </a:moveTo>
                <a:lnTo>
                  <a:pt x="2272284" y="46482"/>
                </a:lnTo>
                <a:lnTo>
                  <a:pt x="2257955" y="54935"/>
                </a:lnTo>
                <a:lnTo>
                  <a:pt x="2272284" y="63246"/>
                </a:lnTo>
                <a:close/>
              </a:path>
            </a:pathLst>
          </a:custGeom>
          <a:solidFill>
            <a:srgbClr val="4A7EBB"/>
          </a:solidFill>
        </p:spPr>
        <p:txBody>
          <a:bodyPr wrap="square" lIns="0" tIns="0" rIns="0" bIns="0" rtlCol="0"/>
          <a:lstStyle/>
          <a:p>
            <a:endParaRPr/>
          </a:p>
        </p:txBody>
      </p:sp>
      <p:sp>
        <p:nvSpPr>
          <p:cNvPr id="8" name="object 8"/>
          <p:cNvSpPr/>
          <p:nvPr/>
        </p:nvSpPr>
        <p:spPr>
          <a:xfrm>
            <a:off x="2023110" y="5551170"/>
            <a:ext cx="3286125" cy="111760"/>
          </a:xfrm>
          <a:custGeom>
            <a:avLst/>
            <a:gdLst/>
            <a:ahLst/>
            <a:cxnLst/>
            <a:rect l="l" t="t" r="r" b="b"/>
            <a:pathLst>
              <a:path w="3286125" h="111760">
                <a:moveTo>
                  <a:pt x="3247793" y="55554"/>
                </a:moveTo>
                <a:lnTo>
                  <a:pt x="3231125" y="45719"/>
                </a:lnTo>
                <a:lnTo>
                  <a:pt x="0" y="45719"/>
                </a:lnTo>
                <a:lnTo>
                  <a:pt x="0" y="64769"/>
                </a:lnTo>
                <a:lnTo>
                  <a:pt x="3231904" y="64769"/>
                </a:lnTo>
                <a:lnTo>
                  <a:pt x="3247793" y="55554"/>
                </a:lnTo>
                <a:close/>
              </a:path>
              <a:path w="3286125" h="111760">
                <a:moveTo>
                  <a:pt x="3285743" y="55625"/>
                </a:moveTo>
                <a:lnTo>
                  <a:pt x="3195827" y="3047"/>
                </a:lnTo>
                <a:lnTo>
                  <a:pt x="3191255" y="0"/>
                </a:lnTo>
                <a:lnTo>
                  <a:pt x="3185160" y="1524"/>
                </a:lnTo>
                <a:lnTo>
                  <a:pt x="3182873" y="6095"/>
                </a:lnTo>
                <a:lnTo>
                  <a:pt x="3179825" y="10667"/>
                </a:lnTo>
                <a:lnTo>
                  <a:pt x="3181349" y="16763"/>
                </a:lnTo>
                <a:lnTo>
                  <a:pt x="3185922" y="19050"/>
                </a:lnTo>
                <a:lnTo>
                  <a:pt x="3231125" y="45719"/>
                </a:lnTo>
                <a:lnTo>
                  <a:pt x="3266694" y="45719"/>
                </a:lnTo>
                <a:lnTo>
                  <a:pt x="3266694" y="66765"/>
                </a:lnTo>
                <a:lnTo>
                  <a:pt x="3285743" y="55625"/>
                </a:lnTo>
                <a:close/>
              </a:path>
              <a:path w="3286125" h="111760">
                <a:moveTo>
                  <a:pt x="3266694" y="66765"/>
                </a:moveTo>
                <a:lnTo>
                  <a:pt x="3266694" y="64769"/>
                </a:lnTo>
                <a:lnTo>
                  <a:pt x="3231904" y="64769"/>
                </a:lnTo>
                <a:lnTo>
                  <a:pt x="3185922" y="91439"/>
                </a:lnTo>
                <a:lnTo>
                  <a:pt x="3181349" y="94487"/>
                </a:lnTo>
                <a:lnTo>
                  <a:pt x="3179825" y="100583"/>
                </a:lnTo>
                <a:lnTo>
                  <a:pt x="3182873" y="105155"/>
                </a:lnTo>
                <a:lnTo>
                  <a:pt x="3185160" y="109727"/>
                </a:lnTo>
                <a:lnTo>
                  <a:pt x="3191255" y="111251"/>
                </a:lnTo>
                <a:lnTo>
                  <a:pt x="3195827" y="108203"/>
                </a:lnTo>
                <a:lnTo>
                  <a:pt x="3266694" y="66765"/>
                </a:lnTo>
                <a:close/>
              </a:path>
              <a:path w="3286125" h="111760">
                <a:moveTo>
                  <a:pt x="3266694" y="64769"/>
                </a:moveTo>
                <a:lnTo>
                  <a:pt x="3266694" y="45719"/>
                </a:lnTo>
                <a:lnTo>
                  <a:pt x="3231125" y="45719"/>
                </a:lnTo>
                <a:lnTo>
                  <a:pt x="3247793" y="55554"/>
                </a:lnTo>
                <a:lnTo>
                  <a:pt x="3262122" y="47243"/>
                </a:lnTo>
                <a:lnTo>
                  <a:pt x="3262122" y="64769"/>
                </a:lnTo>
                <a:lnTo>
                  <a:pt x="3266694" y="64769"/>
                </a:lnTo>
                <a:close/>
              </a:path>
              <a:path w="3286125" h="111760">
                <a:moveTo>
                  <a:pt x="3262122" y="64769"/>
                </a:moveTo>
                <a:lnTo>
                  <a:pt x="3262122" y="64007"/>
                </a:lnTo>
                <a:lnTo>
                  <a:pt x="3247793" y="55554"/>
                </a:lnTo>
                <a:lnTo>
                  <a:pt x="3231904" y="64769"/>
                </a:lnTo>
                <a:lnTo>
                  <a:pt x="3262122" y="64769"/>
                </a:lnTo>
                <a:close/>
              </a:path>
              <a:path w="3286125" h="111760">
                <a:moveTo>
                  <a:pt x="3262122" y="64007"/>
                </a:moveTo>
                <a:lnTo>
                  <a:pt x="3262122" y="47243"/>
                </a:lnTo>
                <a:lnTo>
                  <a:pt x="3247793" y="55554"/>
                </a:lnTo>
                <a:lnTo>
                  <a:pt x="3262122" y="64007"/>
                </a:lnTo>
                <a:close/>
              </a:path>
            </a:pathLst>
          </a:custGeom>
          <a:solidFill>
            <a:srgbClr val="4A7EBB"/>
          </a:solidFill>
        </p:spPr>
        <p:txBody>
          <a:bodyPr wrap="square" lIns="0" tIns="0" rIns="0" bIns="0" rtlCol="0"/>
          <a:lstStyle/>
          <a:p>
            <a:endParaRPr/>
          </a:p>
        </p:txBody>
      </p:sp>
      <p:sp>
        <p:nvSpPr>
          <p:cNvPr id="9" name="object 9"/>
          <p:cNvSpPr/>
          <p:nvPr/>
        </p:nvSpPr>
        <p:spPr>
          <a:xfrm>
            <a:off x="390906" y="1193291"/>
            <a:ext cx="1644650" cy="502284"/>
          </a:xfrm>
          <a:custGeom>
            <a:avLst/>
            <a:gdLst/>
            <a:ahLst/>
            <a:cxnLst/>
            <a:rect l="l" t="t" r="r" b="b"/>
            <a:pathLst>
              <a:path w="1644650" h="502285">
                <a:moveTo>
                  <a:pt x="1644395" y="502157"/>
                </a:moveTo>
                <a:lnTo>
                  <a:pt x="1644395" y="0"/>
                </a:lnTo>
                <a:lnTo>
                  <a:pt x="0" y="0"/>
                </a:lnTo>
                <a:lnTo>
                  <a:pt x="0" y="502157"/>
                </a:lnTo>
                <a:lnTo>
                  <a:pt x="12954" y="502157"/>
                </a:lnTo>
                <a:lnTo>
                  <a:pt x="12953" y="25907"/>
                </a:lnTo>
                <a:lnTo>
                  <a:pt x="25145" y="12953"/>
                </a:lnTo>
                <a:lnTo>
                  <a:pt x="25145" y="25907"/>
                </a:lnTo>
                <a:lnTo>
                  <a:pt x="1619250" y="25907"/>
                </a:lnTo>
                <a:lnTo>
                  <a:pt x="1619250" y="12953"/>
                </a:lnTo>
                <a:lnTo>
                  <a:pt x="1632204" y="25907"/>
                </a:lnTo>
                <a:lnTo>
                  <a:pt x="1632204" y="502157"/>
                </a:lnTo>
                <a:lnTo>
                  <a:pt x="1644395" y="502157"/>
                </a:lnTo>
                <a:close/>
              </a:path>
              <a:path w="1644650" h="502285">
                <a:moveTo>
                  <a:pt x="25145" y="25907"/>
                </a:moveTo>
                <a:lnTo>
                  <a:pt x="25145" y="12953"/>
                </a:lnTo>
                <a:lnTo>
                  <a:pt x="12953" y="25907"/>
                </a:lnTo>
                <a:lnTo>
                  <a:pt x="25145" y="25907"/>
                </a:lnTo>
                <a:close/>
              </a:path>
              <a:path w="1644650" h="502285">
                <a:moveTo>
                  <a:pt x="25145" y="476249"/>
                </a:moveTo>
                <a:lnTo>
                  <a:pt x="25145" y="25907"/>
                </a:lnTo>
                <a:lnTo>
                  <a:pt x="12953" y="25907"/>
                </a:lnTo>
                <a:lnTo>
                  <a:pt x="12953" y="476249"/>
                </a:lnTo>
                <a:lnTo>
                  <a:pt x="25145" y="476249"/>
                </a:lnTo>
                <a:close/>
              </a:path>
              <a:path w="1644650" h="502285">
                <a:moveTo>
                  <a:pt x="1632204" y="476249"/>
                </a:moveTo>
                <a:lnTo>
                  <a:pt x="12953" y="476249"/>
                </a:lnTo>
                <a:lnTo>
                  <a:pt x="25145" y="489203"/>
                </a:lnTo>
                <a:lnTo>
                  <a:pt x="25146" y="502157"/>
                </a:lnTo>
                <a:lnTo>
                  <a:pt x="1619250" y="502157"/>
                </a:lnTo>
                <a:lnTo>
                  <a:pt x="1619250" y="489203"/>
                </a:lnTo>
                <a:lnTo>
                  <a:pt x="1632204" y="476249"/>
                </a:lnTo>
                <a:close/>
              </a:path>
              <a:path w="1644650" h="502285">
                <a:moveTo>
                  <a:pt x="25146" y="502157"/>
                </a:moveTo>
                <a:lnTo>
                  <a:pt x="25145" y="489203"/>
                </a:lnTo>
                <a:lnTo>
                  <a:pt x="12953" y="476249"/>
                </a:lnTo>
                <a:lnTo>
                  <a:pt x="12954" y="502157"/>
                </a:lnTo>
                <a:lnTo>
                  <a:pt x="25146" y="502157"/>
                </a:lnTo>
                <a:close/>
              </a:path>
              <a:path w="1644650" h="502285">
                <a:moveTo>
                  <a:pt x="1632204" y="25907"/>
                </a:moveTo>
                <a:lnTo>
                  <a:pt x="1619250" y="12953"/>
                </a:lnTo>
                <a:lnTo>
                  <a:pt x="1619250" y="25907"/>
                </a:lnTo>
                <a:lnTo>
                  <a:pt x="1632204" y="25907"/>
                </a:lnTo>
                <a:close/>
              </a:path>
              <a:path w="1644650" h="502285">
                <a:moveTo>
                  <a:pt x="1632204" y="476249"/>
                </a:moveTo>
                <a:lnTo>
                  <a:pt x="1632204" y="25907"/>
                </a:lnTo>
                <a:lnTo>
                  <a:pt x="1619250" y="25907"/>
                </a:lnTo>
                <a:lnTo>
                  <a:pt x="1619250" y="476249"/>
                </a:lnTo>
                <a:lnTo>
                  <a:pt x="1632204" y="476249"/>
                </a:lnTo>
                <a:close/>
              </a:path>
              <a:path w="1644650" h="502285">
                <a:moveTo>
                  <a:pt x="1632204" y="502157"/>
                </a:moveTo>
                <a:lnTo>
                  <a:pt x="1632204" y="476249"/>
                </a:lnTo>
                <a:lnTo>
                  <a:pt x="1619250" y="489203"/>
                </a:lnTo>
                <a:lnTo>
                  <a:pt x="1619250" y="502157"/>
                </a:lnTo>
                <a:lnTo>
                  <a:pt x="1632204" y="502157"/>
                </a:lnTo>
                <a:close/>
              </a:path>
            </a:pathLst>
          </a:custGeom>
          <a:solidFill>
            <a:srgbClr val="4F81BD"/>
          </a:solidFill>
        </p:spPr>
        <p:txBody>
          <a:bodyPr wrap="square" lIns="0" tIns="0" rIns="0" bIns="0" rtlCol="0"/>
          <a:lstStyle/>
          <a:p>
            <a:endParaRPr/>
          </a:p>
        </p:txBody>
      </p:sp>
      <p:sp>
        <p:nvSpPr>
          <p:cNvPr id="10" name="object 10"/>
          <p:cNvSpPr txBox="1"/>
          <p:nvPr/>
        </p:nvSpPr>
        <p:spPr>
          <a:xfrm>
            <a:off x="435355" y="850387"/>
            <a:ext cx="4253230" cy="774065"/>
          </a:xfrm>
          <a:prstGeom prst="rect">
            <a:avLst/>
          </a:prstGeom>
        </p:spPr>
        <p:txBody>
          <a:bodyPr vert="horz" wrap="square" lIns="0" tIns="0" rIns="0" bIns="0" rtlCol="0">
            <a:spAutoFit/>
          </a:bodyPr>
          <a:lstStyle/>
          <a:p>
            <a:pPr marL="234315" indent="-222250">
              <a:lnSpc>
                <a:spcPct val="100000"/>
              </a:lnSpc>
            </a:pPr>
            <a:r>
              <a:rPr sz="1000" b="1" dirty="0">
                <a:solidFill>
                  <a:srgbClr val="FFFFFF"/>
                </a:solidFill>
                <a:latin typeface="Arial Black"/>
                <a:cs typeface="Arial Black"/>
              </a:rPr>
              <a:t>W</a:t>
            </a:r>
            <a:r>
              <a:rPr sz="1000" b="1" spc="-5" dirty="0">
                <a:solidFill>
                  <a:srgbClr val="FFFFFF"/>
                </a:solidFill>
                <a:latin typeface="Arial Black"/>
                <a:cs typeface="Arial Black"/>
              </a:rPr>
              <a:t>isconsi</a:t>
            </a:r>
            <a:r>
              <a:rPr sz="1000" b="1" dirty="0">
                <a:solidFill>
                  <a:srgbClr val="FFFFFF"/>
                </a:solidFill>
                <a:latin typeface="Arial Black"/>
                <a:cs typeface="Arial Black"/>
              </a:rPr>
              <a:t>n</a:t>
            </a:r>
            <a:r>
              <a:rPr sz="1000" b="1" spc="-15" dirty="0">
                <a:solidFill>
                  <a:srgbClr val="FFFFFF"/>
                </a:solidFill>
                <a:latin typeface="Arial Black"/>
                <a:cs typeface="Arial Black"/>
              </a:rPr>
              <a:t> </a:t>
            </a:r>
            <a:r>
              <a:rPr sz="1000" b="1" spc="-5" dirty="0">
                <a:solidFill>
                  <a:srgbClr val="FFFFFF"/>
                </a:solidFill>
                <a:latin typeface="Arial Black"/>
                <a:cs typeface="Arial Black"/>
              </a:rPr>
              <a:t>Healthcare-Associat</a:t>
            </a:r>
            <a:r>
              <a:rPr sz="1000" b="1" spc="-10" dirty="0">
                <a:solidFill>
                  <a:srgbClr val="FFFFFF"/>
                </a:solidFill>
                <a:latin typeface="Arial Black"/>
                <a:cs typeface="Arial Black"/>
              </a:rPr>
              <a:t>e</a:t>
            </a:r>
            <a:r>
              <a:rPr sz="1000" b="1" dirty="0">
                <a:solidFill>
                  <a:srgbClr val="FFFFFF"/>
                </a:solidFill>
                <a:latin typeface="Arial Black"/>
                <a:cs typeface="Arial Black"/>
              </a:rPr>
              <a:t>d </a:t>
            </a:r>
            <a:r>
              <a:rPr sz="1000" b="1" spc="-5" dirty="0">
                <a:solidFill>
                  <a:srgbClr val="FFFFFF"/>
                </a:solidFill>
                <a:latin typeface="Arial Black"/>
                <a:cs typeface="Arial Black"/>
              </a:rPr>
              <a:t>Infection</a:t>
            </a:r>
            <a:r>
              <a:rPr sz="1000" b="1" dirty="0">
                <a:solidFill>
                  <a:srgbClr val="FFFFFF"/>
                </a:solidFill>
                <a:latin typeface="Arial Black"/>
                <a:cs typeface="Arial Black"/>
              </a:rPr>
              <a:t>s </a:t>
            </a:r>
            <a:r>
              <a:rPr sz="1000" b="1" spc="-5" dirty="0">
                <a:solidFill>
                  <a:srgbClr val="FFFFFF"/>
                </a:solidFill>
                <a:latin typeface="Arial Black"/>
                <a:cs typeface="Arial Black"/>
              </a:rPr>
              <a:t>i</a:t>
            </a:r>
            <a:r>
              <a:rPr sz="1000" b="1" dirty="0">
                <a:solidFill>
                  <a:srgbClr val="FFFFFF"/>
                </a:solidFill>
                <a:latin typeface="Arial Black"/>
                <a:cs typeface="Arial Black"/>
              </a:rPr>
              <a:t>n </a:t>
            </a:r>
            <a:r>
              <a:rPr sz="1000" b="1" spc="-10" dirty="0">
                <a:solidFill>
                  <a:srgbClr val="FFFFFF"/>
                </a:solidFill>
                <a:latin typeface="Arial Black"/>
                <a:cs typeface="Arial Black"/>
              </a:rPr>
              <a:t>L</a:t>
            </a:r>
            <a:r>
              <a:rPr sz="1000" b="1" dirty="0">
                <a:solidFill>
                  <a:srgbClr val="FFFFFF"/>
                </a:solidFill>
                <a:latin typeface="Arial Black"/>
                <a:cs typeface="Arial Black"/>
              </a:rPr>
              <a:t>TC </a:t>
            </a:r>
            <a:r>
              <a:rPr sz="1000" b="1" spc="-5" dirty="0">
                <a:solidFill>
                  <a:srgbClr val="FFFFFF"/>
                </a:solidFill>
                <a:latin typeface="Arial Black"/>
                <a:cs typeface="Arial Black"/>
              </a:rPr>
              <a:t>Coalition</a:t>
            </a:r>
            <a:endParaRPr sz="1000" dirty="0">
              <a:latin typeface="Arial Black"/>
              <a:cs typeface="Arial Black"/>
            </a:endParaRPr>
          </a:p>
          <a:p>
            <a:pPr>
              <a:lnSpc>
                <a:spcPct val="100000"/>
              </a:lnSpc>
            </a:pPr>
            <a:endParaRPr sz="1000" dirty="0">
              <a:latin typeface="Times New Roman"/>
              <a:cs typeface="Times New Roman"/>
            </a:endParaRPr>
          </a:p>
          <a:p>
            <a:pPr>
              <a:lnSpc>
                <a:spcPct val="100000"/>
              </a:lnSpc>
              <a:spcBef>
                <a:spcPts val="52"/>
              </a:spcBef>
            </a:pPr>
            <a:endParaRPr sz="850" dirty="0">
              <a:latin typeface="Times New Roman"/>
              <a:cs typeface="Times New Roman"/>
            </a:endParaRPr>
          </a:p>
          <a:p>
            <a:pPr marL="501015" marR="2922905" indent="-267335">
              <a:lnSpc>
                <a:spcPct val="101400"/>
              </a:lnSpc>
            </a:pPr>
            <a:r>
              <a:rPr sz="1100" spc="-5" dirty="0">
                <a:solidFill>
                  <a:srgbClr val="00B050"/>
                </a:solidFill>
                <a:latin typeface="Calibri"/>
                <a:cs typeface="Calibri"/>
              </a:rPr>
              <a:t>Reside</a:t>
            </a:r>
            <a:r>
              <a:rPr sz="1100" dirty="0">
                <a:solidFill>
                  <a:srgbClr val="00B050"/>
                </a:solidFill>
                <a:latin typeface="Calibri"/>
                <a:cs typeface="Calibri"/>
              </a:rPr>
              <a:t>n</a:t>
            </a:r>
            <a:r>
              <a:rPr sz="1100" spc="-5" dirty="0">
                <a:solidFill>
                  <a:srgbClr val="00B050"/>
                </a:solidFill>
                <a:latin typeface="Calibri"/>
                <a:cs typeface="Calibri"/>
              </a:rPr>
              <a:t>t Ch</a:t>
            </a:r>
            <a:r>
              <a:rPr sz="1100" spc="5" dirty="0">
                <a:solidFill>
                  <a:srgbClr val="00B050"/>
                </a:solidFill>
                <a:latin typeface="Calibri"/>
                <a:cs typeface="Calibri"/>
              </a:rPr>
              <a:t>a</a:t>
            </a:r>
            <a:r>
              <a:rPr sz="1100" spc="-5" dirty="0">
                <a:solidFill>
                  <a:srgbClr val="00B050"/>
                </a:solidFill>
                <a:latin typeface="Calibri"/>
                <a:cs typeface="Calibri"/>
              </a:rPr>
              <a:t>n</a:t>
            </a:r>
            <a:r>
              <a:rPr sz="1100" spc="-15" dirty="0">
                <a:solidFill>
                  <a:srgbClr val="00B050"/>
                </a:solidFill>
                <a:latin typeface="Calibri"/>
                <a:cs typeface="Calibri"/>
              </a:rPr>
              <a:t>g</a:t>
            </a:r>
            <a:r>
              <a:rPr sz="1100" spc="-10" dirty="0">
                <a:solidFill>
                  <a:srgbClr val="00B050"/>
                </a:solidFill>
                <a:latin typeface="Calibri"/>
                <a:cs typeface="Calibri"/>
              </a:rPr>
              <a:t>e</a:t>
            </a:r>
            <a:r>
              <a:rPr sz="1100" spc="-5" dirty="0">
                <a:solidFill>
                  <a:srgbClr val="00B050"/>
                </a:solidFill>
                <a:latin typeface="Calibri"/>
                <a:cs typeface="Calibri"/>
              </a:rPr>
              <a:t> </a:t>
            </a:r>
            <a:r>
              <a:rPr sz="1100" spc="5" dirty="0">
                <a:solidFill>
                  <a:srgbClr val="00B050"/>
                </a:solidFill>
                <a:latin typeface="Calibri"/>
                <a:cs typeface="Calibri"/>
              </a:rPr>
              <a:t>in </a:t>
            </a:r>
            <a:r>
              <a:rPr sz="1100" spc="-5" dirty="0">
                <a:solidFill>
                  <a:srgbClr val="00B050"/>
                </a:solidFill>
                <a:latin typeface="Calibri"/>
                <a:cs typeface="Calibri"/>
              </a:rPr>
              <a:t>Condition</a:t>
            </a:r>
            <a:endParaRPr sz="1100" dirty="0">
              <a:latin typeface="Calibri"/>
              <a:cs typeface="Calibri"/>
            </a:endParaRPr>
          </a:p>
        </p:txBody>
      </p:sp>
      <p:sp>
        <p:nvSpPr>
          <p:cNvPr id="12" name="object 12"/>
          <p:cNvSpPr/>
          <p:nvPr/>
        </p:nvSpPr>
        <p:spPr>
          <a:xfrm>
            <a:off x="390906" y="2917698"/>
            <a:ext cx="1644650" cy="588010"/>
          </a:xfrm>
          <a:custGeom>
            <a:avLst/>
            <a:gdLst/>
            <a:ahLst/>
            <a:cxnLst/>
            <a:rect l="l" t="t" r="r" b="b"/>
            <a:pathLst>
              <a:path w="1644650" h="588010">
                <a:moveTo>
                  <a:pt x="1644396" y="587501"/>
                </a:moveTo>
                <a:lnTo>
                  <a:pt x="1644395" y="0"/>
                </a:lnTo>
                <a:lnTo>
                  <a:pt x="0" y="0"/>
                </a:lnTo>
                <a:lnTo>
                  <a:pt x="0" y="587501"/>
                </a:lnTo>
                <a:lnTo>
                  <a:pt x="12954" y="587501"/>
                </a:lnTo>
                <a:lnTo>
                  <a:pt x="12953" y="25145"/>
                </a:lnTo>
                <a:lnTo>
                  <a:pt x="25145" y="12191"/>
                </a:lnTo>
                <a:lnTo>
                  <a:pt x="25145" y="25145"/>
                </a:lnTo>
                <a:lnTo>
                  <a:pt x="1619249" y="25145"/>
                </a:lnTo>
                <a:lnTo>
                  <a:pt x="1619249" y="12191"/>
                </a:lnTo>
                <a:lnTo>
                  <a:pt x="1632203" y="25145"/>
                </a:lnTo>
                <a:lnTo>
                  <a:pt x="1632204" y="587501"/>
                </a:lnTo>
                <a:lnTo>
                  <a:pt x="1644396" y="587501"/>
                </a:lnTo>
                <a:close/>
              </a:path>
              <a:path w="1644650" h="588010">
                <a:moveTo>
                  <a:pt x="25145" y="25145"/>
                </a:moveTo>
                <a:lnTo>
                  <a:pt x="25145" y="12191"/>
                </a:lnTo>
                <a:lnTo>
                  <a:pt x="12953" y="25145"/>
                </a:lnTo>
                <a:lnTo>
                  <a:pt x="25145" y="25145"/>
                </a:lnTo>
                <a:close/>
              </a:path>
              <a:path w="1644650" h="588010">
                <a:moveTo>
                  <a:pt x="25145" y="561593"/>
                </a:moveTo>
                <a:lnTo>
                  <a:pt x="25145" y="25145"/>
                </a:lnTo>
                <a:lnTo>
                  <a:pt x="12953" y="25145"/>
                </a:lnTo>
                <a:lnTo>
                  <a:pt x="12954" y="561593"/>
                </a:lnTo>
                <a:lnTo>
                  <a:pt x="25145" y="561593"/>
                </a:lnTo>
                <a:close/>
              </a:path>
              <a:path w="1644650" h="588010">
                <a:moveTo>
                  <a:pt x="1632204" y="561593"/>
                </a:moveTo>
                <a:lnTo>
                  <a:pt x="12954" y="561593"/>
                </a:lnTo>
                <a:lnTo>
                  <a:pt x="25145" y="574548"/>
                </a:lnTo>
                <a:lnTo>
                  <a:pt x="25145" y="587501"/>
                </a:lnTo>
                <a:lnTo>
                  <a:pt x="1619250" y="587501"/>
                </a:lnTo>
                <a:lnTo>
                  <a:pt x="1619250" y="574548"/>
                </a:lnTo>
                <a:lnTo>
                  <a:pt x="1632204" y="561593"/>
                </a:lnTo>
                <a:close/>
              </a:path>
              <a:path w="1644650" h="588010">
                <a:moveTo>
                  <a:pt x="25145" y="587501"/>
                </a:moveTo>
                <a:lnTo>
                  <a:pt x="25145" y="574548"/>
                </a:lnTo>
                <a:lnTo>
                  <a:pt x="12954" y="561593"/>
                </a:lnTo>
                <a:lnTo>
                  <a:pt x="12954" y="587501"/>
                </a:lnTo>
                <a:lnTo>
                  <a:pt x="25145" y="587501"/>
                </a:lnTo>
                <a:close/>
              </a:path>
              <a:path w="1644650" h="588010">
                <a:moveTo>
                  <a:pt x="1632203" y="25145"/>
                </a:moveTo>
                <a:lnTo>
                  <a:pt x="1619249" y="12191"/>
                </a:lnTo>
                <a:lnTo>
                  <a:pt x="1619249" y="25145"/>
                </a:lnTo>
                <a:lnTo>
                  <a:pt x="1632203" y="25145"/>
                </a:lnTo>
                <a:close/>
              </a:path>
              <a:path w="1644650" h="588010">
                <a:moveTo>
                  <a:pt x="1632204" y="561593"/>
                </a:moveTo>
                <a:lnTo>
                  <a:pt x="1632203" y="25145"/>
                </a:lnTo>
                <a:lnTo>
                  <a:pt x="1619249" y="25145"/>
                </a:lnTo>
                <a:lnTo>
                  <a:pt x="1619250" y="561593"/>
                </a:lnTo>
                <a:lnTo>
                  <a:pt x="1632204" y="561593"/>
                </a:lnTo>
                <a:close/>
              </a:path>
              <a:path w="1644650" h="588010">
                <a:moveTo>
                  <a:pt x="1632204" y="587501"/>
                </a:moveTo>
                <a:lnTo>
                  <a:pt x="1632204" y="561593"/>
                </a:lnTo>
                <a:lnTo>
                  <a:pt x="1619250" y="574548"/>
                </a:lnTo>
                <a:lnTo>
                  <a:pt x="1619250" y="587501"/>
                </a:lnTo>
                <a:lnTo>
                  <a:pt x="1632204" y="587501"/>
                </a:lnTo>
                <a:close/>
              </a:path>
            </a:pathLst>
          </a:custGeom>
          <a:solidFill>
            <a:srgbClr val="4F81BD"/>
          </a:solidFill>
        </p:spPr>
        <p:txBody>
          <a:bodyPr wrap="square" lIns="0" tIns="0" rIns="0" bIns="0" rtlCol="0"/>
          <a:lstStyle/>
          <a:p>
            <a:endParaRPr/>
          </a:p>
        </p:txBody>
      </p:sp>
      <p:sp>
        <p:nvSpPr>
          <p:cNvPr id="13" name="object 13"/>
          <p:cNvSpPr txBox="1"/>
          <p:nvPr/>
        </p:nvSpPr>
        <p:spPr>
          <a:xfrm>
            <a:off x="591566" y="3055683"/>
            <a:ext cx="1242060" cy="335280"/>
          </a:xfrm>
          <a:prstGeom prst="rect">
            <a:avLst/>
          </a:prstGeom>
        </p:spPr>
        <p:txBody>
          <a:bodyPr vert="horz" wrap="square" lIns="0" tIns="0" rIns="0" bIns="0" rtlCol="0">
            <a:spAutoFit/>
          </a:bodyPr>
          <a:lstStyle/>
          <a:p>
            <a:pPr marL="414655" marR="5080" indent="-402590">
              <a:lnSpc>
                <a:spcPct val="101400"/>
              </a:lnSpc>
            </a:pPr>
            <a:r>
              <a:rPr sz="1100" spc="-5" dirty="0">
                <a:latin typeface="Calibri"/>
                <a:cs typeface="Calibri"/>
              </a:rPr>
              <a:t>Localizin</a:t>
            </a:r>
            <a:r>
              <a:rPr sz="1100" dirty="0">
                <a:latin typeface="Calibri"/>
                <a:cs typeface="Calibri"/>
              </a:rPr>
              <a:t>g</a:t>
            </a:r>
            <a:r>
              <a:rPr sz="1100" spc="5" dirty="0">
                <a:latin typeface="Calibri"/>
                <a:cs typeface="Calibri"/>
              </a:rPr>
              <a:t> </a:t>
            </a:r>
            <a:r>
              <a:rPr sz="1100" spc="-10" dirty="0">
                <a:latin typeface="Calibri"/>
                <a:cs typeface="Calibri"/>
              </a:rPr>
              <a:t>Ur</a:t>
            </a:r>
            <a:r>
              <a:rPr sz="1100" dirty="0">
                <a:latin typeface="Calibri"/>
                <a:cs typeface="Calibri"/>
              </a:rPr>
              <a:t>i</a:t>
            </a:r>
            <a:r>
              <a:rPr sz="1100" spc="-5" dirty="0">
                <a:latin typeface="Calibri"/>
                <a:cs typeface="Calibri"/>
              </a:rPr>
              <a:t>n</a:t>
            </a:r>
            <a:r>
              <a:rPr sz="1100" spc="-10" dirty="0">
                <a:latin typeface="Calibri"/>
                <a:cs typeface="Calibri"/>
              </a:rPr>
              <a:t>ar</a:t>
            </a:r>
            <a:r>
              <a:rPr sz="1100" spc="-5" dirty="0">
                <a:latin typeface="Calibri"/>
                <a:cs typeface="Calibri"/>
              </a:rPr>
              <a:t>y S/S (</a:t>
            </a:r>
            <a:r>
              <a:rPr sz="1100" b="1" spc="-15" dirty="0">
                <a:latin typeface="Calibri"/>
                <a:cs typeface="Calibri"/>
              </a:rPr>
              <a:t>Bo</a:t>
            </a:r>
            <a:r>
              <a:rPr sz="1100" b="1" spc="-5" dirty="0">
                <a:latin typeface="Calibri"/>
                <a:cs typeface="Calibri"/>
              </a:rPr>
              <a:t>x</a:t>
            </a:r>
            <a:r>
              <a:rPr sz="1100" b="1" dirty="0">
                <a:latin typeface="Calibri"/>
                <a:cs typeface="Calibri"/>
              </a:rPr>
              <a:t> </a:t>
            </a:r>
            <a:r>
              <a:rPr sz="1100" b="1" spc="-10" dirty="0">
                <a:latin typeface="Calibri"/>
                <a:cs typeface="Calibri"/>
              </a:rPr>
              <a:t>B</a:t>
            </a:r>
            <a:r>
              <a:rPr sz="1100" dirty="0">
                <a:latin typeface="Calibri"/>
                <a:cs typeface="Calibri"/>
              </a:rPr>
              <a:t>)</a:t>
            </a:r>
            <a:endParaRPr sz="1100">
              <a:latin typeface="Calibri"/>
              <a:cs typeface="Calibri"/>
            </a:endParaRPr>
          </a:p>
        </p:txBody>
      </p:sp>
      <p:sp>
        <p:nvSpPr>
          <p:cNvPr id="14" name="object 14"/>
          <p:cNvSpPr/>
          <p:nvPr/>
        </p:nvSpPr>
        <p:spPr>
          <a:xfrm>
            <a:off x="381000" y="1984248"/>
            <a:ext cx="1654810" cy="654050"/>
          </a:xfrm>
          <a:custGeom>
            <a:avLst/>
            <a:gdLst/>
            <a:ahLst/>
            <a:cxnLst/>
            <a:rect l="l" t="t" r="r" b="b"/>
            <a:pathLst>
              <a:path w="1654810" h="654050">
                <a:moveTo>
                  <a:pt x="1654302" y="653795"/>
                </a:moveTo>
                <a:lnTo>
                  <a:pt x="1654302" y="0"/>
                </a:lnTo>
                <a:lnTo>
                  <a:pt x="0" y="0"/>
                </a:lnTo>
                <a:lnTo>
                  <a:pt x="0" y="653795"/>
                </a:lnTo>
                <a:lnTo>
                  <a:pt x="12953" y="653795"/>
                </a:lnTo>
                <a:lnTo>
                  <a:pt x="12953" y="25145"/>
                </a:lnTo>
                <a:lnTo>
                  <a:pt x="25907" y="12191"/>
                </a:lnTo>
                <a:lnTo>
                  <a:pt x="25907" y="25145"/>
                </a:lnTo>
                <a:lnTo>
                  <a:pt x="1629156" y="25145"/>
                </a:lnTo>
                <a:lnTo>
                  <a:pt x="1629156" y="12191"/>
                </a:lnTo>
                <a:lnTo>
                  <a:pt x="1642110" y="25145"/>
                </a:lnTo>
                <a:lnTo>
                  <a:pt x="1642110" y="653795"/>
                </a:lnTo>
                <a:lnTo>
                  <a:pt x="1654302" y="653795"/>
                </a:lnTo>
                <a:close/>
              </a:path>
              <a:path w="1654810" h="654050">
                <a:moveTo>
                  <a:pt x="25907" y="25145"/>
                </a:moveTo>
                <a:lnTo>
                  <a:pt x="25907" y="12191"/>
                </a:lnTo>
                <a:lnTo>
                  <a:pt x="12953" y="25145"/>
                </a:lnTo>
                <a:lnTo>
                  <a:pt x="25907" y="25145"/>
                </a:lnTo>
                <a:close/>
              </a:path>
              <a:path w="1654810" h="654050">
                <a:moveTo>
                  <a:pt x="25907" y="628650"/>
                </a:moveTo>
                <a:lnTo>
                  <a:pt x="25907" y="25145"/>
                </a:lnTo>
                <a:lnTo>
                  <a:pt x="12953" y="25145"/>
                </a:lnTo>
                <a:lnTo>
                  <a:pt x="12954" y="628650"/>
                </a:lnTo>
                <a:lnTo>
                  <a:pt x="25907" y="628650"/>
                </a:lnTo>
                <a:close/>
              </a:path>
              <a:path w="1654810" h="654050">
                <a:moveTo>
                  <a:pt x="1642110" y="628650"/>
                </a:moveTo>
                <a:lnTo>
                  <a:pt x="12954" y="628650"/>
                </a:lnTo>
                <a:lnTo>
                  <a:pt x="25908" y="640841"/>
                </a:lnTo>
                <a:lnTo>
                  <a:pt x="25907" y="653795"/>
                </a:lnTo>
                <a:lnTo>
                  <a:pt x="1629156" y="653795"/>
                </a:lnTo>
                <a:lnTo>
                  <a:pt x="1629156" y="640841"/>
                </a:lnTo>
                <a:lnTo>
                  <a:pt x="1642110" y="628650"/>
                </a:lnTo>
                <a:close/>
              </a:path>
              <a:path w="1654810" h="654050">
                <a:moveTo>
                  <a:pt x="25907" y="653795"/>
                </a:moveTo>
                <a:lnTo>
                  <a:pt x="25908" y="640841"/>
                </a:lnTo>
                <a:lnTo>
                  <a:pt x="12954" y="628650"/>
                </a:lnTo>
                <a:lnTo>
                  <a:pt x="12953" y="653795"/>
                </a:lnTo>
                <a:lnTo>
                  <a:pt x="25907" y="653795"/>
                </a:lnTo>
                <a:close/>
              </a:path>
              <a:path w="1654810" h="654050">
                <a:moveTo>
                  <a:pt x="1642110" y="25145"/>
                </a:moveTo>
                <a:lnTo>
                  <a:pt x="1629156" y="12191"/>
                </a:lnTo>
                <a:lnTo>
                  <a:pt x="1629156" y="25145"/>
                </a:lnTo>
                <a:lnTo>
                  <a:pt x="1642110" y="25145"/>
                </a:lnTo>
                <a:close/>
              </a:path>
              <a:path w="1654810" h="654050">
                <a:moveTo>
                  <a:pt x="1642110" y="628650"/>
                </a:moveTo>
                <a:lnTo>
                  <a:pt x="1642110" y="25145"/>
                </a:lnTo>
                <a:lnTo>
                  <a:pt x="1629156" y="25145"/>
                </a:lnTo>
                <a:lnTo>
                  <a:pt x="1629156" y="628650"/>
                </a:lnTo>
                <a:lnTo>
                  <a:pt x="1642110" y="628650"/>
                </a:lnTo>
                <a:close/>
              </a:path>
              <a:path w="1654810" h="654050">
                <a:moveTo>
                  <a:pt x="1642110" y="653795"/>
                </a:moveTo>
                <a:lnTo>
                  <a:pt x="1642110" y="628650"/>
                </a:lnTo>
                <a:lnTo>
                  <a:pt x="1629156" y="640841"/>
                </a:lnTo>
                <a:lnTo>
                  <a:pt x="1629156" y="653795"/>
                </a:lnTo>
                <a:lnTo>
                  <a:pt x="1642110" y="653795"/>
                </a:lnTo>
                <a:close/>
              </a:path>
            </a:pathLst>
          </a:custGeom>
          <a:solidFill>
            <a:srgbClr val="4F81BD"/>
          </a:solidFill>
        </p:spPr>
        <p:txBody>
          <a:bodyPr wrap="square" lIns="0" tIns="0" rIns="0" bIns="0" rtlCol="0"/>
          <a:lstStyle/>
          <a:p>
            <a:endParaRPr/>
          </a:p>
        </p:txBody>
      </p:sp>
      <p:sp>
        <p:nvSpPr>
          <p:cNvPr id="15" name="object 15"/>
          <p:cNvSpPr txBox="1"/>
          <p:nvPr/>
        </p:nvSpPr>
        <p:spPr>
          <a:xfrm>
            <a:off x="684530" y="2070417"/>
            <a:ext cx="1046480" cy="506095"/>
          </a:xfrm>
          <a:prstGeom prst="rect">
            <a:avLst/>
          </a:prstGeom>
        </p:spPr>
        <p:txBody>
          <a:bodyPr vert="horz" wrap="square" lIns="0" tIns="0" rIns="0" bIns="0" rtlCol="0">
            <a:spAutoFit/>
          </a:bodyPr>
          <a:lstStyle/>
          <a:p>
            <a:pPr marL="12700" marR="5080" algn="ctr">
              <a:lnSpc>
                <a:spcPct val="101600"/>
              </a:lnSpc>
            </a:pPr>
            <a:r>
              <a:rPr sz="1100" spc="-5" dirty="0">
                <a:solidFill>
                  <a:srgbClr val="00B050"/>
                </a:solidFill>
                <a:latin typeface="Calibri"/>
                <a:cs typeface="Calibri"/>
              </a:rPr>
              <a:t>Complet</a:t>
            </a:r>
            <a:r>
              <a:rPr sz="1100" dirty="0">
                <a:solidFill>
                  <a:srgbClr val="00B050"/>
                </a:solidFill>
                <a:latin typeface="Calibri"/>
                <a:cs typeface="Calibri"/>
              </a:rPr>
              <a:t>e </a:t>
            </a:r>
            <a:r>
              <a:rPr sz="1100" spc="-15" dirty="0">
                <a:solidFill>
                  <a:srgbClr val="00B050"/>
                </a:solidFill>
                <a:latin typeface="Calibri"/>
                <a:cs typeface="Calibri"/>
              </a:rPr>
              <a:t>N</a:t>
            </a:r>
            <a:r>
              <a:rPr sz="1100" spc="-10" dirty="0">
                <a:solidFill>
                  <a:srgbClr val="00B050"/>
                </a:solidFill>
                <a:latin typeface="Calibri"/>
                <a:cs typeface="Calibri"/>
              </a:rPr>
              <a:t>u</a:t>
            </a:r>
            <a:r>
              <a:rPr sz="1100" spc="-5" dirty="0">
                <a:solidFill>
                  <a:srgbClr val="00B050"/>
                </a:solidFill>
                <a:latin typeface="Calibri"/>
                <a:cs typeface="Calibri"/>
              </a:rPr>
              <a:t>rsing </a:t>
            </a:r>
            <a:r>
              <a:rPr sz="1100" spc="-10" dirty="0">
                <a:solidFill>
                  <a:srgbClr val="00B050"/>
                </a:solidFill>
                <a:latin typeface="Calibri"/>
                <a:cs typeface="Calibri"/>
              </a:rPr>
              <a:t>Assessment</a:t>
            </a:r>
            <a:r>
              <a:rPr sz="1100" spc="-5" dirty="0">
                <a:solidFill>
                  <a:srgbClr val="00B050"/>
                </a:solidFill>
                <a:latin typeface="Calibri"/>
                <a:cs typeface="Calibri"/>
              </a:rPr>
              <a:t>    (</a:t>
            </a:r>
            <a:r>
              <a:rPr sz="1100" b="1" spc="-15" dirty="0">
                <a:solidFill>
                  <a:srgbClr val="00B050"/>
                </a:solidFill>
                <a:latin typeface="Calibri"/>
                <a:cs typeface="Calibri"/>
              </a:rPr>
              <a:t>Bo</a:t>
            </a:r>
            <a:r>
              <a:rPr sz="1100" b="1" spc="-5" dirty="0">
                <a:solidFill>
                  <a:srgbClr val="00B050"/>
                </a:solidFill>
                <a:latin typeface="Calibri"/>
                <a:cs typeface="Calibri"/>
              </a:rPr>
              <a:t>x</a:t>
            </a:r>
            <a:r>
              <a:rPr sz="1100" b="1" dirty="0">
                <a:solidFill>
                  <a:srgbClr val="00B050"/>
                </a:solidFill>
                <a:latin typeface="Calibri"/>
                <a:cs typeface="Calibri"/>
              </a:rPr>
              <a:t> </a:t>
            </a:r>
            <a:r>
              <a:rPr sz="1100" b="1" spc="-15" dirty="0">
                <a:solidFill>
                  <a:srgbClr val="00B050"/>
                </a:solidFill>
                <a:latin typeface="Calibri"/>
                <a:cs typeface="Calibri"/>
              </a:rPr>
              <a:t>A</a:t>
            </a:r>
            <a:r>
              <a:rPr sz="1100" dirty="0">
                <a:solidFill>
                  <a:srgbClr val="00B050"/>
                </a:solidFill>
                <a:latin typeface="Calibri"/>
                <a:cs typeface="Calibri"/>
              </a:rPr>
              <a:t>)</a:t>
            </a:r>
            <a:endParaRPr sz="1100">
              <a:latin typeface="Calibri"/>
              <a:cs typeface="Calibri"/>
            </a:endParaRPr>
          </a:p>
        </p:txBody>
      </p:sp>
      <p:sp>
        <p:nvSpPr>
          <p:cNvPr id="16" name="object 16"/>
          <p:cNvSpPr/>
          <p:nvPr/>
        </p:nvSpPr>
        <p:spPr>
          <a:xfrm>
            <a:off x="1145286" y="1686305"/>
            <a:ext cx="110489" cy="314960"/>
          </a:xfrm>
          <a:custGeom>
            <a:avLst/>
            <a:gdLst/>
            <a:ahLst/>
            <a:cxnLst/>
            <a:rect l="l" t="t" r="r" b="b"/>
            <a:pathLst>
              <a:path w="110490" h="314960">
                <a:moveTo>
                  <a:pt x="55244" y="276527"/>
                </a:moveTo>
                <a:lnTo>
                  <a:pt x="19050" y="214122"/>
                </a:lnTo>
                <a:lnTo>
                  <a:pt x="16001" y="209550"/>
                </a:lnTo>
                <a:lnTo>
                  <a:pt x="10667" y="208026"/>
                </a:lnTo>
                <a:lnTo>
                  <a:pt x="6095" y="211074"/>
                </a:lnTo>
                <a:lnTo>
                  <a:pt x="1523" y="213360"/>
                </a:lnTo>
                <a:lnTo>
                  <a:pt x="0" y="219456"/>
                </a:lnTo>
                <a:lnTo>
                  <a:pt x="2285" y="224028"/>
                </a:lnTo>
                <a:lnTo>
                  <a:pt x="45719" y="298935"/>
                </a:lnTo>
                <a:lnTo>
                  <a:pt x="45719" y="295656"/>
                </a:lnTo>
                <a:lnTo>
                  <a:pt x="47243" y="295656"/>
                </a:lnTo>
                <a:lnTo>
                  <a:pt x="47243" y="290322"/>
                </a:lnTo>
                <a:lnTo>
                  <a:pt x="55244" y="276527"/>
                </a:lnTo>
                <a:close/>
              </a:path>
              <a:path w="110490" h="314960">
                <a:moveTo>
                  <a:pt x="64769" y="260104"/>
                </a:moveTo>
                <a:lnTo>
                  <a:pt x="64769" y="0"/>
                </a:lnTo>
                <a:lnTo>
                  <a:pt x="45719" y="0"/>
                </a:lnTo>
                <a:lnTo>
                  <a:pt x="45719" y="260104"/>
                </a:lnTo>
                <a:lnTo>
                  <a:pt x="55244" y="276527"/>
                </a:lnTo>
                <a:lnTo>
                  <a:pt x="64769" y="260104"/>
                </a:lnTo>
                <a:close/>
              </a:path>
              <a:path w="110490" h="314960">
                <a:moveTo>
                  <a:pt x="64769" y="297865"/>
                </a:moveTo>
                <a:lnTo>
                  <a:pt x="64769" y="295656"/>
                </a:lnTo>
                <a:lnTo>
                  <a:pt x="45719" y="295656"/>
                </a:lnTo>
                <a:lnTo>
                  <a:pt x="45719" y="298935"/>
                </a:lnTo>
                <a:lnTo>
                  <a:pt x="54863" y="314706"/>
                </a:lnTo>
                <a:lnTo>
                  <a:pt x="64769" y="297865"/>
                </a:lnTo>
                <a:close/>
              </a:path>
              <a:path w="110490" h="314960">
                <a:moveTo>
                  <a:pt x="63245" y="290322"/>
                </a:moveTo>
                <a:lnTo>
                  <a:pt x="55244" y="276527"/>
                </a:lnTo>
                <a:lnTo>
                  <a:pt x="47243" y="290322"/>
                </a:lnTo>
                <a:lnTo>
                  <a:pt x="63245" y="290322"/>
                </a:lnTo>
                <a:close/>
              </a:path>
              <a:path w="110490" h="314960">
                <a:moveTo>
                  <a:pt x="63245" y="295656"/>
                </a:moveTo>
                <a:lnTo>
                  <a:pt x="63245" y="290322"/>
                </a:lnTo>
                <a:lnTo>
                  <a:pt x="47243" y="290322"/>
                </a:lnTo>
                <a:lnTo>
                  <a:pt x="47243" y="295656"/>
                </a:lnTo>
                <a:lnTo>
                  <a:pt x="63245" y="295656"/>
                </a:lnTo>
                <a:close/>
              </a:path>
              <a:path w="110490" h="314960">
                <a:moveTo>
                  <a:pt x="110489" y="219456"/>
                </a:moveTo>
                <a:lnTo>
                  <a:pt x="108965" y="213360"/>
                </a:lnTo>
                <a:lnTo>
                  <a:pt x="104393" y="211074"/>
                </a:lnTo>
                <a:lnTo>
                  <a:pt x="99822" y="208026"/>
                </a:lnTo>
                <a:lnTo>
                  <a:pt x="93725" y="209550"/>
                </a:lnTo>
                <a:lnTo>
                  <a:pt x="91439" y="214122"/>
                </a:lnTo>
                <a:lnTo>
                  <a:pt x="55244" y="276527"/>
                </a:lnTo>
                <a:lnTo>
                  <a:pt x="63245" y="290322"/>
                </a:lnTo>
                <a:lnTo>
                  <a:pt x="63245" y="295656"/>
                </a:lnTo>
                <a:lnTo>
                  <a:pt x="64769" y="295656"/>
                </a:lnTo>
                <a:lnTo>
                  <a:pt x="64769" y="297865"/>
                </a:lnTo>
                <a:lnTo>
                  <a:pt x="108203" y="224028"/>
                </a:lnTo>
                <a:lnTo>
                  <a:pt x="110489" y="219456"/>
                </a:lnTo>
                <a:close/>
              </a:path>
            </a:pathLst>
          </a:custGeom>
          <a:solidFill>
            <a:srgbClr val="4A7EBB"/>
          </a:solidFill>
        </p:spPr>
        <p:txBody>
          <a:bodyPr wrap="square" lIns="0" tIns="0" rIns="0" bIns="0" rtlCol="0"/>
          <a:lstStyle/>
          <a:p>
            <a:endParaRPr/>
          </a:p>
        </p:txBody>
      </p:sp>
      <p:sp>
        <p:nvSpPr>
          <p:cNvPr id="17" name="object 17"/>
          <p:cNvSpPr/>
          <p:nvPr/>
        </p:nvSpPr>
        <p:spPr>
          <a:xfrm>
            <a:off x="1158239" y="2634995"/>
            <a:ext cx="110489" cy="295910"/>
          </a:xfrm>
          <a:custGeom>
            <a:avLst/>
            <a:gdLst/>
            <a:ahLst/>
            <a:cxnLst/>
            <a:rect l="l" t="t" r="r" b="b"/>
            <a:pathLst>
              <a:path w="110490" h="295910">
                <a:moveTo>
                  <a:pt x="54935" y="256943"/>
                </a:moveTo>
                <a:lnTo>
                  <a:pt x="19050" y="195071"/>
                </a:lnTo>
                <a:lnTo>
                  <a:pt x="16001" y="190499"/>
                </a:lnTo>
                <a:lnTo>
                  <a:pt x="9906" y="188975"/>
                </a:lnTo>
                <a:lnTo>
                  <a:pt x="6096" y="192023"/>
                </a:lnTo>
                <a:lnTo>
                  <a:pt x="1523" y="194309"/>
                </a:lnTo>
                <a:lnTo>
                  <a:pt x="0" y="200405"/>
                </a:lnTo>
                <a:lnTo>
                  <a:pt x="2285" y="204977"/>
                </a:lnTo>
                <a:lnTo>
                  <a:pt x="45719" y="279885"/>
                </a:lnTo>
                <a:lnTo>
                  <a:pt x="45719" y="276605"/>
                </a:lnTo>
                <a:lnTo>
                  <a:pt x="46481" y="276605"/>
                </a:lnTo>
                <a:lnTo>
                  <a:pt x="46481" y="271271"/>
                </a:lnTo>
                <a:lnTo>
                  <a:pt x="54935" y="256943"/>
                </a:lnTo>
                <a:close/>
              </a:path>
              <a:path w="110490" h="295910">
                <a:moveTo>
                  <a:pt x="64769" y="240275"/>
                </a:moveTo>
                <a:lnTo>
                  <a:pt x="64769" y="0"/>
                </a:lnTo>
                <a:lnTo>
                  <a:pt x="45719" y="0"/>
                </a:lnTo>
                <a:lnTo>
                  <a:pt x="45719" y="241054"/>
                </a:lnTo>
                <a:lnTo>
                  <a:pt x="54935" y="256943"/>
                </a:lnTo>
                <a:lnTo>
                  <a:pt x="64769" y="240275"/>
                </a:lnTo>
                <a:close/>
              </a:path>
              <a:path w="110490" h="295910">
                <a:moveTo>
                  <a:pt x="64769" y="278571"/>
                </a:moveTo>
                <a:lnTo>
                  <a:pt x="64769" y="276605"/>
                </a:lnTo>
                <a:lnTo>
                  <a:pt x="45719" y="276605"/>
                </a:lnTo>
                <a:lnTo>
                  <a:pt x="45719" y="279885"/>
                </a:lnTo>
                <a:lnTo>
                  <a:pt x="54863" y="295655"/>
                </a:lnTo>
                <a:lnTo>
                  <a:pt x="64769" y="278571"/>
                </a:lnTo>
                <a:close/>
              </a:path>
              <a:path w="110490" h="295910">
                <a:moveTo>
                  <a:pt x="63246" y="271271"/>
                </a:moveTo>
                <a:lnTo>
                  <a:pt x="54935" y="256943"/>
                </a:lnTo>
                <a:lnTo>
                  <a:pt x="46481" y="271271"/>
                </a:lnTo>
                <a:lnTo>
                  <a:pt x="63246" y="271271"/>
                </a:lnTo>
                <a:close/>
              </a:path>
              <a:path w="110490" h="295910">
                <a:moveTo>
                  <a:pt x="63246" y="276605"/>
                </a:moveTo>
                <a:lnTo>
                  <a:pt x="63246" y="271271"/>
                </a:lnTo>
                <a:lnTo>
                  <a:pt x="46481" y="271271"/>
                </a:lnTo>
                <a:lnTo>
                  <a:pt x="46481" y="276605"/>
                </a:lnTo>
                <a:lnTo>
                  <a:pt x="63246" y="276605"/>
                </a:lnTo>
                <a:close/>
              </a:path>
              <a:path w="110490" h="295910">
                <a:moveTo>
                  <a:pt x="110490" y="200405"/>
                </a:moveTo>
                <a:lnTo>
                  <a:pt x="108965" y="194309"/>
                </a:lnTo>
                <a:lnTo>
                  <a:pt x="104393" y="192023"/>
                </a:lnTo>
                <a:lnTo>
                  <a:pt x="99822" y="188975"/>
                </a:lnTo>
                <a:lnTo>
                  <a:pt x="93725" y="190499"/>
                </a:lnTo>
                <a:lnTo>
                  <a:pt x="91440" y="195071"/>
                </a:lnTo>
                <a:lnTo>
                  <a:pt x="54935" y="256943"/>
                </a:lnTo>
                <a:lnTo>
                  <a:pt x="63246" y="271271"/>
                </a:lnTo>
                <a:lnTo>
                  <a:pt x="63246" y="276605"/>
                </a:lnTo>
                <a:lnTo>
                  <a:pt x="64769" y="276605"/>
                </a:lnTo>
                <a:lnTo>
                  <a:pt x="64769" y="278571"/>
                </a:lnTo>
                <a:lnTo>
                  <a:pt x="107441" y="204977"/>
                </a:lnTo>
                <a:lnTo>
                  <a:pt x="110490" y="200405"/>
                </a:lnTo>
                <a:close/>
              </a:path>
            </a:pathLst>
          </a:custGeom>
          <a:solidFill>
            <a:srgbClr val="4A7EBB"/>
          </a:solidFill>
        </p:spPr>
        <p:txBody>
          <a:bodyPr wrap="square" lIns="0" tIns="0" rIns="0" bIns="0" rtlCol="0"/>
          <a:lstStyle/>
          <a:p>
            <a:endParaRPr/>
          </a:p>
        </p:txBody>
      </p:sp>
      <p:sp>
        <p:nvSpPr>
          <p:cNvPr id="18" name="object 18"/>
          <p:cNvSpPr/>
          <p:nvPr/>
        </p:nvSpPr>
        <p:spPr>
          <a:xfrm>
            <a:off x="5292852" y="2977895"/>
            <a:ext cx="1102360" cy="454659"/>
          </a:xfrm>
          <a:custGeom>
            <a:avLst/>
            <a:gdLst/>
            <a:ahLst/>
            <a:cxnLst/>
            <a:rect l="l" t="t" r="r" b="b"/>
            <a:pathLst>
              <a:path w="1102360" h="454660">
                <a:moveTo>
                  <a:pt x="1101852" y="454151"/>
                </a:moveTo>
                <a:lnTo>
                  <a:pt x="1101852" y="0"/>
                </a:lnTo>
                <a:lnTo>
                  <a:pt x="0" y="0"/>
                </a:lnTo>
                <a:lnTo>
                  <a:pt x="0" y="454151"/>
                </a:lnTo>
                <a:lnTo>
                  <a:pt x="12953" y="454151"/>
                </a:lnTo>
                <a:lnTo>
                  <a:pt x="12953" y="25145"/>
                </a:lnTo>
                <a:lnTo>
                  <a:pt x="25908" y="12953"/>
                </a:lnTo>
                <a:lnTo>
                  <a:pt x="25908" y="25145"/>
                </a:lnTo>
                <a:lnTo>
                  <a:pt x="1076706" y="25145"/>
                </a:lnTo>
                <a:lnTo>
                  <a:pt x="1076706" y="12953"/>
                </a:lnTo>
                <a:lnTo>
                  <a:pt x="1088898" y="25145"/>
                </a:lnTo>
                <a:lnTo>
                  <a:pt x="1088898" y="454151"/>
                </a:lnTo>
                <a:lnTo>
                  <a:pt x="1101852" y="454151"/>
                </a:lnTo>
                <a:close/>
              </a:path>
              <a:path w="1102360" h="454660">
                <a:moveTo>
                  <a:pt x="25908" y="25145"/>
                </a:moveTo>
                <a:lnTo>
                  <a:pt x="25908" y="12953"/>
                </a:lnTo>
                <a:lnTo>
                  <a:pt x="12953" y="25145"/>
                </a:lnTo>
                <a:lnTo>
                  <a:pt x="25908" y="25145"/>
                </a:lnTo>
                <a:close/>
              </a:path>
              <a:path w="1102360" h="454660">
                <a:moveTo>
                  <a:pt x="25908" y="428243"/>
                </a:moveTo>
                <a:lnTo>
                  <a:pt x="25908" y="25145"/>
                </a:lnTo>
                <a:lnTo>
                  <a:pt x="12953" y="25145"/>
                </a:lnTo>
                <a:lnTo>
                  <a:pt x="12953" y="428243"/>
                </a:lnTo>
                <a:lnTo>
                  <a:pt x="25908" y="428243"/>
                </a:lnTo>
                <a:close/>
              </a:path>
              <a:path w="1102360" h="454660">
                <a:moveTo>
                  <a:pt x="1088898" y="428243"/>
                </a:moveTo>
                <a:lnTo>
                  <a:pt x="12953" y="428243"/>
                </a:lnTo>
                <a:lnTo>
                  <a:pt x="25908" y="441198"/>
                </a:lnTo>
                <a:lnTo>
                  <a:pt x="25908" y="454151"/>
                </a:lnTo>
                <a:lnTo>
                  <a:pt x="1076706" y="454151"/>
                </a:lnTo>
                <a:lnTo>
                  <a:pt x="1076706" y="441197"/>
                </a:lnTo>
                <a:lnTo>
                  <a:pt x="1088898" y="428243"/>
                </a:lnTo>
                <a:close/>
              </a:path>
              <a:path w="1102360" h="454660">
                <a:moveTo>
                  <a:pt x="25908" y="454151"/>
                </a:moveTo>
                <a:lnTo>
                  <a:pt x="25908" y="441198"/>
                </a:lnTo>
                <a:lnTo>
                  <a:pt x="12953" y="428243"/>
                </a:lnTo>
                <a:lnTo>
                  <a:pt x="12953" y="454151"/>
                </a:lnTo>
                <a:lnTo>
                  <a:pt x="25908" y="454151"/>
                </a:lnTo>
                <a:close/>
              </a:path>
              <a:path w="1102360" h="454660">
                <a:moveTo>
                  <a:pt x="1088898" y="25145"/>
                </a:moveTo>
                <a:lnTo>
                  <a:pt x="1076706" y="12953"/>
                </a:lnTo>
                <a:lnTo>
                  <a:pt x="1076706" y="25145"/>
                </a:lnTo>
                <a:lnTo>
                  <a:pt x="1088898" y="25145"/>
                </a:lnTo>
                <a:close/>
              </a:path>
              <a:path w="1102360" h="454660">
                <a:moveTo>
                  <a:pt x="1088898" y="428243"/>
                </a:moveTo>
                <a:lnTo>
                  <a:pt x="1088898" y="25145"/>
                </a:lnTo>
                <a:lnTo>
                  <a:pt x="1076706" y="25145"/>
                </a:lnTo>
                <a:lnTo>
                  <a:pt x="1076706" y="428243"/>
                </a:lnTo>
                <a:lnTo>
                  <a:pt x="1088898" y="428243"/>
                </a:lnTo>
                <a:close/>
              </a:path>
              <a:path w="1102360" h="454660">
                <a:moveTo>
                  <a:pt x="1088898" y="454151"/>
                </a:moveTo>
                <a:lnTo>
                  <a:pt x="1088898" y="428243"/>
                </a:lnTo>
                <a:lnTo>
                  <a:pt x="1076706" y="441197"/>
                </a:lnTo>
                <a:lnTo>
                  <a:pt x="1076706" y="454151"/>
                </a:lnTo>
                <a:lnTo>
                  <a:pt x="1088898" y="454151"/>
                </a:lnTo>
                <a:close/>
              </a:path>
            </a:pathLst>
          </a:custGeom>
          <a:solidFill>
            <a:srgbClr val="4F81BD"/>
          </a:solidFill>
        </p:spPr>
        <p:txBody>
          <a:bodyPr wrap="square" lIns="0" tIns="0" rIns="0" bIns="0" rtlCol="0"/>
          <a:lstStyle/>
          <a:p>
            <a:endParaRPr/>
          </a:p>
        </p:txBody>
      </p:sp>
      <p:sp>
        <p:nvSpPr>
          <p:cNvPr id="19" name="object 19"/>
          <p:cNvSpPr txBox="1"/>
          <p:nvPr/>
        </p:nvSpPr>
        <p:spPr>
          <a:xfrm>
            <a:off x="5360161" y="3049587"/>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1</a:t>
            </a:r>
            <a:endParaRPr sz="1100">
              <a:latin typeface="Calibri"/>
              <a:cs typeface="Calibri"/>
            </a:endParaRPr>
          </a:p>
        </p:txBody>
      </p:sp>
      <p:sp>
        <p:nvSpPr>
          <p:cNvPr id="20" name="object 20"/>
          <p:cNvSpPr/>
          <p:nvPr/>
        </p:nvSpPr>
        <p:spPr>
          <a:xfrm>
            <a:off x="2218944" y="3087623"/>
            <a:ext cx="426719" cy="265175"/>
          </a:xfrm>
          <a:prstGeom prst="rect">
            <a:avLst/>
          </a:prstGeom>
          <a:blipFill>
            <a:blip r:embed="rId5" cstate="print"/>
            <a:stretch>
              <a:fillRect/>
            </a:stretch>
          </a:blipFill>
        </p:spPr>
        <p:txBody>
          <a:bodyPr wrap="square" lIns="0" tIns="0" rIns="0" bIns="0" rtlCol="0"/>
          <a:lstStyle/>
          <a:p>
            <a:endParaRPr/>
          </a:p>
        </p:txBody>
      </p:sp>
      <p:sp>
        <p:nvSpPr>
          <p:cNvPr id="21" name="object 21"/>
          <p:cNvSpPr txBox="1"/>
          <p:nvPr/>
        </p:nvSpPr>
        <p:spPr>
          <a:xfrm>
            <a:off x="2323592" y="3157791"/>
            <a:ext cx="217170"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Yes</a:t>
            </a:r>
            <a:endParaRPr sz="1100">
              <a:latin typeface="Calibri"/>
              <a:cs typeface="Calibri"/>
            </a:endParaRPr>
          </a:p>
        </p:txBody>
      </p:sp>
      <p:sp>
        <p:nvSpPr>
          <p:cNvPr id="22" name="object 22"/>
          <p:cNvSpPr/>
          <p:nvPr/>
        </p:nvSpPr>
        <p:spPr>
          <a:xfrm>
            <a:off x="5292852" y="3550158"/>
            <a:ext cx="1102360" cy="444500"/>
          </a:xfrm>
          <a:custGeom>
            <a:avLst/>
            <a:gdLst/>
            <a:ahLst/>
            <a:cxnLst/>
            <a:rect l="l" t="t" r="r" b="b"/>
            <a:pathLst>
              <a:path w="1102360" h="444500">
                <a:moveTo>
                  <a:pt x="1101852" y="444246"/>
                </a:moveTo>
                <a:lnTo>
                  <a:pt x="1101852" y="0"/>
                </a:lnTo>
                <a:lnTo>
                  <a:pt x="0" y="0"/>
                </a:lnTo>
                <a:lnTo>
                  <a:pt x="0" y="444246"/>
                </a:lnTo>
                <a:lnTo>
                  <a:pt x="12953" y="444246"/>
                </a:lnTo>
                <a:lnTo>
                  <a:pt x="12953" y="25146"/>
                </a:lnTo>
                <a:lnTo>
                  <a:pt x="25908" y="12192"/>
                </a:lnTo>
                <a:lnTo>
                  <a:pt x="25908" y="25146"/>
                </a:lnTo>
                <a:lnTo>
                  <a:pt x="1076706" y="25146"/>
                </a:lnTo>
                <a:lnTo>
                  <a:pt x="1076706" y="12192"/>
                </a:lnTo>
                <a:lnTo>
                  <a:pt x="1088898" y="25146"/>
                </a:lnTo>
                <a:lnTo>
                  <a:pt x="1088898" y="444246"/>
                </a:lnTo>
                <a:lnTo>
                  <a:pt x="1101852" y="444246"/>
                </a:lnTo>
                <a:close/>
              </a:path>
              <a:path w="1102360" h="444500">
                <a:moveTo>
                  <a:pt x="25908" y="25146"/>
                </a:moveTo>
                <a:lnTo>
                  <a:pt x="25908" y="12192"/>
                </a:lnTo>
                <a:lnTo>
                  <a:pt x="12953" y="25146"/>
                </a:lnTo>
                <a:lnTo>
                  <a:pt x="25908" y="25146"/>
                </a:lnTo>
                <a:close/>
              </a:path>
              <a:path w="1102360" h="444500">
                <a:moveTo>
                  <a:pt x="25908" y="419100"/>
                </a:moveTo>
                <a:lnTo>
                  <a:pt x="25908" y="25146"/>
                </a:lnTo>
                <a:lnTo>
                  <a:pt x="12953" y="25146"/>
                </a:lnTo>
                <a:lnTo>
                  <a:pt x="12953" y="419100"/>
                </a:lnTo>
                <a:lnTo>
                  <a:pt x="25908" y="419100"/>
                </a:lnTo>
                <a:close/>
              </a:path>
              <a:path w="1102360" h="444500">
                <a:moveTo>
                  <a:pt x="1088898" y="419100"/>
                </a:moveTo>
                <a:lnTo>
                  <a:pt x="12953" y="419100"/>
                </a:lnTo>
                <a:lnTo>
                  <a:pt x="25908" y="431292"/>
                </a:lnTo>
                <a:lnTo>
                  <a:pt x="25908" y="444246"/>
                </a:lnTo>
                <a:lnTo>
                  <a:pt x="1076706" y="444246"/>
                </a:lnTo>
                <a:lnTo>
                  <a:pt x="1076706" y="431292"/>
                </a:lnTo>
                <a:lnTo>
                  <a:pt x="1088898" y="419100"/>
                </a:lnTo>
                <a:close/>
              </a:path>
              <a:path w="1102360" h="444500">
                <a:moveTo>
                  <a:pt x="25908" y="444246"/>
                </a:moveTo>
                <a:lnTo>
                  <a:pt x="25908" y="431292"/>
                </a:lnTo>
                <a:lnTo>
                  <a:pt x="12953" y="419100"/>
                </a:lnTo>
                <a:lnTo>
                  <a:pt x="12953" y="444246"/>
                </a:lnTo>
                <a:lnTo>
                  <a:pt x="25908" y="444246"/>
                </a:lnTo>
                <a:close/>
              </a:path>
              <a:path w="1102360" h="444500">
                <a:moveTo>
                  <a:pt x="1088898" y="25146"/>
                </a:moveTo>
                <a:lnTo>
                  <a:pt x="1076706" y="12192"/>
                </a:lnTo>
                <a:lnTo>
                  <a:pt x="1076706" y="25146"/>
                </a:lnTo>
                <a:lnTo>
                  <a:pt x="1088898" y="25146"/>
                </a:lnTo>
                <a:close/>
              </a:path>
              <a:path w="1102360" h="444500">
                <a:moveTo>
                  <a:pt x="1088898" y="419100"/>
                </a:moveTo>
                <a:lnTo>
                  <a:pt x="1088898" y="25146"/>
                </a:lnTo>
                <a:lnTo>
                  <a:pt x="1076706" y="25146"/>
                </a:lnTo>
                <a:lnTo>
                  <a:pt x="1076706" y="419100"/>
                </a:lnTo>
                <a:lnTo>
                  <a:pt x="1088898" y="419100"/>
                </a:lnTo>
                <a:close/>
              </a:path>
              <a:path w="1102360" h="444500">
                <a:moveTo>
                  <a:pt x="1088898" y="444246"/>
                </a:moveTo>
                <a:lnTo>
                  <a:pt x="1088898" y="419100"/>
                </a:lnTo>
                <a:lnTo>
                  <a:pt x="1076706" y="431292"/>
                </a:lnTo>
                <a:lnTo>
                  <a:pt x="1076706" y="444246"/>
                </a:lnTo>
                <a:lnTo>
                  <a:pt x="1088898" y="444246"/>
                </a:lnTo>
                <a:close/>
              </a:path>
            </a:pathLst>
          </a:custGeom>
          <a:solidFill>
            <a:srgbClr val="4F81BD"/>
          </a:solidFill>
        </p:spPr>
        <p:txBody>
          <a:bodyPr wrap="square" lIns="0" tIns="0" rIns="0" bIns="0" rtlCol="0"/>
          <a:lstStyle/>
          <a:p>
            <a:endParaRPr/>
          </a:p>
        </p:txBody>
      </p:sp>
      <p:sp>
        <p:nvSpPr>
          <p:cNvPr id="23" name="object 23"/>
          <p:cNvSpPr txBox="1"/>
          <p:nvPr/>
        </p:nvSpPr>
        <p:spPr>
          <a:xfrm>
            <a:off x="5360161" y="3617277"/>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2</a:t>
            </a:r>
            <a:endParaRPr sz="1100">
              <a:latin typeface="Calibri"/>
              <a:cs typeface="Calibri"/>
            </a:endParaRPr>
          </a:p>
        </p:txBody>
      </p:sp>
      <p:sp>
        <p:nvSpPr>
          <p:cNvPr id="24" name="object 24"/>
          <p:cNvSpPr/>
          <p:nvPr/>
        </p:nvSpPr>
        <p:spPr>
          <a:xfrm>
            <a:off x="1158239" y="3482340"/>
            <a:ext cx="110489" cy="638810"/>
          </a:xfrm>
          <a:custGeom>
            <a:avLst/>
            <a:gdLst/>
            <a:ahLst/>
            <a:cxnLst/>
            <a:rect l="l" t="t" r="r" b="b"/>
            <a:pathLst>
              <a:path w="110490" h="638810">
                <a:moveTo>
                  <a:pt x="54935" y="600605"/>
                </a:moveTo>
                <a:lnTo>
                  <a:pt x="19050" y="538734"/>
                </a:lnTo>
                <a:lnTo>
                  <a:pt x="16001" y="534162"/>
                </a:lnTo>
                <a:lnTo>
                  <a:pt x="9906" y="532638"/>
                </a:lnTo>
                <a:lnTo>
                  <a:pt x="6096" y="534924"/>
                </a:lnTo>
                <a:lnTo>
                  <a:pt x="1523" y="537972"/>
                </a:lnTo>
                <a:lnTo>
                  <a:pt x="0" y="544068"/>
                </a:lnTo>
                <a:lnTo>
                  <a:pt x="2285" y="548639"/>
                </a:lnTo>
                <a:lnTo>
                  <a:pt x="45719" y="622918"/>
                </a:lnTo>
                <a:lnTo>
                  <a:pt x="45719" y="619506"/>
                </a:lnTo>
                <a:lnTo>
                  <a:pt x="46481" y="619506"/>
                </a:lnTo>
                <a:lnTo>
                  <a:pt x="46481" y="614934"/>
                </a:lnTo>
                <a:lnTo>
                  <a:pt x="54935" y="600605"/>
                </a:lnTo>
                <a:close/>
              </a:path>
              <a:path w="110490" h="638810">
                <a:moveTo>
                  <a:pt x="64769" y="583937"/>
                </a:moveTo>
                <a:lnTo>
                  <a:pt x="64769" y="0"/>
                </a:lnTo>
                <a:lnTo>
                  <a:pt x="45719" y="0"/>
                </a:lnTo>
                <a:lnTo>
                  <a:pt x="45719" y="584716"/>
                </a:lnTo>
                <a:lnTo>
                  <a:pt x="54935" y="600605"/>
                </a:lnTo>
                <a:lnTo>
                  <a:pt x="64769" y="583937"/>
                </a:lnTo>
                <a:close/>
              </a:path>
              <a:path w="110490" h="638810">
                <a:moveTo>
                  <a:pt x="64769" y="621615"/>
                </a:moveTo>
                <a:lnTo>
                  <a:pt x="64769" y="619506"/>
                </a:lnTo>
                <a:lnTo>
                  <a:pt x="45719" y="619506"/>
                </a:lnTo>
                <a:lnTo>
                  <a:pt x="45719" y="622918"/>
                </a:lnTo>
                <a:lnTo>
                  <a:pt x="54863" y="638556"/>
                </a:lnTo>
                <a:lnTo>
                  <a:pt x="64769" y="621615"/>
                </a:lnTo>
                <a:close/>
              </a:path>
              <a:path w="110490" h="638810">
                <a:moveTo>
                  <a:pt x="63246" y="614934"/>
                </a:moveTo>
                <a:lnTo>
                  <a:pt x="54935" y="600605"/>
                </a:lnTo>
                <a:lnTo>
                  <a:pt x="46481" y="614934"/>
                </a:lnTo>
                <a:lnTo>
                  <a:pt x="63246" y="614934"/>
                </a:lnTo>
                <a:close/>
              </a:path>
              <a:path w="110490" h="638810">
                <a:moveTo>
                  <a:pt x="63246" y="619506"/>
                </a:moveTo>
                <a:lnTo>
                  <a:pt x="63246" y="614934"/>
                </a:lnTo>
                <a:lnTo>
                  <a:pt x="46481" y="614934"/>
                </a:lnTo>
                <a:lnTo>
                  <a:pt x="46481" y="619506"/>
                </a:lnTo>
                <a:lnTo>
                  <a:pt x="63246" y="619506"/>
                </a:lnTo>
                <a:close/>
              </a:path>
              <a:path w="110490" h="638810">
                <a:moveTo>
                  <a:pt x="110490" y="544068"/>
                </a:moveTo>
                <a:lnTo>
                  <a:pt x="108965" y="537972"/>
                </a:lnTo>
                <a:lnTo>
                  <a:pt x="104393" y="534924"/>
                </a:lnTo>
                <a:lnTo>
                  <a:pt x="99822" y="532638"/>
                </a:lnTo>
                <a:lnTo>
                  <a:pt x="93725" y="534162"/>
                </a:lnTo>
                <a:lnTo>
                  <a:pt x="91440" y="538734"/>
                </a:lnTo>
                <a:lnTo>
                  <a:pt x="54935" y="600605"/>
                </a:lnTo>
                <a:lnTo>
                  <a:pt x="63246" y="614934"/>
                </a:lnTo>
                <a:lnTo>
                  <a:pt x="63246" y="619506"/>
                </a:lnTo>
                <a:lnTo>
                  <a:pt x="64769" y="619506"/>
                </a:lnTo>
                <a:lnTo>
                  <a:pt x="64769" y="621615"/>
                </a:lnTo>
                <a:lnTo>
                  <a:pt x="107441" y="548639"/>
                </a:lnTo>
                <a:lnTo>
                  <a:pt x="110490" y="544068"/>
                </a:lnTo>
                <a:close/>
              </a:path>
            </a:pathLst>
          </a:custGeom>
          <a:solidFill>
            <a:srgbClr val="4A7EBB"/>
          </a:solidFill>
        </p:spPr>
        <p:txBody>
          <a:bodyPr wrap="square" lIns="0" tIns="0" rIns="0" bIns="0" rtlCol="0"/>
          <a:lstStyle/>
          <a:p>
            <a:endParaRPr/>
          </a:p>
        </p:txBody>
      </p:sp>
      <p:sp>
        <p:nvSpPr>
          <p:cNvPr id="25" name="object 25"/>
          <p:cNvSpPr/>
          <p:nvPr/>
        </p:nvSpPr>
        <p:spPr>
          <a:xfrm>
            <a:off x="4562855" y="3154679"/>
            <a:ext cx="753110" cy="111760"/>
          </a:xfrm>
          <a:custGeom>
            <a:avLst/>
            <a:gdLst/>
            <a:ahLst/>
            <a:cxnLst/>
            <a:rect l="l" t="t" r="r" b="b"/>
            <a:pathLst>
              <a:path w="753110" h="111760">
                <a:moveTo>
                  <a:pt x="714265" y="55625"/>
                </a:moveTo>
                <a:lnTo>
                  <a:pt x="697475" y="45719"/>
                </a:lnTo>
                <a:lnTo>
                  <a:pt x="0" y="45719"/>
                </a:lnTo>
                <a:lnTo>
                  <a:pt x="0" y="64769"/>
                </a:lnTo>
                <a:lnTo>
                  <a:pt x="698766" y="64769"/>
                </a:lnTo>
                <a:lnTo>
                  <a:pt x="714265" y="55625"/>
                </a:lnTo>
                <a:close/>
              </a:path>
              <a:path w="753110" h="111760">
                <a:moveTo>
                  <a:pt x="752856" y="55625"/>
                </a:moveTo>
                <a:lnTo>
                  <a:pt x="662178" y="3047"/>
                </a:lnTo>
                <a:lnTo>
                  <a:pt x="657606" y="0"/>
                </a:lnTo>
                <a:lnTo>
                  <a:pt x="651510" y="1524"/>
                </a:lnTo>
                <a:lnTo>
                  <a:pt x="649224" y="6095"/>
                </a:lnTo>
                <a:lnTo>
                  <a:pt x="646176" y="10668"/>
                </a:lnTo>
                <a:lnTo>
                  <a:pt x="647700" y="16763"/>
                </a:lnTo>
                <a:lnTo>
                  <a:pt x="652272" y="19050"/>
                </a:lnTo>
                <a:lnTo>
                  <a:pt x="697475" y="45719"/>
                </a:lnTo>
                <a:lnTo>
                  <a:pt x="733805" y="45719"/>
                </a:lnTo>
                <a:lnTo>
                  <a:pt x="733805" y="66671"/>
                </a:lnTo>
                <a:lnTo>
                  <a:pt x="752856" y="55625"/>
                </a:lnTo>
                <a:close/>
              </a:path>
              <a:path w="753110" h="111760">
                <a:moveTo>
                  <a:pt x="733805" y="66671"/>
                </a:moveTo>
                <a:lnTo>
                  <a:pt x="733805" y="64769"/>
                </a:lnTo>
                <a:lnTo>
                  <a:pt x="698766" y="64769"/>
                </a:lnTo>
                <a:lnTo>
                  <a:pt x="652272" y="92201"/>
                </a:lnTo>
                <a:lnTo>
                  <a:pt x="647700" y="94487"/>
                </a:lnTo>
                <a:lnTo>
                  <a:pt x="646176" y="100584"/>
                </a:lnTo>
                <a:lnTo>
                  <a:pt x="649224" y="105156"/>
                </a:lnTo>
                <a:lnTo>
                  <a:pt x="651510" y="109728"/>
                </a:lnTo>
                <a:lnTo>
                  <a:pt x="657606" y="111252"/>
                </a:lnTo>
                <a:lnTo>
                  <a:pt x="662178" y="108204"/>
                </a:lnTo>
                <a:lnTo>
                  <a:pt x="733805" y="66671"/>
                </a:lnTo>
                <a:close/>
              </a:path>
              <a:path w="753110" h="111760">
                <a:moveTo>
                  <a:pt x="733805" y="64769"/>
                </a:moveTo>
                <a:lnTo>
                  <a:pt x="733805" y="45719"/>
                </a:lnTo>
                <a:lnTo>
                  <a:pt x="697475" y="45719"/>
                </a:lnTo>
                <a:lnTo>
                  <a:pt x="714265" y="55625"/>
                </a:lnTo>
                <a:lnTo>
                  <a:pt x="728472" y="47243"/>
                </a:lnTo>
                <a:lnTo>
                  <a:pt x="728472" y="64769"/>
                </a:lnTo>
                <a:lnTo>
                  <a:pt x="733805" y="64769"/>
                </a:lnTo>
                <a:close/>
              </a:path>
              <a:path w="753110" h="111760">
                <a:moveTo>
                  <a:pt x="728472" y="64769"/>
                </a:moveTo>
                <a:lnTo>
                  <a:pt x="728472" y="64007"/>
                </a:lnTo>
                <a:lnTo>
                  <a:pt x="714265" y="55625"/>
                </a:lnTo>
                <a:lnTo>
                  <a:pt x="698766" y="64769"/>
                </a:lnTo>
                <a:lnTo>
                  <a:pt x="728472" y="64769"/>
                </a:lnTo>
                <a:close/>
              </a:path>
              <a:path w="753110" h="111760">
                <a:moveTo>
                  <a:pt x="728472" y="64007"/>
                </a:moveTo>
                <a:lnTo>
                  <a:pt x="728472" y="47243"/>
                </a:lnTo>
                <a:lnTo>
                  <a:pt x="714265" y="55625"/>
                </a:lnTo>
                <a:lnTo>
                  <a:pt x="728472" y="64007"/>
                </a:lnTo>
                <a:close/>
              </a:path>
            </a:pathLst>
          </a:custGeom>
          <a:solidFill>
            <a:srgbClr val="4A7EBB"/>
          </a:solidFill>
        </p:spPr>
        <p:txBody>
          <a:bodyPr wrap="square" lIns="0" tIns="0" rIns="0" bIns="0" rtlCol="0"/>
          <a:lstStyle/>
          <a:p>
            <a:endParaRPr/>
          </a:p>
        </p:txBody>
      </p:sp>
      <p:sp>
        <p:nvSpPr>
          <p:cNvPr id="26" name="object 26"/>
          <p:cNvSpPr/>
          <p:nvPr/>
        </p:nvSpPr>
        <p:spPr>
          <a:xfrm>
            <a:off x="4684776" y="3072383"/>
            <a:ext cx="426719" cy="265175"/>
          </a:xfrm>
          <a:prstGeom prst="rect">
            <a:avLst/>
          </a:prstGeom>
          <a:blipFill>
            <a:blip r:embed="rId6" cstate="print"/>
            <a:stretch>
              <a:fillRect/>
            </a:stretch>
          </a:blipFill>
        </p:spPr>
        <p:txBody>
          <a:bodyPr wrap="square" lIns="0" tIns="0" rIns="0" bIns="0" rtlCol="0"/>
          <a:lstStyle/>
          <a:p>
            <a:endParaRPr/>
          </a:p>
        </p:txBody>
      </p:sp>
      <p:sp>
        <p:nvSpPr>
          <p:cNvPr id="27" name="object 27"/>
          <p:cNvSpPr txBox="1"/>
          <p:nvPr/>
        </p:nvSpPr>
        <p:spPr>
          <a:xfrm>
            <a:off x="4787138" y="3142551"/>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28" name="object 28"/>
          <p:cNvSpPr/>
          <p:nvPr/>
        </p:nvSpPr>
        <p:spPr>
          <a:xfrm>
            <a:off x="3752850" y="3717797"/>
            <a:ext cx="1553210" cy="110489"/>
          </a:xfrm>
          <a:custGeom>
            <a:avLst/>
            <a:gdLst/>
            <a:ahLst/>
            <a:cxnLst/>
            <a:rect l="l" t="t" r="r" b="b"/>
            <a:pathLst>
              <a:path w="1553210" h="110489">
                <a:moveTo>
                  <a:pt x="1515539" y="54620"/>
                </a:moveTo>
                <a:lnTo>
                  <a:pt x="1498952" y="45166"/>
                </a:lnTo>
                <a:lnTo>
                  <a:pt x="0" y="54101"/>
                </a:lnTo>
                <a:lnTo>
                  <a:pt x="762" y="73151"/>
                </a:lnTo>
                <a:lnTo>
                  <a:pt x="1499278" y="64214"/>
                </a:lnTo>
                <a:lnTo>
                  <a:pt x="1515539" y="54620"/>
                </a:lnTo>
                <a:close/>
              </a:path>
              <a:path w="1553210" h="110489">
                <a:moveTo>
                  <a:pt x="1552956" y="54101"/>
                </a:moveTo>
                <a:lnTo>
                  <a:pt x="1462278" y="2285"/>
                </a:lnTo>
                <a:lnTo>
                  <a:pt x="1457706" y="0"/>
                </a:lnTo>
                <a:lnTo>
                  <a:pt x="1451610" y="1523"/>
                </a:lnTo>
                <a:lnTo>
                  <a:pt x="1447038" y="10667"/>
                </a:lnTo>
                <a:lnTo>
                  <a:pt x="1448562" y="16001"/>
                </a:lnTo>
                <a:lnTo>
                  <a:pt x="1453134" y="19049"/>
                </a:lnTo>
                <a:lnTo>
                  <a:pt x="1498952" y="45166"/>
                </a:lnTo>
                <a:lnTo>
                  <a:pt x="1533906" y="44957"/>
                </a:lnTo>
                <a:lnTo>
                  <a:pt x="1533906" y="65402"/>
                </a:lnTo>
                <a:lnTo>
                  <a:pt x="1552956" y="54101"/>
                </a:lnTo>
                <a:close/>
              </a:path>
              <a:path w="1553210" h="110489">
                <a:moveTo>
                  <a:pt x="1533906" y="65402"/>
                </a:moveTo>
                <a:lnTo>
                  <a:pt x="1533906" y="64007"/>
                </a:lnTo>
                <a:lnTo>
                  <a:pt x="1499278" y="64214"/>
                </a:lnTo>
                <a:lnTo>
                  <a:pt x="1453134" y="91439"/>
                </a:lnTo>
                <a:lnTo>
                  <a:pt x="1448562" y="93725"/>
                </a:lnTo>
                <a:lnTo>
                  <a:pt x="1447038" y="99821"/>
                </a:lnTo>
                <a:lnTo>
                  <a:pt x="1450086" y="104393"/>
                </a:lnTo>
                <a:lnTo>
                  <a:pt x="1452372" y="108965"/>
                </a:lnTo>
                <a:lnTo>
                  <a:pt x="1458468" y="110489"/>
                </a:lnTo>
                <a:lnTo>
                  <a:pt x="1463040" y="107441"/>
                </a:lnTo>
                <a:lnTo>
                  <a:pt x="1533906" y="65402"/>
                </a:lnTo>
                <a:close/>
              </a:path>
              <a:path w="1553210" h="110489">
                <a:moveTo>
                  <a:pt x="1533906" y="64007"/>
                </a:moveTo>
                <a:lnTo>
                  <a:pt x="1533906" y="44957"/>
                </a:lnTo>
                <a:lnTo>
                  <a:pt x="1498952" y="45166"/>
                </a:lnTo>
                <a:lnTo>
                  <a:pt x="1515539" y="54620"/>
                </a:lnTo>
                <a:lnTo>
                  <a:pt x="1529334" y="46481"/>
                </a:lnTo>
                <a:lnTo>
                  <a:pt x="1529334" y="64035"/>
                </a:lnTo>
                <a:lnTo>
                  <a:pt x="1533906" y="64007"/>
                </a:lnTo>
                <a:close/>
              </a:path>
              <a:path w="1553210" h="110489">
                <a:moveTo>
                  <a:pt x="1529334" y="64035"/>
                </a:moveTo>
                <a:lnTo>
                  <a:pt x="1529334" y="62483"/>
                </a:lnTo>
                <a:lnTo>
                  <a:pt x="1515539" y="54620"/>
                </a:lnTo>
                <a:lnTo>
                  <a:pt x="1499278" y="64214"/>
                </a:lnTo>
                <a:lnTo>
                  <a:pt x="1529334" y="64035"/>
                </a:lnTo>
                <a:close/>
              </a:path>
              <a:path w="1553210" h="110489">
                <a:moveTo>
                  <a:pt x="1529334" y="62483"/>
                </a:moveTo>
                <a:lnTo>
                  <a:pt x="1529334" y="46481"/>
                </a:lnTo>
                <a:lnTo>
                  <a:pt x="1515539" y="54620"/>
                </a:lnTo>
                <a:lnTo>
                  <a:pt x="1529334" y="62483"/>
                </a:lnTo>
                <a:close/>
              </a:path>
            </a:pathLst>
          </a:custGeom>
          <a:solidFill>
            <a:srgbClr val="4A7EBB"/>
          </a:solidFill>
        </p:spPr>
        <p:txBody>
          <a:bodyPr wrap="square" lIns="0" tIns="0" rIns="0" bIns="0" rtlCol="0"/>
          <a:lstStyle/>
          <a:p>
            <a:endParaRPr/>
          </a:p>
        </p:txBody>
      </p:sp>
      <p:sp>
        <p:nvSpPr>
          <p:cNvPr id="29" name="object 29"/>
          <p:cNvSpPr/>
          <p:nvPr/>
        </p:nvSpPr>
        <p:spPr>
          <a:xfrm>
            <a:off x="2921507" y="2911601"/>
            <a:ext cx="1654810" cy="588010"/>
          </a:xfrm>
          <a:custGeom>
            <a:avLst/>
            <a:gdLst/>
            <a:ahLst/>
            <a:cxnLst/>
            <a:rect l="l" t="t" r="r" b="b"/>
            <a:pathLst>
              <a:path w="1654810" h="588010">
                <a:moveTo>
                  <a:pt x="1654301" y="587501"/>
                </a:moveTo>
                <a:lnTo>
                  <a:pt x="1654301" y="0"/>
                </a:lnTo>
                <a:lnTo>
                  <a:pt x="0" y="0"/>
                </a:lnTo>
                <a:lnTo>
                  <a:pt x="0" y="587501"/>
                </a:lnTo>
                <a:lnTo>
                  <a:pt x="12192" y="587501"/>
                </a:lnTo>
                <a:lnTo>
                  <a:pt x="12192" y="25908"/>
                </a:lnTo>
                <a:lnTo>
                  <a:pt x="25146" y="12954"/>
                </a:lnTo>
                <a:lnTo>
                  <a:pt x="25145" y="25908"/>
                </a:lnTo>
                <a:lnTo>
                  <a:pt x="1628394" y="25907"/>
                </a:lnTo>
                <a:lnTo>
                  <a:pt x="1628394" y="12953"/>
                </a:lnTo>
                <a:lnTo>
                  <a:pt x="1641347" y="25907"/>
                </a:lnTo>
                <a:lnTo>
                  <a:pt x="1641347" y="587501"/>
                </a:lnTo>
                <a:lnTo>
                  <a:pt x="1654301" y="587501"/>
                </a:lnTo>
                <a:close/>
              </a:path>
              <a:path w="1654810" h="588010">
                <a:moveTo>
                  <a:pt x="25145" y="25908"/>
                </a:moveTo>
                <a:lnTo>
                  <a:pt x="25146" y="12954"/>
                </a:lnTo>
                <a:lnTo>
                  <a:pt x="12192" y="25908"/>
                </a:lnTo>
                <a:lnTo>
                  <a:pt x="25145" y="25908"/>
                </a:lnTo>
                <a:close/>
              </a:path>
              <a:path w="1654810" h="588010">
                <a:moveTo>
                  <a:pt x="25146" y="562356"/>
                </a:moveTo>
                <a:lnTo>
                  <a:pt x="25145" y="25908"/>
                </a:lnTo>
                <a:lnTo>
                  <a:pt x="12192" y="25908"/>
                </a:lnTo>
                <a:lnTo>
                  <a:pt x="12192" y="562356"/>
                </a:lnTo>
                <a:lnTo>
                  <a:pt x="25146" y="562356"/>
                </a:lnTo>
                <a:close/>
              </a:path>
              <a:path w="1654810" h="588010">
                <a:moveTo>
                  <a:pt x="1641347" y="562356"/>
                </a:moveTo>
                <a:lnTo>
                  <a:pt x="12192" y="562356"/>
                </a:lnTo>
                <a:lnTo>
                  <a:pt x="25146" y="574548"/>
                </a:lnTo>
                <a:lnTo>
                  <a:pt x="25145" y="587501"/>
                </a:lnTo>
                <a:lnTo>
                  <a:pt x="1628394" y="587501"/>
                </a:lnTo>
                <a:lnTo>
                  <a:pt x="1628394" y="574548"/>
                </a:lnTo>
                <a:lnTo>
                  <a:pt x="1641347" y="562356"/>
                </a:lnTo>
                <a:close/>
              </a:path>
              <a:path w="1654810" h="588010">
                <a:moveTo>
                  <a:pt x="25145" y="587501"/>
                </a:moveTo>
                <a:lnTo>
                  <a:pt x="25146" y="574548"/>
                </a:lnTo>
                <a:lnTo>
                  <a:pt x="12192" y="562356"/>
                </a:lnTo>
                <a:lnTo>
                  <a:pt x="12192" y="587501"/>
                </a:lnTo>
                <a:lnTo>
                  <a:pt x="25145" y="587501"/>
                </a:lnTo>
                <a:close/>
              </a:path>
              <a:path w="1654810" h="588010">
                <a:moveTo>
                  <a:pt x="1641347" y="25907"/>
                </a:moveTo>
                <a:lnTo>
                  <a:pt x="1628394" y="12953"/>
                </a:lnTo>
                <a:lnTo>
                  <a:pt x="1628394" y="25907"/>
                </a:lnTo>
                <a:lnTo>
                  <a:pt x="1641347" y="25907"/>
                </a:lnTo>
                <a:close/>
              </a:path>
              <a:path w="1654810" h="588010">
                <a:moveTo>
                  <a:pt x="1641347" y="562356"/>
                </a:moveTo>
                <a:lnTo>
                  <a:pt x="1641347" y="25907"/>
                </a:lnTo>
                <a:lnTo>
                  <a:pt x="1628394" y="25907"/>
                </a:lnTo>
                <a:lnTo>
                  <a:pt x="1628394" y="562356"/>
                </a:lnTo>
                <a:lnTo>
                  <a:pt x="1641347" y="562356"/>
                </a:lnTo>
                <a:close/>
              </a:path>
              <a:path w="1654810" h="588010">
                <a:moveTo>
                  <a:pt x="1641347" y="587501"/>
                </a:moveTo>
                <a:lnTo>
                  <a:pt x="1641347" y="562356"/>
                </a:lnTo>
                <a:lnTo>
                  <a:pt x="1628394" y="574548"/>
                </a:lnTo>
                <a:lnTo>
                  <a:pt x="1628394" y="587501"/>
                </a:lnTo>
                <a:lnTo>
                  <a:pt x="1641347" y="587501"/>
                </a:lnTo>
                <a:close/>
              </a:path>
            </a:pathLst>
          </a:custGeom>
          <a:solidFill>
            <a:srgbClr val="4F81BD"/>
          </a:solidFill>
        </p:spPr>
        <p:txBody>
          <a:bodyPr wrap="square" lIns="0" tIns="0" rIns="0" bIns="0" rtlCol="0"/>
          <a:lstStyle/>
          <a:p>
            <a:endParaRPr/>
          </a:p>
        </p:txBody>
      </p:sp>
      <p:sp>
        <p:nvSpPr>
          <p:cNvPr id="30" name="object 30"/>
          <p:cNvSpPr/>
          <p:nvPr/>
        </p:nvSpPr>
        <p:spPr>
          <a:xfrm>
            <a:off x="2944367" y="2935223"/>
            <a:ext cx="1609344" cy="539495"/>
          </a:xfrm>
          <a:prstGeom prst="rect">
            <a:avLst/>
          </a:prstGeom>
          <a:blipFill>
            <a:blip r:embed="rId7" cstate="print"/>
            <a:stretch>
              <a:fillRect/>
            </a:stretch>
          </a:blipFill>
        </p:spPr>
        <p:txBody>
          <a:bodyPr wrap="square" lIns="0" tIns="0" rIns="0" bIns="0" rtlCol="0"/>
          <a:lstStyle/>
          <a:p>
            <a:endParaRPr/>
          </a:p>
        </p:txBody>
      </p:sp>
      <p:sp>
        <p:nvSpPr>
          <p:cNvPr id="31" name="object 31"/>
          <p:cNvSpPr txBox="1"/>
          <p:nvPr/>
        </p:nvSpPr>
        <p:spPr>
          <a:xfrm>
            <a:off x="3099307" y="3050349"/>
            <a:ext cx="1298575" cy="335915"/>
          </a:xfrm>
          <a:prstGeom prst="rect">
            <a:avLst/>
          </a:prstGeom>
        </p:spPr>
        <p:txBody>
          <a:bodyPr vert="horz" wrap="square" lIns="0" tIns="0" rIns="0" bIns="0" rtlCol="0">
            <a:spAutoFit/>
          </a:bodyPr>
          <a:lstStyle/>
          <a:p>
            <a:pPr marL="437515" marR="5080" indent="-425450">
              <a:lnSpc>
                <a:spcPct val="1018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 </a:t>
            </a: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D</a:t>
            </a:r>
            <a:r>
              <a:rPr sz="1100" spc="-5" dirty="0">
                <a:latin typeface="Calibri"/>
                <a:cs typeface="Calibri"/>
              </a:rPr>
              <a:t>)</a:t>
            </a:r>
            <a:endParaRPr sz="1100">
              <a:latin typeface="Calibri"/>
              <a:cs typeface="Calibri"/>
            </a:endParaRPr>
          </a:p>
        </p:txBody>
      </p:sp>
      <p:sp>
        <p:nvSpPr>
          <p:cNvPr id="32" name="object 32"/>
          <p:cNvSpPr/>
          <p:nvPr/>
        </p:nvSpPr>
        <p:spPr>
          <a:xfrm>
            <a:off x="3753230" y="3496055"/>
            <a:ext cx="0" cy="285750"/>
          </a:xfrm>
          <a:custGeom>
            <a:avLst/>
            <a:gdLst/>
            <a:ahLst/>
            <a:cxnLst/>
            <a:rect l="l" t="t" r="r" b="b"/>
            <a:pathLst>
              <a:path h="285750">
                <a:moveTo>
                  <a:pt x="0" y="0"/>
                </a:moveTo>
                <a:lnTo>
                  <a:pt x="0" y="285750"/>
                </a:lnTo>
              </a:path>
            </a:pathLst>
          </a:custGeom>
          <a:ln w="20320">
            <a:solidFill>
              <a:srgbClr val="4A7EBB"/>
            </a:solidFill>
          </a:ln>
        </p:spPr>
        <p:txBody>
          <a:bodyPr wrap="square" lIns="0" tIns="0" rIns="0" bIns="0" rtlCol="0"/>
          <a:lstStyle/>
          <a:p>
            <a:endParaRPr/>
          </a:p>
        </p:txBody>
      </p:sp>
      <p:sp>
        <p:nvSpPr>
          <p:cNvPr id="33" name="object 33"/>
          <p:cNvSpPr/>
          <p:nvPr/>
        </p:nvSpPr>
        <p:spPr>
          <a:xfrm>
            <a:off x="4672584" y="3636264"/>
            <a:ext cx="438912" cy="262127"/>
          </a:xfrm>
          <a:prstGeom prst="rect">
            <a:avLst/>
          </a:prstGeom>
          <a:blipFill>
            <a:blip r:embed="rId8" cstate="print"/>
            <a:stretch>
              <a:fillRect/>
            </a:stretch>
          </a:blipFill>
        </p:spPr>
        <p:txBody>
          <a:bodyPr wrap="square" lIns="0" tIns="0" rIns="0" bIns="0" rtlCol="0"/>
          <a:lstStyle/>
          <a:p>
            <a:endParaRPr/>
          </a:p>
        </p:txBody>
      </p:sp>
      <p:sp>
        <p:nvSpPr>
          <p:cNvPr id="34" name="object 34"/>
          <p:cNvSpPr txBox="1"/>
          <p:nvPr/>
        </p:nvSpPr>
        <p:spPr>
          <a:xfrm>
            <a:off x="4796282" y="3704907"/>
            <a:ext cx="18923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No</a:t>
            </a:r>
            <a:endParaRPr sz="1100">
              <a:latin typeface="Calibri"/>
              <a:cs typeface="Calibri"/>
            </a:endParaRPr>
          </a:p>
        </p:txBody>
      </p:sp>
      <p:sp>
        <p:nvSpPr>
          <p:cNvPr id="35" name="object 35"/>
          <p:cNvSpPr/>
          <p:nvPr/>
        </p:nvSpPr>
        <p:spPr>
          <a:xfrm>
            <a:off x="4562855" y="4345685"/>
            <a:ext cx="742950" cy="110489"/>
          </a:xfrm>
          <a:custGeom>
            <a:avLst/>
            <a:gdLst/>
            <a:ahLst/>
            <a:cxnLst/>
            <a:rect l="l" t="t" r="r" b="b"/>
            <a:pathLst>
              <a:path w="742950" h="110489">
                <a:moveTo>
                  <a:pt x="705533" y="55244"/>
                </a:moveTo>
                <a:lnTo>
                  <a:pt x="689110" y="45719"/>
                </a:lnTo>
                <a:lnTo>
                  <a:pt x="0" y="45719"/>
                </a:lnTo>
                <a:lnTo>
                  <a:pt x="0" y="64769"/>
                </a:lnTo>
                <a:lnTo>
                  <a:pt x="689110" y="64769"/>
                </a:lnTo>
                <a:lnTo>
                  <a:pt x="705533" y="55244"/>
                </a:lnTo>
                <a:close/>
              </a:path>
              <a:path w="742950" h="110489">
                <a:moveTo>
                  <a:pt x="742950" y="54863"/>
                </a:moveTo>
                <a:lnTo>
                  <a:pt x="653034" y="2286"/>
                </a:lnTo>
                <a:lnTo>
                  <a:pt x="648462" y="0"/>
                </a:lnTo>
                <a:lnTo>
                  <a:pt x="642366" y="1524"/>
                </a:lnTo>
                <a:lnTo>
                  <a:pt x="639318" y="6096"/>
                </a:lnTo>
                <a:lnTo>
                  <a:pt x="637032" y="10667"/>
                </a:lnTo>
                <a:lnTo>
                  <a:pt x="638556" y="16001"/>
                </a:lnTo>
                <a:lnTo>
                  <a:pt x="643128" y="19050"/>
                </a:lnTo>
                <a:lnTo>
                  <a:pt x="689110" y="45719"/>
                </a:lnTo>
                <a:lnTo>
                  <a:pt x="723900" y="45719"/>
                </a:lnTo>
                <a:lnTo>
                  <a:pt x="723900" y="66164"/>
                </a:lnTo>
                <a:lnTo>
                  <a:pt x="742950" y="54863"/>
                </a:lnTo>
                <a:close/>
              </a:path>
              <a:path w="742950" h="110489">
                <a:moveTo>
                  <a:pt x="723900" y="66164"/>
                </a:moveTo>
                <a:lnTo>
                  <a:pt x="723900" y="64769"/>
                </a:lnTo>
                <a:lnTo>
                  <a:pt x="689110" y="64769"/>
                </a:lnTo>
                <a:lnTo>
                  <a:pt x="643128" y="91439"/>
                </a:lnTo>
                <a:lnTo>
                  <a:pt x="638556" y="93725"/>
                </a:lnTo>
                <a:lnTo>
                  <a:pt x="637032" y="99822"/>
                </a:lnTo>
                <a:lnTo>
                  <a:pt x="639318" y="104393"/>
                </a:lnTo>
                <a:lnTo>
                  <a:pt x="642366" y="108965"/>
                </a:lnTo>
                <a:lnTo>
                  <a:pt x="648462" y="110489"/>
                </a:lnTo>
                <a:lnTo>
                  <a:pt x="653034" y="108203"/>
                </a:lnTo>
                <a:lnTo>
                  <a:pt x="723900" y="66164"/>
                </a:lnTo>
                <a:close/>
              </a:path>
              <a:path w="742950" h="110489">
                <a:moveTo>
                  <a:pt x="723900" y="64769"/>
                </a:moveTo>
                <a:lnTo>
                  <a:pt x="723900" y="45719"/>
                </a:lnTo>
                <a:lnTo>
                  <a:pt x="689110" y="45719"/>
                </a:lnTo>
                <a:lnTo>
                  <a:pt x="705533" y="55244"/>
                </a:lnTo>
                <a:lnTo>
                  <a:pt x="719328" y="47243"/>
                </a:lnTo>
                <a:lnTo>
                  <a:pt x="719328" y="64769"/>
                </a:lnTo>
                <a:lnTo>
                  <a:pt x="723900" y="64769"/>
                </a:lnTo>
                <a:close/>
              </a:path>
              <a:path w="742950" h="110489">
                <a:moveTo>
                  <a:pt x="719328" y="64769"/>
                </a:moveTo>
                <a:lnTo>
                  <a:pt x="719328" y="63246"/>
                </a:lnTo>
                <a:lnTo>
                  <a:pt x="705533" y="55244"/>
                </a:lnTo>
                <a:lnTo>
                  <a:pt x="689110" y="64769"/>
                </a:lnTo>
                <a:lnTo>
                  <a:pt x="719328" y="64769"/>
                </a:lnTo>
                <a:close/>
              </a:path>
              <a:path w="742950" h="110489">
                <a:moveTo>
                  <a:pt x="719328" y="63246"/>
                </a:moveTo>
                <a:lnTo>
                  <a:pt x="719328" y="47243"/>
                </a:lnTo>
                <a:lnTo>
                  <a:pt x="705533" y="55244"/>
                </a:lnTo>
                <a:lnTo>
                  <a:pt x="719328" y="63246"/>
                </a:lnTo>
                <a:close/>
              </a:path>
            </a:pathLst>
          </a:custGeom>
          <a:solidFill>
            <a:srgbClr val="4A7EBB"/>
          </a:solidFill>
        </p:spPr>
        <p:txBody>
          <a:bodyPr wrap="square" lIns="0" tIns="0" rIns="0" bIns="0" rtlCol="0"/>
          <a:lstStyle/>
          <a:p>
            <a:endParaRPr/>
          </a:p>
        </p:txBody>
      </p:sp>
      <p:sp>
        <p:nvSpPr>
          <p:cNvPr id="36" name="object 36"/>
          <p:cNvSpPr/>
          <p:nvPr/>
        </p:nvSpPr>
        <p:spPr>
          <a:xfrm>
            <a:off x="5292852" y="4187952"/>
            <a:ext cx="1102360" cy="435609"/>
          </a:xfrm>
          <a:custGeom>
            <a:avLst/>
            <a:gdLst/>
            <a:ahLst/>
            <a:cxnLst/>
            <a:rect l="l" t="t" r="r" b="b"/>
            <a:pathLst>
              <a:path w="1102360" h="435610">
                <a:moveTo>
                  <a:pt x="1101852" y="435101"/>
                </a:moveTo>
                <a:lnTo>
                  <a:pt x="1101852" y="0"/>
                </a:lnTo>
                <a:lnTo>
                  <a:pt x="0" y="0"/>
                </a:lnTo>
                <a:lnTo>
                  <a:pt x="0" y="435102"/>
                </a:lnTo>
                <a:lnTo>
                  <a:pt x="12953" y="435102"/>
                </a:lnTo>
                <a:lnTo>
                  <a:pt x="12953" y="25908"/>
                </a:lnTo>
                <a:lnTo>
                  <a:pt x="25908" y="12954"/>
                </a:lnTo>
                <a:lnTo>
                  <a:pt x="25908" y="25908"/>
                </a:lnTo>
                <a:lnTo>
                  <a:pt x="1076706" y="25908"/>
                </a:lnTo>
                <a:lnTo>
                  <a:pt x="1076706" y="12953"/>
                </a:lnTo>
                <a:lnTo>
                  <a:pt x="1088898" y="25908"/>
                </a:lnTo>
                <a:lnTo>
                  <a:pt x="1088898" y="435101"/>
                </a:lnTo>
                <a:lnTo>
                  <a:pt x="1101852" y="435101"/>
                </a:lnTo>
                <a:close/>
              </a:path>
              <a:path w="1102360" h="435610">
                <a:moveTo>
                  <a:pt x="25908" y="25908"/>
                </a:moveTo>
                <a:lnTo>
                  <a:pt x="25908" y="12954"/>
                </a:lnTo>
                <a:lnTo>
                  <a:pt x="12953" y="25908"/>
                </a:lnTo>
                <a:lnTo>
                  <a:pt x="25908" y="25908"/>
                </a:lnTo>
                <a:close/>
              </a:path>
              <a:path w="1102360" h="435610">
                <a:moveTo>
                  <a:pt x="25908" y="409956"/>
                </a:moveTo>
                <a:lnTo>
                  <a:pt x="25908" y="25908"/>
                </a:lnTo>
                <a:lnTo>
                  <a:pt x="12953" y="25908"/>
                </a:lnTo>
                <a:lnTo>
                  <a:pt x="12953" y="409956"/>
                </a:lnTo>
                <a:lnTo>
                  <a:pt x="25908" y="409956"/>
                </a:lnTo>
                <a:close/>
              </a:path>
              <a:path w="1102360" h="435610">
                <a:moveTo>
                  <a:pt x="1088898" y="409956"/>
                </a:moveTo>
                <a:lnTo>
                  <a:pt x="12953" y="409956"/>
                </a:lnTo>
                <a:lnTo>
                  <a:pt x="25908" y="422148"/>
                </a:lnTo>
                <a:lnTo>
                  <a:pt x="25908" y="435102"/>
                </a:lnTo>
                <a:lnTo>
                  <a:pt x="1076706" y="435101"/>
                </a:lnTo>
                <a:lnTo>
                  <a:pt x="1076706" y="422148"/>
                </a:lnTo>
                <a:lnTo>
                  <a:pt x="1088898" y="409956"/>
                </a:lnTo>
                <a:close/>
              </a:path>
              <a:path w="1102360" h="435610">
                <a:moveTo>
                  <a:pt x="25908" y="435102"/>
                </a:moveTo>
                <a:lnTo>
                  <a:pt x="25908" y="422148"/>
                </a:lnTo>
                <a:lnTo>
                  <a:pt x="12953" y="409956"/>
                </a:lnTo>
                <a:lnTo>
                  <a:pt x="12953" y="435102"/>
                </a:lnTo>
                <a:lnTo>
                  <a:pt x="25908" y="435102"/>
                </a:lnTo>
                <a:close/>
              </a:path>
              <a:path w="1102360" h="435610">
                <a:moveTo>
                  <a:pt x="1088898" y="25908"/>
                </a:moveTo>
                <a:lnTo>
                  <a:pt x="1076706" y="12953"/>
                </a:lnTo>
                <a:lnTo>
                  <a:pt x="1076706" y="25908"/>
                </a:lnTo>
                <a:lnTo>
                  <a:pt x="1088898" y="25908"/>
                </a:lnTo>
                <a:close/>
              </a:path>
              <a:path w="1102360" h="435610">
                <a:moveTo>
                  <a:pt x="1088898" y="409956"/>
                </a:moveTo>
                <a:lnTo>
                  <a:pt x="1088898" y="25908"/>
                </a:lnTo>
                <a:lnTo>
                  <a:pt x="1076706" y="25908"/>
                </a:lnTo>
                <a:lnTo>
                  <a:pt x="1076706" y="409956"/>
                </a:lnTo>
                <a:lnTo>
                  <a:pt x="1088898" y="409956"/>
                </a:lnTo>
                <a:close/>
              </a:path>
              <a:path w="1102360" h="435610">
                <a:moveTo>
                  <a:pt x="1088898" y="435101"/>
                </a:moveTo>
                <a:lnTo>
                  <a:pt x="1088898" y="409956"/>
                </a:lnTo>
                <a:lnTo>
                  <a:pt x="1076706" y="422148"/>
                </a:lnTo>
                <a:lnTo>
                  <a:pt x="1076706" y="435101"/>
                </a:lnTo>
                <a:lnTo>
                  <a:pt x="1088898" y="435101"/>
                </a:lnTo>
                <a:close/>
              </a:path>
            </a:pathLst>
          </a:custGeom>
          <a:solidFill>
            <a:srgbClr val="4F81BD"/>
          </a:solidFill>
        </p:spPr>
        <p:txBody>
          <a:bodyPr wrap="square" lIns="0" tIns="0" rIns="0" bIns="0" rtlCol="0"/>
          <a:lstStyle/>
          <a:p>
            <a:endParaRPr/>
          </a:p>
        </p:txBody>
      </p:sp>
      <p:sp>
        <p:nvSpPr>
          <p:cNvPr id="37" name="object 37"/>
          <p:cNvSpPr/>
          <p:nvPr/>
        </p:nvSpPr>
        <p:spPr>
          <a:xfrm>
            <a:off x="5315711" y="4209288"/>
            <a:ext cx="1054608" cy="390143"/>
          </a:xfrm>
          <a:prstGeom prst="rect">
            <a:avLst/>
          </a:prstGeom>
          <a:blipFill>
            <a:blip r:embed="rId9" cstate="print"/>
            <a:stretch>
              <a:fillRect/>
            </a:stretch>
          </a:blipFill>
        </p:spPr>
        <p:txBody>
          <a:bodyPr wrap="square" lIns="0" tIns="0" rIns="0" bIns="0" rtlCol="0"/>
          <a:lstStyle/>
          <a:p>
            <a:endParaRPr/>
          </a:p>
        </p:txBody>
      </p:sp>
      <p:sp>
        <p:nvSpPr>
          <p:cNvPr id="38" name="object 38"/>
          <p:cNvSpPr txBox="1"/>
          <p:nvPr/>
        </p:nvSpPr>
        <p:spPr>
          <a:xfrm>
            <a:off x="5360161" y="4250499"/>
            <a:ext cx="967105" cy="335915"/>
          </a:xfrm>
          <a:prstGeom prst="rect">
            <a:avLst/>
          </a:prstGeom>
        </p:spPr>
        <p:txBody>
          <a:bodyPr vert="horz" wrap="square" lIns="0" tIns="0" rIns="0" bIns="0" rtlCol="0">
            <a:spAutoFit/>
          </a:bodyPr>
          <a:lstStyle/>
          <a:p>
            <a:pPr marL="147955" marR="5080" indent="-135890">
              <a:lnSpc>
                <a:spcPct val="101800"/>
              </a:lnSpc>
            </a:pPr>
            <a:r>
              <a:rPr sz="1100" spc="-5" dirty="0">
                <a:latin typeface="Calibri"/>
                <a:cs typeface="Calibri"/>
              </a:rPr>
              <a:t>Consult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3</a:t>
            </a:r>
            <a:endParaRPr sz="1100">
              <a:latin typeface="Calibri"/>
              <a:cs typeface="Calibri"/>
            </a:endParaRPr>
          </a:p>
        </p:txBody>
      </p:sp>
      <p:sp>
        <p:nvSpPr>
          <p:cNvPr id="39" name="object 39"/>
          <p:cNvSpPr/>
          <p:nvPr/>
        </p:nvSpPr>
        <p:spPr>
          <a:xfrm>
            <a:off x="2911601" y="4111752"/>
            <a:ext cx="1654810" cy="568960"/>
          </a:xfrm>
          <a:custGeom>
            <a:avLst/>
            <a:gdLst/>
            <a:ahLst/>
            <a:cxnLst/>
            <a:rect l="l" t="t" r="r" b="b"/>
            <a:pathLst>
              <a:path w="1654810" h="568960">
                <a:moveTo>
                  <a:pt x="1654301" y="568451"/>
                </a:moveTo>
                <a:lnTo>
                  <a:pt x="1654301" y="0"/>
                </a:lnTo>
                <a:lnTo>
                  <a:pt x="0" y="0"/>
                </a:lnTo>
                <a:lnTo>
                  <a:pt x="0" y="568451"/>
                </a:lnTo>
                <a:lnTo>
                  <a:pt x="12953" y="568451"/>
                </a:lnTo>
                <a:lnTo>
                  <a:pt x="12954" y="25908"/>
                </a:lnTo>
                <a:lnTo>
                  <a:pt x="25908" y="12953"/>
                </a:lnTo>
                <a:lnTo>
                  <a:pt x="25908" y="25908"/>
                </a:lnTo>
                <a:lnTo>
                  <a:pt x="1629156" y="25908"/>
                </a:lnTo>
                <a:lnTo>
                  <a:pt x="1629156" y="12953"/>
                </a:lnTo>
                <a:lnTo>
                  <a:pt x="1641347" y="25908"/>
                </a:lnTo>
                <a:lnTo>
                  <a:pt x="1641347" y="568451"/>
                </a:lnTo>
                <a:lnTo>
                  <a:pt x="1654301" y="568451"/>
                </a:lnTo>
                <a:close/>
              </a:path>
              <a:path w="1654810" h="568960">
                <a:moveTo>
                  <a:pt x="25908" y="25908"/>
                </a:moveTo>
                <a:lnTo>
                  <a:pt x="25908" y="12953"/>
                </a:lnTo>
                <a:lnTo>
                  <a:pt x="12954" y="25908"/>
                </a:lnTo>
                <a:lnTo>
                  <a:pt x="25908" y="25908"/>
                </a:lnTo>
                <a:close/>
              </a:path>
              <a:path w="1654810" h="568960">
                <a:moveTo>
                  <a:pt x="25908" y="543306"/>
                </a:moveTo>
                <a:lnTo>
                  <a:pt x="25908" y="25908"/>
                </a:lnTo>
                <a:lnTo>
                  <a:pt x="12954" y="25908"/>
                </a:lnTo>
                <a:lnTo>
                  <a:pt x="12954" y="543306"/>
                </a:lnTo>
                <a:lnTo>
                  <a:pt x="25908" y="543306"/>
                </a:lnTo>
                <a:close/>
              </a:path>
              <a:path w="1654810" h="568960">
                <a:moveTo>
                  <a:pt x="1641347" y="543306"/>
                </a:moveTo>
                <a:lnTo>
                  <a:pt x="12954" y="543306"/>
                </a:lnTo>
                <a:lnTo>
                  <a:pt x="25908" y="555498"/>
                </a:lnTo>
                <a:lnTo>
                  <a:pt x="25908" y="568451"/>
                </a:lnTo>
                <a:lnTo>
                  <a:pt x="1629156" y="568451"/>
                </a:lnTo>
                <a:lnTo>
                  <a:pt x="1629156" y="555498"/>
                </a:lnTo>
                <a:lnTo>
                  <a:pt x="1641347" y="543306"/>
                </a:lnTo>
                <a:close/>
              </a:path>
              <a:path w="1654810" h="568960">
                <a:moveTo>
                  <a:pt x="25908" y="568451"/>
                </a:moveTo>
                <a:lnTo>
                  <a:pt x="25908" y="555498"/>
                </a:lnTo>
                <a:lnTo>
                  <a:pt x="12954" y="543306"/>
                </a:lnTo>
                <a:lnTo>
                  <a:pt x="12953" y="568451"/>
                </a:lnTo>
                <a:lnTo>
                  <a:pt x="25908" y="568451"/>
                </a:lnTo>
                <a:close/>
              </a:path>
              <a:path w="1654810" h="568960">
                <a:moveTo>
                  <a:pt x="1641347" y="25908"/>
                </a:moveTo>
                <a:lnTo>
                  <a:pt x="1629156" y="12953"/>
                </a:lnTo>
                <a:lnTo>
                  <a:pt x="1629156" y="25908"/>
                </a:lnTo>
                <a:lnTo>
                  <a:pt x="1641347" y="25908"/>
                </a:lnTo>
                <a:close/>
              </a:path>
              <a:path w="1654810" h="568960">
                <a:moveTo>
                  <a:pt x="1641347" y="543306"/>
                </a:moveTo>
                <a:lnTo>
                  <a:pt x="1641347" y="25908"/>
                </a:lnTo>
                <a:lnTo>
                  <a:pt x="1629156" y="25908"/>
                </a:lnTo>
                <a:lnTo>
                  <a:pt x="1629156" y="543306"/>
                </a:lnTo>
                <a:lnTo>
                  <a:pt x="1641347" y="543306"/>
                </a:lnTo>
                <a:close/>
              </a:path>
              <a:path w="1654810" h="568960">
                <a:moveTo>
                  <a:pt x="1641347" y="568451"/>
                </a:moveTo>
                <a:lnTo>
                  <a:pt x="1641347" y="543306"/>
                </a:lnTo>
                <a:lnTo>
                  <a:pt x="1629156" y="555498"/>
                </a:lnTo>
                <a:lnTo>
                  <a:pt x="1629156" y="568451"/>
                </a:lnTo>
                <a:lnTo>
                  <a:pt x="1641347" y="568451"/>
                </a:lnTo>
                <a:close/>
              </a:path>
            </a:pathLst>
          </a:custGeom>
          <a:solidFill>
            <a:srgbClr val="4F81BD"/>
          </a:solidFill>
        </p:spPr>
        <p:txBody>
          <a:bodyPr wrap="square" lIns="0" tIns="0" rIns="0" bIns="0" rtlCol="0"/>
          <a:lstStyle/>
          <a:p>
            <a:endParaRPr/>
          </a:p>
        </p:txBody>
      </p:sp>
      <p:sp>
        <p:nvSpPr>
          <p:cNvPr id="40" name="object 40"/>
          <p:cNvSpPr/>
          <p:nvPr/>
        </p:nvSpPr>
        <p:spPr>
          <a:xfrm>
            <a:off x="2935223" y="4133088"/>
            <a:ext cx="1609344" cy="524255"/>
          </a:xfrm>
          <a:prstGeom prst="rect">
            <a:avLst/>
          </a:prstGeom>
          <a:blipFill>
            <a:blip r:embed="rId10" cstate="print"/>
            <a:stretch>
              <a:fillRect/>
            </a:stretch>
          </a:blipFill>
        </p:spPr>
        <p:txBody>
          <a:bodyPr wrap="square" lIns="0" tIns="0" rIns="0" bIns="0" rtlCol="0"/>
          <a:lstStyle/>
          <a:p>
            <a:endParaRPr/>
          </a:p>
        </p:txBody>
      </p:sp>
      <p:sp>
        <p:nvSpPr>
          <p:cNvPr id="41" name="object 41"/>
          <p:cNvSpPr txBox="1"/>
          <p:nvPr/>
        </p:nvSpPr>
        <p:spPr>
          <a:xfrm>
            <a:off x="3089401" y="4240593"/>
            <a:ext cx="1298575" cy="335280"/>
          </a:xfrm>
          <a:prstGeom prst="rect">
            <a:avLst/>
          </a:prstGeom>
        </p:spPr>
        <p:txBody>
          <a:bodyPr vert="horz" wrap="square" lIns="0" tIns="0" rIns="0" bIns="0" rtlCol="0">
            <a:spAutoFit/>
          </a:bodyPr>
          <a:lstStyle/>
          <a:p>
            <a:pPr algn="ctr">
              <a:lnSpc>
                <a:spcPct val="1000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a:t>
            </a:r>
            <a:endParaRPr sz="1100">
              <a:latin typeface="Calibri"/>
              <a:cs typeface="Calibri"/>
            </a:endParaRPr>
          </a:p>
          <a:p>
            <a:pPr algn="ctr">
              <a:lnSpc>
                <a:spcPct val="100000"/>
              </a:lnSpc>
              <a:spcBef>
                <a:spcPts val="15"/>
              </a:spcBef>
            </a:pPr>
            <a:r>
              <a:rPr sz="1100" b="1" spc="-10" dirty="0">
                <a:latin typeface="Calibri"/>
                <a:cs typeface="Calibri"/>
              </a:rPr>
              <a:t>(Box </a:t>
            </a:r>
            <a:r>
              <a:rPr sz="1100" b="1" spc="-15" dirty="0">
                <a:latin typeface="Calibri"/>
                <a:cs typeface="Calibri"/>
              </a:rPr>
              <a:t>D)</a:t>
            </a:r>
            <a:endParaRPr sz="1100">
              <a:latin typeface="Calibri"/>
              <a:cs typeface="Calibri"/>
            </a:endParaRPr>
          </a:p>
        </p:txBody>
      </p:sp>
      <p:sp>
        <p:nvSpPr>
          <p:cNvPr id="42" name="object 42"/>
          <p:cNvSpPr/>
          <p:nvPr/>
        </p:nvSpPr>
        <p:spPr>
          <a:xfrm>
            <a:off x="377952" y="4111752"/>
            <a:ext cx="1654810" cy="740410"/>
          </a:xfrm>
          <a:custGeom>
            <a:avLst/>
            <a:gdLst/>
            <a:ahLst/>
            <a:cxnLst/>
            <a:rect l="l" t="t" r="r" b="b"/>
            <a:pathLst>
              <a:path w="1654810" h="740410">
                <a:moveTo>
                  <a:pt x="1654302" y="739901"/>
                </a:moveTo>
                <a:lnTo>
                  <a:pt x="1654302" y="0"/>
                </a:lnTo>
                <a:lnTo>
                  <a:pt x="0" y="0"/>
                </a:lnTo>
                <a:lnTo>
                  <a:pt x="0" y="739901"/>
                </a:lnTo>
                <a:lnTo>
                  <a:pt x="12954" y="739901"/>
                </a:lnTo>
                <a:lnTo>
                  <a:pt x="12953" y="25908"/>
                </a:lnTo>
                <a:lnTo>
                  <a:pt x="25907" y="12953"/>
                </a:lnTo>
                <a:lnTo>
                  <a:pt x="25907" y="25908"/>
                </a:lnTo>
                <a:lnTo>
                  <a:pt x="1629156" y="25908"/>
                </a:lnTo>
                <a:lnTo>
                  <a:pt x="1629156" y="12953"/>
                </a:lnTo>
                <a:lnTo>
                  <a:pt x="1641348" y="25908"/>
                </a:lnTo>
                <a:lnTo>
                  <a:pt x="1641348" y="739901"/>
                </a:lnTo>
                <a:lnTo>
                  <a:pt x="1654302" y="739901"/>
                </a:lnTo>
                <a:close/>
              </a:path>
              <a:path w="1654810" h="740410">
                <a:moveTo>
                  <a:pt x="25907" y="25908"/>
                </a:moveTo>
                <a:lnTo>
                  <a:pt x="25907" y="12953"/>
                </a:lnTo>
                <a:lnTo>
                  <a:pt x="12953" y="25908"/>
                </a:lnTo>
                <a:lnTo>
                  <a:pt x="25907" y="25908"/>
                </a:lnTo>
                <a:close/>
              </a:path>
              <a:path w="1654810" h="740410">
                <a:moveTo>
                  <a:pt x="25907" y="714756"/>
                </a:moveTo>
                <a:lnTo>
                  <a:pt x="25907" y="25908"/>
                </a:lnTo>
                <a:lnTo>
                  <a:pt x="12953" y="25908"/>
                </a:lnTo>
                <a:lnTo>
                  <a:pt x="12954" y="714756"/>
                </a:lnTo>
                <a:lnTo>
                  <a:pt x="25907" y="714756"/>
                </a:lnTo>
                <a:close/>
              </a:path>
              <a:path w="1654810" h="740410">
                <a:moveTo>
                  <a:pt x="1641348" y="714756"/>
                </a:moveTo>
                <a:lnTo>
                  <a:pt x="12954" y="714756"/>
                </a:lnTo>
                <a:lnTo>
                  <a:pt x="25908" y="726948"/>
                </a:lnTo>
                <a:lnTo>
                  <a:pt x="25908" y="739901"/>
                </a:lnTo>
                <a:lnTo>
                  <a:pt x="1629156" y="739901"/>
                </a:lnTo>
                <a:lnTo>
                  <a:pt x="1629156" y="726948"/>
                </a:lnTo>
                <a:lnTo>
                  <a:pt x="1641348" y="714756"/>
                </a:lnTo>
                <a:close/>
              </a:path>
              <a:path w="1654810" h="740410">
                <a:moveTo>
                  <a:pt x="25908" y="739901"/>
                </a:moveTo>
                <a:lnTo>
                  <a:pt x="25908" y="726948"/>
                </a:lnTo>
                <a:lnTo>
                  <a:pt x="12954" y="714756"/>
                </a:lnTo>
                <a:lnTo>
                  <a:pt x="12954" y="739901"/>
                </a:lnTo>
                <a:lnTo>
                  <a:pt x="25908" y="739901"/>
                </a:lnTo>
                <a:close/>
              </a:path>
              <a:path w="1654810" h="740410">
                <a:moveTo>
                  <a:pt x="1641348" y="25908"/>
                </a:moveTo>
                <a:lnTo>
                  <a:pt x="1629156" y="12953"/>
                </a:lnTo>
                <a:lnTo>
                  <a:pt x="1629156" y="25908"/>
                </a:lnTo>
                <a:lnTo>
                  <a:pt x="1641348" y="25908"/>
                </a:lnTo>
                <a:close/>
              </a:path>
              <a:path w="1654810" h="740410">
                <a:moveTo>
                  <a:pt x="1641348" y="714756"/>
                </a:moveTo>
                <a:lnTo>
                  <a:pt x="1641348" y="25908"/>
                </a:lnTo>
                <a:lnTo>
                  <a:pt x="1629156" y="25908"/>
                </a:lnTo>
                <a:lnTo>
                  <a:pt x="1629156" y="714756"/>
                </a:lnTo>
                <a:lnTo>
                  <a:pt x="1641348" y="714756"/>
                </a:lnTo>
                <a:close/>
              </a:path>
              <a:path w="1654810" h="740410">
                <a:moveTo>
                  <a:pt x="1641348" y="739901"/>
                </a:moveTo>
                <a:lnTo>
                  <a:pt x="1641348" y="714756"/>
                </a:lnTo>
                <a:lnTo>
                  <a:pt x="1629156" y="726948"/>
                </a:lnTo>
                <a:lnTo>
                  <a:pt x="1629156" y="739901"/>
                </a:lnTo>
                <a:lnTo>
                  <a:pt x="1641348" y="739901"/>
                </a:lnTo>
                <a:close/>
              </a:path>
            </a:pathLst>
          </a:custGeom>
          <a:solidFill>
            <a:srgbClr val="4F81BD"/>
          </a:solidFill>
        </p:spPr>
        <p:txBody>
          <a:bodyPr wrap="square" lIns="0" tIns="0" rIns="0" bIns="0" rtlCol="0"/>
          <a:lstStyle/>
          <a:p>
            <a:endParaRPr/>
          </a:p>
        </p:txBody>
      </p:sp>
      <p:sp>
        <p:nvSpPr>
          <p:cNvPr id="43" name="object 43"/>
          <p:cNvSpPr/>
          <p:nvPr/>
        </p:nvSpPr>
        <p:spPr>
          <a:xfrm>
            <a:off x="399288" y="4133088"/>
            <a:ext cx="1609344" cy="694944"/>
          </a:xfrm>
          <a:prstGeom prst="rect">
            <a:avLst/>
          </a:prstGeom>
          <a:blipFill>
            <a:blip r:embed="rId11" cstate="print"/>
            <a:stretch>
              <a:fillRect/>
            </a:stretch>
          </a:blipFill>
        </p:spPr>
        <p:txBody>
          <a:bodyPr wrap="square" lIns="0" tIns="0" rIns="0" bIns="0" rtlCol="0"/>
          <a:lstStyle/>
          <a:p>
            <a:endParaRPr/>
          </a:p>
        </p:txBody>
      </p:sp>
      <p:sp>
        <p:nvSpPr>
          <p:cNvPr id="44" name="object 44"/>
          <p:cNvSpPr txBox="1"/>
          <p:nvPr/>
        </p:nvSpPr>
        <p:spPr>
          <a:xfrm>
            <a:off x="493332" y="4241355"/>
            <a:ext cx="1422400" cy="335915"/>
          </a:xfrm>
          <a:prstGeom prst="rect">
            <a:avLst/>
          </a:prstGeom>
        </p:spPr>
        <p:txBody>
          <a:bodyPr vert="horz" wrap="square" lIns="0" tIns="0" rIns="0" bIns="0" rtlCol="0">
            <a:spAutoFit/>
          </a:bodyPr>
          <a:lstStyle/>
          <a:p>
            <a:pPr marL="12700" marR="5080" indent="139700">
              <a:lnSpc>
                <a:spcPct val="101800"/>
              </a:lnSpc>
            </a:pPr>
            <a:r>
              <a:rPr sz="1100" spc="-10" dirty="0">
                <a:latin typeface="Calibri"/>
                <a:cs typeface="Calibri"/>
              </a:rPr>
              <a:t>No</a:t>
            </a:r>
            <a:r>
              <a:rPr sz="1100" spc="-15" dirty="0">
                <a:latin typeface="Calibri"/>
                <a:cs typeface="Calibri"/>
              </a:rPr>
              <a:t>n</a:t>
            </a:r>
            <a:r>
              <a:rPr sz="1100" spc="-5" dirty="0">
                <a:latin typeface="Calibri"/>
                <a:cs typeface="Calibri"/>
              </a:rPr>
              <a:t>‐localizing</a:t>
            </a:r>
            <a:r>
              <a:rPr sz="1100" dirty="0">
                <a:latin typeface="Calibri"/>
                <a:cs typeface="Calibri"/>
              </a:rPr>
              <a:t> </a:t>
            </a:r>
            <a:r>
              <a:rPr sz="1100" spc="-5" dirty="0">
                <a:latin typeface="Calibri"/>
                <a:cs typeface="Calibri"/>
              </a:rPr>
              <a:t>S/S</a:t>
            </a:r>
            <a:r>
              <a:rPr sz="1100" dirty="0">
                <a:latin typeface="Calibri"/>
                <a:cs typeface="Calibri"/>
              </a:rPr>
              <a:t> </a:t>
            </a:r>
            <a:r>
              <a:rPr sz="1100" spc="-10" dirty="0">
                <a:latin typeface="Calibri"/>
                <a:cs typeface="Calibri"/>
              </a:rPr>
              <a:t>–</a:t>
            </a:r>
            <a:r>
              <a:rPr sz="1100" spc="-5" dirty="0">
                <a:latin typeface="Calibri"/>
                <a:cs typeface="Calibri"/>
              </a:rPr>
              <a:t> Nonspecif</a:t>
            </a:r>
            <a:r>
              <a:rPr sz="1100" spc="-10" dirty="0">
                <a:latin typeface="Calibri"/>
                <a:cs typeface="Calibri"/>
              </a:rPr>
              <a:t>i</a:t>
            </a:r>
            <a:r>
              <a:rPr sz="1100" spc="-5" dirty="0">
                <a:latin typeface="Calibri"/>
                <a:cs typeface="Calibri"/>
              </a:rPr>
              <a:t>c</a:t>
            </a:r>
            <a:r>
              <a:rPr sz="1100" dirty="0">
                <a:latin typeface="Calibri"/>
                <a:cs typeface="Calibri"/>
              </a:rPr>
              <a:t> </a:t>
            </a:r>
            <a:r>
              <a:rPr sz="1100" spc="-5" dirty="0">
                <a:latin typeface="Calibri"/>
                <a:cs typeface="Calibri"/>
              </a:rPr>
              <a:t>Geriatric</a:t>
            </a:r>
            <a:r>
              <a:rPr sz="1100" dirty="0">
                <a:latin typeface="Calibri"/>
                <a:cs typeface="Calibri"/>
              </a:rPr>
              <a:t> </a:t>
            </a:r>
            <a:r>
              <a:rPr sz="1100" spc="-5" dirty="0">
                <a:latin typeface="Calibri"/>
                <a:cs typeface="Calibri"/>
              </a:rPr>
              <a:t>S/S</a:t>
            </a:r>
            <a:endParaRPr sz="1100">
              <a:latin typeface="Calibri"/>
              <a:cs typeface="Calibri"/>
            </a:endParaRPr>
          </a:p>
        </p:txBody>
      </p:sp>
      <p:sp>
        <p:nvSpPr>
          <p:cNvPr id="45" name="object 45"/>
          <p:cNvSpPr/>
          <p:nvPr/>
        </p:nvSpPr>
        <p:spPr>
          <a:xfrm>
            <a:off x="4672584" y="4264152"/>
            <a:ext cx="426719" cy="262127"/>
          </a:xfrm>
          <a:prstGeom prst="rect">
            <a:avLst/>
          </a:prstGeom>
          <a:blipFill>
            <a:blip r:embed="rId12" cstate="print"/>
            <a:stretch>
              <a:fillRect/>
            </a:stretch>
          </a:blipFill>
        </p:spPr>
        <p:txBody>
          <a:bodyPr wrap="square" lIns="0" tIns="0" rIns="0" bIns="0" rtlCol="0"/>
          <a:lstStyle/>
          <a:p>
            <a:endParaRPr/>
          </a:p>
        </p:txBody>
      </p:sp>
      <p:sp>
        <p:nvSpPr>
          <p:cNvPr id="46" name="object 46"/>
          <p:cNvSpPr/>
          <p:nvPr/>
        </p:nvSpPr>
        <p:spPr>
          <a:xfrm>
            <a:off x="2019300" y="4354829"/>
            <a:ext cx="905510" cy="111760"/>
          </a:xfrm>
          <a:custGeom>
            <a:avLst/>
            <a:gdLst/>
            <a:ahLst/>
            <a:cxnLst/>
            <a:rect l="l" t="t" r="r" b="b"/>
            <a:pathLst>
              <a:path w="905510" h="111760">
                <a:moveTo>
                  <a:pt x="867427" y="55625"/>
                </a:moveTo>
                <a:lnTo>
                  <a:pt x="850637" y="45720"/>
                </a:lnTo>
                <a:lnTo>
                  <a:pt x="0" y="45720"/>
                </a:lnTo>
                <a:lnTo>
                  <a:pt x="0" y="64770"/>
                </a:lnTo>
                <a:lnTo>
                  <a:pt x="851928" y="64770"/>
                </a:lnTo>
                <a:lnTo>
                  <a:pt x="867427" y="55625"/>
                </a:lnTo>
                <a:close/>
              </a:path>
              <a:path w="905510" h="111760">
                <a:moveTo>
                  <a:pt x="905256" y="55625"/>
                </a:moveTo>
                <a:lnTo>
                  <a:pt x="815339" y="3048"/>
                </a:lnTo>
                <a:lnTo>
                  <a:pt x="810768" y="0"/>
                </a:lnTo>
                <a:lnTo>
                  <a:pt x="804672" y="1524"/>
                </a:lnTo>
                <a:lnTo>
                  <a:pt x="801624" y="6096"/>
                </a:lnTo>
                <a:lnTo>
                  <a:pt x="799338" y="10668"/>
                </a:lnTo>
                <a:lnTo>
                  <a:pt x="800862" y="16764"/>
                </a:lnTo>
                <a:lnTo>
                  <a:pt x="805433" y="19050"/>
                </a:lnTo>
                <a:lnTo>
                  <a:pt x="850637" y="45720"/>
                </a:lnTo>
                <a:lnTo>
                  <a:pt x="886206" y="45720"/>
                </a:lnTo>
                <a:lnTo>
                  <a:pt x="886206" y="66765"/>
                </a:lnTo>
                <a:lnTo>
                  <a:pt x="905256" y="55625"/>
                </a:lnTo>
                <a:close/>
              </a:path>
              <a:path w="905510" h="111760">
                <a:moveTo>
                  <a:pt x="886206" y="66765"/>
                </a:moveTo>
                <a:lnTo>
                  <a:pt x="886206" y="64770"/>
                </a:lnTo>
                <a:lnTo>
                  <a:pt x="851928" y="64770"/>
                </a:lnTo>
                <a:lnTo>
                  <a:pt x="805433" y="92202"/>
                </a:lnTo>
                <a:lnTo>
                  <a:pt x="800862" y="94487"/>
                </a:lnTo>
                <a:lnTo>
                  <a:pt x="799338" y="100584"/>
                </a:lnTo>
                <a:lnTo>
                  <a:pt x="801624" y="105156"/>
                </a:lnTo>
                <a:lnTo>
                  <a:pt x="804672" y="109728"/>
                </a:lnTo>
                <a:lnTo>
                  <a:pt x="810768" y="111252"/>
                </a:lnTo>
                <a:lnTo>
                  <a:pt x="815339" y="108204"/>
                </a:lnTo>
                <a:lnTo>
                  <a:pt x="886206" y="66765"/>
                </a:lnTo>
                <a:close/>
              </a:path>
              <a:path w="905510" h="111760">
                <a:moveTo>
                  <a:pt x="886206" y="64770"/>
                </a:moveTo>
                <a:lnTo>
                  <a:pt x="886206" y="45720"/>
                </a:lnTo>
                <a:lnTo>
                  <a:pt x="850637" y="45720"/>
                </a:lnTo>
                <a:lnTo>
                  <a:pt x="867427" y="55625"/>
                </a:lnTo>
                <a:lnTo>
                  <a:pt x="881633" y="47244"/>
                </a:lnTo>
                <a:lnTo>
                  <a:pt x="881633" y="64770"/>
                </a:lnTo>
                <a:lnTo>
                  <a:pt x="886206" y="64770"/>
                </a:lnTo>
                <a:close/>
              </a:path>
              <a:path w="905510" h="111760">
                <a:moveTo>
                  <a:pt x="881633" y="64770"/>
                </a:moveTo>
                <a:lnTo>
                  <a:pt x="881633" y="64008"/>
                </a:lnTo>
                <a:lnTo>
                  <a:pt x="867427" y="55625"/>
                </a:lnTo>
                <a:lnTo>
                  <a:pt x="851928" y="64770"/>
                </a:lnTo>
                <a:lnTo>
                  <a:pt x="881633" y="64770"/>
                </a:lnTo>
                <a:close/>
              </a:path>
              <a:path w="905510" h="111760">
                <a:moveTo>
                  <a:pt x="881633" y="64008"/>
                </a:moveTo>
                <a:lnTo>
                  <a:pt x="881633" y="47244"/>
                </a:lnTo>
                <a:lnTo>
                  <a:pt x="867427" y="55625"/>
                </a:lnTo>
                <a:lnTo>
                  <a:pt x="881633" y="64008"/>
                </a:lnTo>
                <a:close/>
              </a:path>
            </a:pathLst>
          </a:custGeom>
          <a:solidFill>
            <a:srgbClr val="4A7EBB"/>
          </a:solidFill>
        </p:spPr>
        <p:txBody>
          <a:bodyPr wrap="square" lIns="0" tIns="0" rIns="0" bIns="0" rtlCol="0"/>
          <a:lstStyle/>
          <a:p>
            <a:endParaRPr/>
          </a:p>
        </p:txBody>
      </p:sp>
      <p:sp>
        <p:nvSpPr>
          <p:cNvPr id="47" name="object 47"/>
          <p:cNvSpPr/>
          <p:nvPr/>
        </p:nvSpPr>
        <p:spPr>
          <a:xfrm>
            <a:off x="3734180" y="4667250"/>
            <a:ext cx="0" cy="372110"/>
          </a:xfrm>
          <a:custGeom>
            <a:avLst/>
            <a:gdLst/>
            <a:ahLst/>
            <a:cxnLst/>
            <a:rect l="l" t="t" r="r" b="b"/>
            <a:pathLst>
              <a:path h="372110">
                <a:moveTo>
                  <a:pt x="0" y="0"/>
                </a:moveTo>
                <a:lnTo>
                  <a:pt x="0" y="371855"/>
                </a:lnTo>
              </a:path>
            </a:pathLst>
          </a:custGeom>
          <a:ln w="20320">
            <a:solidFill>
              <a:srgbClr val="4A7EBB"/>
            </a:solidFill>
          </a:ln>
        </p:spPr>
        <p:txBody>
          <a:bodyPr wrap="square" lIns="0" tIns="0" rIns="0" bIns="0" rtlCol="0"/>
          <a:lstStyle/>
          <a:p>
            <a:endParaRPr/>
          </a:p>
        </p:txBody>
      </p:sp>
      <p:sp>
        <p:nvSpPr>
          <p:cNvPr id="48" name="object 48"/>
          <p:cNvSpPr/>
          <p:nvPr/>
        </p:nvSpPr>
        <p:spPr>
          <a:xfrm>
            <a:off x="1219200" y="5038725"/>
            <a:ext cx="2514600" cy="0"/>
          </a:xfrm>
          <a:custGeom>
            <a:avLst/>
            <a:gdLst/>
            <a:ahLst/>
            <a:cxnLst/>
            <a:rect l="l" t="t" r="r" b="b"/>
            <a:pathLst>
              <a:path w="2514600">
                <a:moveTo>
                  <a:pt x="0" y="0"/>
                </a:moveTo>
                <a:lnTo>
                  <a:pt x="2514599" y="0"/>
                </a:lnTo>
              </a:path>
            </a:pathLst>
          </a:custGeom>
          <a:ln w="20320">
            <a:solidFill>
              <a:srgbClr val="4A7EBB"/>
            </a:solidFill>
          </a:ln>
        </p:spPr>
        <p:txBody>
          <a:bodyPr wrap="square" lIns="0" tIns="0" rIns="0" bIns="0" rtlCol="0"/>
          <a:lstStyle/>
          <a:p>
            <a:endParaRPr/>
          </a:p>
        </p:txBody>
      </p:sp>
      <p:sp>
        <p:nvSpPr>
          <p:cNvPr id="49" name="object 49"/>
          <p:cNvSpPr/>
          <p:nvPr/>
        </p:nvSpPr>
        <p:spPr>
          <a:xfrm>
            <a:off x="2215895" y="4901184"/>
            <a:ext cx="438912" cy="265175"/>
          </a:xfrm>
          <a:prstGeom prst="rect">
            <a:avLst/>
          </a:prstGeom>
          <a:blipFill>
            <a:blip r:embed="rId13" cstate="print"/>
            <a:stretch>
              <a:fillRect/>
            </a:stretch>
          </a:blipFill>
        </p:spPr>
        <p:txBody>
          <a:bodyPr wrap="square" lIns="0" tIns="0" rIns="0" bIns="0" rtlCol="0"/>
          <a:lstStyle/>
          <a:p>
            <a:endParaRPr/>
          </a:p>
        </p:txBody>
      </p:sp>
      <p:sp>
        <p:nvSpPr>
          <p:cNvPr id="50" name="object 50"/>
          <p:cNvSpPr txBox="1"/>
          <p:nvPr/>
        </p:nvSpPr>
        <p:spPr>
          <a:xfrm>
            <a:off x="988226" y="4582719"/>
            <a:ext cx="1539875" cy="55372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C</a:t>
            </a:r>
            <a:r>
              <a:rPr sz="1100" spc="-5" dirty="0">
                <a:latin typeface="Calibri"/>
                <a:cs typeface="Calibri"/>
              </a:rPr>
              <a:t>)</a:t>
            </a:r>
            <a:endParaRPr sz="1100">
              <a:latin typeface="Calibri"/>
              <a:cs typeface="Calibri"/>
            </a:endParaRPr>
          </a:p>
          <a:p>
            <a:pPr>
              <a:lnSpc>
                <a:spcPct val="100000"/>
              </a:lnSpc>
              <a:spcBef>
                <a:spcPts val="15"/>
              </a:spcBef>
            </a:pPr>
            <a:endParaRPr sz="1500">
              <a:latin typeface="Times New Roman"/>
              <a:cs typeface="Times New Roman"/>
            </a:endParaRPr>
          </a:p>
          <a:p>
            <a:pPr marR="5080" algn="r">
              <a:lnSpc>
                <a:spcPct val="100000"/>
              </a:lnSpc>
            </a:pPr>
            <a:r>
              <a:rPr sz="1100" spc="-15" dirty="0">
                <a:latin typeface="Calibri"/>
                <a:cs typeface="Calibri"/>
              </a:rPr>
              <a:t>No</a:t>
            </a:r>
            <a:endParaRPr sz="1100">
              <a:latin typeface="Calibri"/>
              <a:cs typeface="Calibri"/>
            </a:endParaRPr>
          </a:p>
        </p:txBody>
      </p:sp>
      <p:sp>
        <p:nvSpPr>
          <p:cNvPr id="51" name="object 51"/>
          <p:cNvSpPr txBox="1"/>
          <p:nvPr/>
        </p:nvSpPr>
        <p:spPr>
          <a:xfrm>
            <a:off x="4777232" y="4333557"/>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52" name="object 52"/>
          <p:cNvSpPr/>
          <p:nvPr/>
        </p:nvSpPr>
        <p:spPr>
          <a:xfrm>
            <a:off x="1164336" y="5039105"/>
            <a:ext cx="110489" cy="247650"/>
          </a:xfrm>
          <a:custGeom>
            <a:avLst/>
            <a:gdLst/>
            <a:ahLst/>
            <a:cxnLst/>
            <a:rect l="l" t="t" r="r" b="b"/>
            <a:pathLst>
              <a:path w="110490" h="247650">
                <a:moveTo>
                  <a:pt x="55244" y="210233"/>
                </a:moveTo>
                <a:lnTo>
                  <a:pt x="19050" y="147828"/>
                </a:lnTo>
                <a:lnTo>
                  <a:pt x="16001" y="143256"/>
                </a:lnTo>
                <a:lnTo>
                  <a:pt x="10667" y="141732"/>
                </a:lnTo>
                <a:lnTo>
                  <a:pt x="6095" y="144018"/>
                </a:lnTo>
                <a:lnTo>
                  <a:pt x="1523" y="147066"/>
                </a:lnTo>
                <a:lnTo>
                  <a:pt x="0" y="153162"/>
                </a:lnTo>
                <a:lnTo>
                  <a:pt x="2285" y="157734"/>
                </a:lnTo>
                <a:lnTo>
                  <a:pt x="45719" y="232012"/>
                </a:lnTo>
                <a:lnTo>
                  <a:pt x="45719" y="228600"/>
                </a:lnTo>
                <a:lnTo>
                  <a:pt x="47243" y="228600"/>
                </a:lnTo>
                <a:lnTo>
                  <a:pt x="47243" y="224028"/>
                </a:lnTo>
                <a:lnTo>
                  <a:pt x="55244" y="210233"/>
                </a:lnTo>
                <a:close/>
              </a:path>
              <a:path w="110490" h="247650">
                <a:moveTo>
                  <a:pt x="64769" y="193810"/>
                </a:moveTo>
                <a:lnTo>
                  <a:pt x="64769" y="0"/>
                </a:lnTo>
                <a:lnTo>
                  <a:pt x="45719" y="0"/>
                </a:lnTo>
                <a:lnTo>
                  <a:pt x="45719" y="193810"/>
                </a:lnTo>
                <a:lnTo>
                  <a:pt x="55244" y="210233"/>
                </a:lnTo>
                <a:lnTo>
                  <a:pt x="64769" y="193810"/>
                </a:lnTo>
                <a:close/>
              </a:path>
              <a:path w="110490" h="247650">
                <a:moveTo>
                  <a:pt x="64769" y="230951"/>
                </a:moveTo>
                <a:lnTo>
                  <a:pt x="64769" y="228600"/>
                </a:lnTo>
                <a:lnTo>
                  <a:pt x="45719" y="228600"/>
                </a:lnTo>
                <a:lnTo>
                  <a:pt x="45719" y="232012"/>
                </a:lnTo>
                <a:lnTo>
                  <a:pt x="54863" y="247650"/>
                </a:lnTo>
                <a:lnTo>
                  <a:pt x="64769" y="230951"/>
                </a:lnTo>
                <a:close/>
              </a:path>
              <a:path w="110490" h="247650">
                <a:moveTo>
                  <a:pt x="63245" y="224028"/>
                </a:moveTo>
                <a:lnTo>
                  <a:pt x="55244" y="210233"/>
                </a:lnTo>
                <a:lnTo>
                  <a:pt x="47243" y="224028"/>
                </a:lnTo>
                <a:lnTo>
                  <a:pt x="63245" y="224028"/>
                </a:lnTo>
                <a:close/>
              </a:path>
              <a:path w="110490" h="247650">
                <a:moveTo>
                  <a:pt x="63245" y="228600"/>
                </a:moveTo>
                <a:lnTo>
                  <a:pt x="63245" y="224028"/>
                </a:lnTo>
                <a:lnTo>
                  <a:pt x="47243" y="224028"/>
                </a:lnTo>
                <a:lnTo>
                  <a:pt x="47243" y="228600"/>
                </a:lnTo>
                <a:lnTo>
                  <a:pt x="63245" y="228600"/>
                </a:lnTo>
                <a:close/>
              </a:path>
              <a:path w="110490" h="247650">
                <a:moveTo>
                  <a:pt x="110489" y="153162"/>
                </a:moveTo>
                <a:lnTo>
                  <a:pt x="108965" y="147066"/>
                </a:lnTo>
                <a:lnTo>
                  <a:pt x="104393" y="144018"/>
                </a:lnTo>
                <a:lnTo>
                  <a:pt x="99822" y="141732"/>
                </a:lnTo>
                <a:lnTo>
                  <a:pt x="93725" y="143256"/>
                </a:lnTo>
                <a:lnTo>
                  <a:pt x="91439" y="147828"/>
                </a:lnTo>
                <a:lnTo>
                  <a:pt x="55244" y="210233"/>
                </a:lnTo>
                <a:lnTo>
                  <a:pt x="63245" y="224028"/>
                </a:lnTo>
                <a:lnTo>
                  <a:pt x="63245" y="228600"/>
                </a:lnTo>
                <a:lnTo>
                  <a:pt x="64769" y="228600"/>
                </a:lnTo>
                <a:lnTo>
                  <a:pt x="64769" y="230951"/>
                </a:lnTo>
                <a:lnTo>
                  <a:pt x="108203" y="157734"/>
                </a:lnTo>
                <a:lnTo>
                  <a:pt x="110489" y="153162"/>
                </a:lnTo>
                <a:close/>
              </a:path>
            </a:pathLst>
          </a:custGeom>
          <a:solidFill>
            <a:srgbClr val="4A7EBB"/>
          </a:solidFill>
        </p:spPr>
        <p:txBody>
          <a:bodyPr wrap="square" lIns="0" tIns="0" rIns="0" bIns="0" rtlCol="0"/>
          <a:lstStyle/>
          <a:p>
            <a:endParaRPr/>
          </a:p>
        </p:txBody>
      </p:sp>
      <p:sp>
        <p:nvSpPr>
          <p:cNvPr id="53" name="object 53"/>
          <p:cNvSpPr/>
          <p:nvPr/>
        </p:nvSpPr>
        <p:spPr>
          <a:xfrm>
            <a:off x="5305805" y="5279897"/>
            <a:ext cx="1102360" cy="615950"/>
          </a:xfrm>
          <a:custGeom>
            <a:avLst/>
            <a:gdLst/>
            <a:ahLst/>
            <a:cxnLst/>
            <a:rect l="l" t="t" r="r" b="b"/>
            <a:pathLst>
              <a:path w="1102360" h="615950">
                <a:moveTo>
                  <a:pt x="1101852" y="615696"/>
                </a:moveTo>
                <a:lnTo>
                  <a:pt x="1101852" y="0"/>
                </a:lnTo>
                <a:lnTo>
                  <a:pt x="0" y="0"/>
                </a:lnTo>
                <a:lnTo>
                  <a:pt x="0" y="615696"/>
                </a:lnTo>
                <a:lnTo>
                  <a:pt x="12954" y="615696"/>
                </a:lnTo>
                <a:lnTo>
                  <a:pt x="12954" y="25146"/>
                </a:lnTo>
                <a:lnTo>
                  <a:pt x="25146" y="12192"/>
                </a:lnTo>
                <a:lnTo>
                  <a:pt x="25146" y="25146"/>
                </a:lnTo>
                <a:lnTo>
                  <a:pt x="1075944" y="25146"/>
                </a:lnTo>
                <a:lnTo>
                  <a:pt x="1075944" y="12191"/>
                </a:lnTo>
                <a:lnTo>
                  <a:pt x="1088898" y="25146"/>
                </a:lnTo>
                <a:lnTo>
                  <a:pt x="1088898" y="615696"/>
                </a:lnTo>
                <a:lnTo>
                  <a:pt x="1101852" y="615696"/>
                </a:lnTo>
                <a:close/>
              </a:path>
              <a:path w="1102360" h="615950">
                <a:moveTo>
                  <a:pt x="25146" y="25146"/>
                </a:moveTo>
                <a:lnTo>
                  <a:pt x="25146" y="12192"/>
                </a:lnTo>
                <a:lnTo>
                  <a:pt x="12954" y="25146"/>
                </a:lnTo>
                <a:lnTo>
                  <a:pt x="25146" y="25146"/>
                </a:lnTo>
                <a:close/>
              </a:path>
              <a:path w="1102360" h="615950">
                <a:moveTo>
                  <a:pt x="25146" y="590550"/>
                </a:moveTo>
                <a:lnTo>
                  <a:pt x="25146" y="25146"/>
                </a:lnTo>
                <a:lnTo>
                  <a:pt x="12954" y="25146"/>
                </a:lnTo>
                <a:lnTo>
                  <a:pt x="12954" y="590550"/>
                </a:lnTo>
                <a:lnTo>
                  <a:pt x="25146" y="590550"/>
                </a:lnTo>
                <a:close/>
              </a:path>
              <a:path w="1102360" h="615950">
                <a:moveTo>
                  <a:pt x="1088898" y="590550"/>
                </a:moveTo>
                <a:lnTo>
                  <a:pt x="12954" y="590550"/>
                </a:lnTo>
                <a:lnTo>
                  <a:pt x="25146" y="602742"/>
                </a:lnTo>
                <a:lnTo>
                  <a:pt x="25146" y="615696"/>
                </a:lnTo>
                <a:lnTo>
                  <a:pt x="1075944" y="615696"/>
                </a:lnTo>
                <a:lnTo>
                  <a:pt x="1075944" y="602741"/>
                </a:lnTo>
                <a:lnTo>
                  <a:pt x="1088898" y="590550"/>
                </a:lnTo>
                <a:close/>
              </a:path>
              <a:path w="1102360" h="615950">
                <a:moveTo>
                  <a:pt x="25146" y="615696"/>
                </a:moveTo>
                <a:lnTo>
                  <a:pt x="25146" y="602742"/>
                </a:lnTo>
                <a:lnTo>
                  <a:pt x="12954" y="590550"/>
                </a:lnTo>
                <a:lnTo>
                  <a:pt x="12954" y="615696"/>
                </a:lnTo>
                <a:lnTo>
                  <a:pt x="25146" y="615696"/>
                </a:lnTo>
                <a:close/>
              </a:path>
              <a:path w="1102360" h="615950">
                <a:moveTo>
                  <a:pt x="1088898" y="25146"/>
                </a:moveTo>
                <a:lnTo>
                  <a:pt x="1075944" y="12191"/>
                </a:lnTo>
                <a:lnTo>
                  <a:pt x="1075944" y="25146"/>
                </a:lnTo>
                <a:lnTo>
                  <a:pt x="1088898" y="25146"/>
                </a:lnTo>
                <a:close/>
              </a:path>
              <a:path w="1102360" h="615950">
                <a:moveTo>
                  <a:pt x="1088898" y="590550"/>
                </a:moveTo>
                <a:lnTo>
                  <a:pt x="1088898" y="25146"/>
                </a:lnTo>
                <a:lnTo>
                  <a:pt x="1075944" y="25146"/>
                </a:lnTo>
                <a:lnTo>
                  <a:pt x="1075944" y="590550"/>
                </a:lnTo>
                <a:lnTo>
                  <a:pt x="1088898" y="590550"/>
                </a:lnTo>
                <a:close/>
              </a:path>
              <a:path w="1102360" h="615950">
                <a:moveTo>
                  <a:pt x="1088898" y="615696"/>
                </a:moveTo>
                <a:lnTo>
                  <a:pt x="1088898" y="590550"/>
                </a:lnTo>
                <a:lnTo>
                  <a:pt x="1075944" y="602741"/>
                </a:lnTo>
                <a:lnTo>
                  <a:pt x="1075944" y="615696"/>
                </a:lnTo>
                <a:lnTo>
                  <a:pt x="1088898" y="615696"/>
                </a:lnTo>
                <a:close/>
              </a:path>
            </a:pathLst>
          </a:custGeom>
          <a:solidFill>
            <a:srgbClr val="4F81BD"/>
          </a:solidFill>
        </p:spPr>
        <p:txBody>
          <a:bodyPr wrap="square" lIns="0" tIns="0" rIns="0" bIns="0" rtlCol="0"/>
          <a:lstStyle/>
          <a:p>
            <a:endParaRPr/>
          </a:p>
        </p:txBody>
      </p:sp>
      <p:sp>
        <p:nvSpPr>
          <p:cNvPr id="54" name="object 54"/>
          <p:cNvSpPr txBox="1"/>
          <p:nvPr/>
        </p:nvSpPr>
        <p:spPr>
          <a:xfrm>
            <a:off x="5373115" y="5432361"/>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5" name="object 55"/>
          <p:cNvSpPr/>
          <p:nvPr/>
        </p:nvSpPr>
        <p:spPr>
          <a:xfrm>
            <a:off x="381000" y="5279897"/>
            <a:ext cx="1654810" cy="825500"/>
          </a:xfrm>
          <a:custGeom>
            <a:avLst/>
            <a:gdLst/>
            <a:ahLst/>
            <a:cxnLst/>
            <a:rect l="l" t="t" r="r" b="b"/>
            <a:pathLst>
              <a:path w="1654810" h="825500">
                <a:moveTo>
                  <a:pt x="1654302" y="825246"/>
                </a:moveTo>
                <a:lnTo>
                  <a:pt x="1654302" y="0"/>
                </a:lnTo>
                <a:lnTo>
                  <a:pt x="0" y="0"/>
                </a:lnTo>
                <a:lnTo>
                  <a:pt x="0" y="825246"/>
                </a:lnTo>
                <a:lnTo>
                  <a:pt x="12954" y="825246"/>
                </a:lnTo>
                <a:lnTo>
                  <a:pt x="12953" y="25146"/>
                </a:lnTo>
                <a:lnTo>
                  <a:pt x="25908" y="12191"/>
                </a:lnTo>
                <a:lnTo>
                  <a:pt x="25907" y="25146"/>
                </a:lnTo>
                <a:lnTo>
                  <a:pt x="1629156" y="25146"/>
                </a:lnTo>
                <a:lnTo>
                  <a:pt x="1629156" y="12191"/>
                </a:lnTo>
                <a:lnTo>
                  <a:pt x="1642110" y="25146"/>
                </a:lnTo>
                <a:lnTo>
                  <a:pt x="1642110" y="825246"/>
                </a:lnTo>
                <a:lnTo>
                  <a:pt x="1654302" y="825246"/>
                </a:lnTo>
                <a:close/>
              </a:path>
              <a:path w="1654810" h="825500">
                <a:moveTo>
                  <a:pt x="25907" y="25146"/>
                </a:moveTo>
                <a:lnTo>
                  <a:pt x="25908" y="12191"/>
                </a:lnTo>
                <a:lnTo>
                  <a:pt x="12953" y="25146"/>
                </a:lnTo>
                <a:lnTo>
                  <a:pt x="25907" y="25146"/>
                </a:lnTo>
                <a:close/>
              </a:path>
              <a:path w="1654810" h="825500">
                <a:moveTo>
                  <a:pt x="25907" y="800100"/>
                </a:moveTo>
                <a:lnTo>
                  <a:pt x="25907" y="25146"/>
                </a:lnTo>
                <a:lnTo>
                  <a:pt x="12953" y="25146"/>
                </a:lnTo>
                <a:lnTo>
                  <a:pt x="12954" y="800100"/>
                </a:lnTo>
                <a:lnTo>
                  <a:pt x="25907" y="800100"/>
                </a:lnTo>
                <a:close/>
              </a:path>
              <a:path w="1654810" h="825500">
                <a:moveTo>
                  <a:pt x="1642110" y="800100"/>
                </a:moveTo>
                <a:lnTo>
                  <a:pt x="12954" y="800100"/>
                </a:lnTo>
                <a:lnTo>
                  <a:pt x="25908" y="812291"/>
                </a:lnTo>
                <a:lnTo>
                  <a:pt x="25907" y="825246"/>
                </a:lnTo>
                <a:lnTo>
                  <a:pt x="1629156" y="825246"/>
                </a:lnTo>
                <a:lnTo>
                  <a:pt x="1629156" y="812291"/>
                </a:lnTo>
                <a:lnTo>
                  <a:pt x="1642110" y="800100"/>
                </a:lnTo>
                <a:close/>
              </a:path>
              <a:path w="1654810" h="825500">
                <a:moveTo>
                  <a:pt x="25907" y="825246"/>
                </a:moveTo>
                <a:lnTo>
                  <a:pt x="25908" y="812291"/>
                </a:lnTo>
                <a:lnTo>
                  <a:pt x="12954" y="800100"/>
                </a:lnTo>
                <a:lnTo>
                  <a:pt x="12954" y="825246"/>
                </a:lnTo>
                <a:lnTo>
                  <a:pt x="25907" y="825246"/>
                </a:lnTo>
                <a:close/>
              </a:path>
              <a:path w="1654810" h="825500">
                <a:moveTo>
                  <a:pt x="1642110" y="25146"/>
                </a:moveTo>
                <a:lnTo>
                  <a:pt x="1629156" y="12191"/>
                </a:lnTo>
                <a:lnTo>
                  <a:pt x="1629156" y="25146"/>
                </a:lnTo>
                <a:lnTo>
                  <a:pt x="1642110" y="25146"/>
                </a:lnTo>
                <a:close/>
              </a:path>
              <a:path w="1654810" h="825500">
                <a:moveTo>
                  <a:pt x="1642110" y="800100"/>
                </a:moveTo>
                <a:lnTo>
                  <a:pt x="1642110" y="25146"/>
                </a:lnTo>
                <a:lnTo>
                  <a:pt x="1629156" y="25146"/>
                </a:lnTo>
                <a:lnTo>
                  <a:pt x="1629156" y="800100"/>
                </a:lnTo>
                <a:lnTo>
                  <a:pt x="1642110" y="800100"/>
                </a:lnTo>
                <a:close/>
              </a:path>
              <a:path w="1654810" h="825500">
                <a:moveTo>
                  <a:pt x="1642110" y="825246"/>
                </a:moveTo>
                <a:lnTo>
                  <a:pt x="1642110" y="800100"/>
                </a:lnTo>
                <a:lnTo>
                  <a:pt x="1629156" y="812291"/>
                </a:lnTo>
                <a:lnTo>
                  <a:pt x="1629156" y="825246"/>
                </a:lnTo>
                <a:lnTo>
                  <a:pt x="1642110" y="825246"/>
                </a:lnTo>
                <a:close/>
              </a:path>
            </a:pathLst>
          </a:custGeom>
          <a:solidFill>
            <a:srgbClr val="4F81BD"/>
          </a:solidFill>
        </p:spPr>
        <p:txBody>
          <a:bodyPr wrap="square" lIns="0" tIns="0" rIns="0" bIns="0" rtlCol="0"/>
          <a:lstStyle/>
          <a:p>
            <a:endParaRPr/>
          </a:p>
        </p:txBody>
      </p:sp>
      <p:sp>
        <p:nvSpPr>
          <p:cNvPr id="56" name="object 56"/>
          <p:cNvSpPr txBox="1"/>
          <p:nvPr/>
        </p:nvSpPr>
        <p:spPr>
          <a:xfrm>
            <a:off x="724154" y="5366829"/>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7" name="object 57"/>
          <p:cNvSpPr/>
          <p:nvPr/>
        </p:nvSpPr>
        <p:spPr>
          <a:xfrm>
            <a:off x="3581400" y="5471159"/>
            <a:ext cx="627887" cy="262127"/>
          </a:xfrm>
          <a:prstGeom prst="rect">
            <a:avLst/>
          </a:prstGeom>
          <a:blipFill>
            <a:blip r:embed="rId14" cstate="print"/>
            <a:stretch>
              <a:fillRect/>
            </a:stretch>
          </a:blipFill>
        </p:spPr>
        <p:txBody>
          <a:bodyPr wrap="square" lIns="0" tIns="0" rIns="0" bIns="0" rtlCol="0"/>
          <a:lstStyle/>
          <a:p>
            <a:endParaRPr/>
          </a:p>
        </p:txBody>
      </p:sp>
      <p:graphicFrame>
        <p:nvGraphicFramePr>
          <p:cNvPr id="11" name="object 11"/>
          <p:cNvGraphicFramePr>
            <a:graphicFrameLocks noGrp="1"/>
          </p:cNvGraphicFramePr>
          <p:nvPr>
            <p:extLst>
              <p:ext uri="{D42A27DB-BD31-4B8C-83A1-F6EECF244321}">
                <p14:modId xmlns:p14="http://schemas.microsoft.com/office/powerpoint/2010/main" val="3952245452"/>
              </p:ext>
            </p:extLst>
          </p:nvPr>
        </p:nvGraphicFramePr>
        <p:xfrm>
          <a:off x="7012813" y="1095121"/>
          <a:ext cx="2699004" cy="6252971"/>
        </p:xfrm>
        <a:graphic>
          <a:graphicData uri="http://schemas.openxmlformats.org/drawingml/2006/table">
            <a:tbl>
              <a:tblPr firstRow="1" bandRow="1">
                <a:tableStyleId>{2D5ABB26-0587-4C30-8999-92F81FD0307C}</a:tableStyleId>
              </a:tblPr>
              <a:tblGrid>
                <a:gridCol w="2699004">
                  <a:extLst>
                    <a:ext uri="{9D8B030D-6E8A-4147-A177-3AD203B41FA5}">
                      <a16:colId xmlns:a16="http://schemas.microsoft.com/office/drawing/2014/main" val="20000"/>
                    </a:ext>
                  </a:extLst>
                </a:gridCol>
              </a:tblGrid>
              <a:tr h="826769">
                <a:tc>
                  <a:txBody>
                    <a:bodyPr/>
                    <a:lstStyle/>
                    <a:p>
                      <a:pPr marL="1270"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A</a:t>
                      </a:r>
                      <a:endParaRPr sz="1000" dirty="0">
                        <a:latin typeface="Calibri"/>
                        <a:cs typeface="Calibri"/>
                      </a:endParaRPr>
                    </a:p>
                    <a:p>
                      <a:pPr marL="553085" marR="544830" indent="635" algn="ctr">
                        <a:lnSpc>
                          <a:spcPts val="1220"/>
                        </a:lnSpc>
                        <a:spcBef>
                          <a:spcPts val="40"/>
                        </a:spcBef>
                      </a:pPr>
                      <a:r>
                        <a:rPr sz="1000" spc="-5" dirty="0">
                          <a:solidFill>
                            <a:srgbClr val="00B050"/>
                          </a:solidFill>
                          <a:latin typeface="Calibri"/>
                          <a:cs typeface="Calibri"/>
                        </a:rPr>
                        <a:t>Nursin</a:t>
                      </a:r>
                      <a:r>
                        <a:rPr sz="1000" dirty="0">
                          <a:solidFill>
                            <a:srgbClr val="00B050"/>
                          </a:solidFill>
                          <a:latin typeface="Calibri"/>
                          <a:cs typeface="Calibri"/>
                        </a:rPr>
                        <a:t>g</a:t>
                      </a:r>
                      <a:r>
                        <a:rPr sz="1000" spc="-10" dirty="0">
                          <a:solidFill>
                            <a:srgbClr val="00B050"/>
                          </a:solidFill>
                          <a:latin typeface="Calibri"/>
                          <a:cs typeface="Calibri"/>
                        </a:rPr>
                        <a:t> </a:t>
                      </a:r>
                      <a:r>
                        <a:rPr sz="1000" spc="-5" dirty="0" smtClean="0">
                          <a:solidFill>
                            <a:srgbClr val="00B050"/>
                          </a:solidFill>
                          <a:latin typeface="Calibri"/>
                          <a:cs typeface="Calibri"/>
                        </a:rPr>
                        <a:t>Asses</a:t>
                      </a:r>
                      <a:r>
                        <a:rPr sz="1000" spc="-15" dirty="0" smtClean="0">
                          <a:solidFill>
                            <a:srgbClr val="00B050"/>
                          </a:solidFill>
                          <a:latin typeface="Calibri"/>
                          <a:cs typeface="Calibri"/>
                        </a:rPr>
                        <a:t>s</a:t>
                      </a:r>
                      <a:r>
                        <a:rPr sz="1000" spc="-5" dirty="0" smtClean="0">
                          <a:solidFill>
                            <a:srgbClr val="00B050"/>
                          </a:solidFill>
                          <a:latin typeface="Calibri"/>
                          <a:cs typeface="Calibri"/>
                        </a:rPr>
                        <a:t>ment</a:t>
                      </a:r>
                      <a:endParaRPr lang="en-US" sz="975" spc="0" baseline="29914" dirty="0" smtClean="0">
                        <a:solidFill>
                          <a:srgbClr val="00B050"/>
                        </a:solidFill>
                        <a:latin typeface="Calibri"/>
                        <a:cs typeface="Calibri"/>
                      </a:endParaRPr>
                    </a:p>
                    <a:p>
                      <a:pPr marL="553085" marR="544830" indent="635" algn="ctr">
                        <a:lnSpc>
                          <a:spcPts val="1220"/>
                        </a:lnSpc>
                        <a:spcBef>
                          <a:spcPts val="40"/>
                        </a:spcBef>
                      </a:pPr>
                      <a:r>
                        <a:rPr sz="1000" spc="-5" dirty="0" smtClean="0">
                          <a:solidFill>
                            <a:srgbClr val="00B050"/>
                          </a:solidFill>
                          <a:latin typeface="Calibri"/>
                          <a:cs typeface="Calibri"/>
                        </a:rPr>
                        <a:t>Complet</a:t>
                      </a:r>
                      <a:r>
                        <a:rPr sz="1000" dirty="0" smtClean="0">
                          <a:solidFill>
                            <a:srgbClr val="00B050"/>
                          </a:solidFill>
                          <a:latin typeface="Calibri"/>
                          <a:cs typeface="Calibri"/>
                        </a:rPr>
                        <a:t>e </a:t>
                      </a:r>
                      <a:r>
                        <a:rPr sz="1000" spc="-5" dirty="0">
                          <a:solidFill>
                            <a:srgbClr val="00B050"/>
                          </a:solidFill>
                          <a:latin typeface="Calibri"/>
                          <a:cs typeface="Calibri"/>
                        </a:rPr>
                        <a:t>N</a:t>
                      </a:r>
                      <a:r>
                        <a:rPr sz="1000" dirty="0">
                          <a:solidFill>
                            <a:srgbClr val="00B050"/>
                          </a:solidFill>
                          <a:latin typeface="Calibri"/>
                          <a:cs typeface="Calibri"/>
                        </a:rPr>
                        <a:t>u</a:t>
                      </a:r>
                      <a:r>
                        <a:rPr sz="1000" spc="-5" dirty="0">
                          <a:solidFill>
                            <a:srgbClr val="00B050"/>
                          </a:solidFill>
                          <a:latin typeface="Calibri"/>
                          <a:cs typeface="Calibri"/>
                        </a:rPr>
                        <a:t>rsin</a:t>
                      </a:r>
                      <a:r>
                        <a:rPr sz="1000" dirty="0">
                          <a:solidFill>
                            <a:srgbClr val="00B050"/>
                          </a:solidFill>
                          <a:latin typeface="Calibri"/>
                          <a:cs typeface="Calibri"/>
                        </a:rPr>
                        <a:t>g</a:t>
                      </a:r>
                      <a:r>
                        <a:rPr sz="1000" spc="-5" dirty="0">
                          <a:solidFill>
                            <a:srgbClr val="00B050"/>
                          </a:solidFill>
                          <a:latin typeface="Calibri"/>
                          <a:cs typeface="Calibri"/>
                        </a:rPr>
                        <a:t> Assessment</a:t>
                      </a:r>
                      <a:endParaRPr sz="1000" dirty="0">
                        <a:latin typeface="Calibri"/>
                        <a:cs typeface="Calibri"/>
                      </a:endParaRPr>
                    </a:p>
                    <a:p>
                      <a:pPr algn="ctr">
                        <a:lnSpc>
                          <a:spcPts val="1175"/>
                        </a:lnSpc>
                      </a:pPr>
                      <a:r>
                        <a:rPr sz="1000" b="1" spc="-5" dirty="0">
                          <a:solidFill>
                            <a:srgbClr val="00B050"/>
                          </a:solidFill>
                          <a:latin typeface="Calibri"/>
                          <a:cs typeface="Calibri"/>
                        </a:rPr>
                        <a:t>Se</a:t>
                      </a:r>
                      <a:r>
                        <a:rPr sz="1000" b="1" dirty="0">
                          <a:solidFill>
                            <a:srgbClr val="00B050"/>
                          </a:solidFill>
                          <a:latin typeface="Calibri"/>
                          <a:cs typeface="Calibri"/>
                        </a:rPr>
                        <a:t>e</a:t>
                      </a:r>
                      <a:r>
                        <a:rPr sz="1000" b="1" spc="-5" dirty="0">
                          <a:solidFill>
                            <a:srgbClr val="00B050"/>
                          </a:solidFill>
                          <a:latin typeface="Calibri"/>
                          <a:cs typeface="Calibri"/>
                        </a:rPr>
                        <a:t> N</a:t>
                      </a:r>
                      <a:r>
                        <a:rPr sz="1000" b="1" dirty="0">
                          <a:solidFill>
                            <a:srgbClr val="00B050"/>
                          </a:solidFill>
                          <a:latin typeface="Calibri"/>
                          <a:cs typeface="Calibri"/>
                        </a:rPr>
                        <a:t>u</a:t>
                      </a:r>
                      <a:r>
                        <a:rPr sz="1000" b="1" spc="-10" dirty="0">
                          <a:solidFill>
                            <a:srgbClr val="00B050"/>
                          </a:solidFill>
                          <a:latin typeface="Calibri"/>
                          <a:cs typeface="Calibri"/>
                        </a:rPr>
                        <a:t>r</a:t>
                      </a:r>
                      <a:r>
                        <a:rPr sz="1000" b="1" dirty="0">
                          <a:solidFill>
                            <a:srgbClr val="00B050"/>
                          </a:solidFill>
                          <a:latin typeface="Calibri"/>
                          <a:cs typeface="Calibri"/>
                        </a:rPr>
                        <a:t>s</a:t>
                      </a:r>
                      <a:r>
                        <a:rPr sz="1000" b="1" spc="-5" dirty="0">
                          <a:solidFill>
                            <a:srgbClr val="00B050"/>
                          </a:solidFill>
                          <a:latin typeface="Calibri"/>
                          <a:cs typeface="Calibri"/>
                        </a:rPr>
                        <a:t>i</a:t>
                      </a:r>
                      <a:r>
                        <a:rPr sz="1000" b="1" dirty="0">
                          <a:solidFill>
                            <a:srgbClr val="00B050"/>
                          </a:solidFill>
                          <a:latin typeface="Calibri"/>
                          <a:cs typeface="Calibri"/>
                        </a:rPr>
                        <a:t>ng</a:t>
                      </a:r>
                      <a:r>
                        <a:rPr sz="1000" b="1" spc="-10" dirty="0">
                          <a:solidFill>
                            <a:srgbClr val="00B050"/>
                          </a:solidFill>
                          <a:latin typeface="Calibri"/>
                          <a:cs typeface="Calibri"/>
                        </a:rPr>
                        <a:t> A</a:t>
                      </a:r>
                      <a:r>
                        <a:rPr sz="1000" b="1" dirty="0">
                          <a:solidFill>
                            <a:srgbClr val="00B050"/>
                          </a:solidFill>
                          <a:latin typeface="Calibri"/>
                          <a:cs typeface="Calibri"/>
                        </a:rPr>
                        <a:t>ss</a:t>
                      </a:r>
                      <a:r>
                        <a:rPr sz="1000" b="1" spc="-10" dirty="0">
                          <a:solidFill>
                            <a:srgbClr val="00B050"/>
                          </a:solidFill>
                          <a:latin typeface="Calibri"/>
                          <a:cs typeface="Calibri"/>
                        </a:rPr>
                        <a:t>e</a:t>
                      </a:r>
                      <a:r>
                        <a:rPr sz="1000" b="1" dirty="0">
                          <a:solidFill>
                            <a:srgbClr val="00B050"/>
                          </a:solidFill>
                          <a:latin typeface="Calibri"/>
                          <a:cs typeface="Calibri"/>
                        </a:rPr>
                        <a:t>s</a:t>
                      </a:r>
                      <a:r>
                        <a:rPr sz="1000" b="1" spc="-5" dirty="0">
                          <a:solidFill>
                            <a:srgbClr val="00B050"/>
                          </a:solidFill>
                          <a:latin typeface="Calibri"/>
                          <a:cs typeface="Calibri"/>
                        </a:rPr>
                        <a:t>s</a:t>
                      </a:r>
                      <a:r>
                        <a:rPr sz="1000" b="1" dirty="0">
                          <a:solidFill>
                            <a:srgbClr val="00B050"/>
                          </a:solidFill>
                          <a:latin typeface="Calibri"/>
                          <a:cs typeface="Calibri"/>
                        </a:rPr>
                        <a:t>ment</a:t>
                      </a:r>
                      <a:r>
                        <a:rPr sz="1000" b="1" spc="-5" dirty="0">
                          <a:solidFill>
                            <a:srgbClr val="00B050"/>
                          </a:solidFill>
                          <a:latin typeface="Calibri"/>
                          <a:cs typeface="Calibri"/>
                        </a:rPr>
                        <a:t> </a:t>
                      </a:r>
                      <a:r>
                        <a:rPr sz="1000" b="1" spc="-10" dirty="0">
                          <a:solidFill>
                            <a:srgbClr val="00B050"/>
                          </a:solidFill>
                          <a:latin typeface="Calibri"/>
                          <a:cs typeface="Calibri"/>
                        </a:rPr>
                        <a:t>o</a:t>
                      </a:r>
                      <a:r>
                        <a:rPr sz="1000" b="1" dirty="0">
                          <a:solidFill>
                            <a:srgbClr val="00B050"/>
                          </a:solidFill>
                          <a:latin typeface="Calibri"/>
                          <a:cs typeface="Calibri"/>
                        </a:rPr>
                        <a:t>n</a:t>
                      </a:r>
                      <a:r>
                        <a:rPr sz="1000" b="1" spc="-5" dirty="0">
                          <a:solidFill>
                            <a:srgbClr val="00B050"/>
                          </a:solidFill>
                          <a:latin typeface="Calibri"/>
                          <a:cs typeface="Calibri"/>
                        </a:rPr>
                        <a:t> revers</a:t>
                      </a:r>
                      <a:r>
                        <a:rPr sz="1000" b="1" dirty="0">
                          <a:solidFill>
                            <a:srgbClr val="00B050"/>
                          </a:solidFill>
                          <a:latin typeface="Calibri"/>
                          <a:cs typeface="Calibri"/>
                        </a:rPr>
                        <a:t>e s</a:t>
                      </a:r>
                      <a:r>
                        <a:rPr sz="1000" b="1" spc="-10" dirty="0">
                          <a:solidFill>
                            <a:srgbClr val="00B050"/>
                          </a:solidFill>
                          <a:latin typeface="Calibri"/>
                          <a:cs typeface="Calibri"/>
                        </a:rPr>
                        <a:t>i</a:t>
                      </a:r>
                      <a:r>
                        <a:rPr sz="1000" b="1" dirty="0">
                          <a:solidFill>
                            <a:srgbClr val="00B050"/>
                          </a:solidFill>
                          <a:latin typeface="Calibri"/>
                          <a:cs typeface="Calibri"/>
                        </a:rPr>
                        <a:t>de</a:t>
                      </a:r>
                      <a:r>
                        <a:rPr sz="1000" b="1" spc="-10" dirty="0">
                          <a:solidFill>
                            <a:srgbClr val="00B050"/>
                          </a:solidFill>
                          <a:latin typeface="Calibri"/>
                          <a:cs typeface="Calibri"/>
                        </a:rPr>
                        <a:t> </a:t>
                      </a:r>
                      <a:r>
                        <a:rPr sz="1000" b="1" dirty="0">
                          <a:solidFill>
                            <a:srgbClr val="00B050"/>
                          </a:solidFill>
                          <a:latin typeface="Calibri"/>
                          <a:cs typeface="Calibri"/>
                        </a:rPr>
                        <a:t>of</a:t>
                      </a:r>
                      <a:r>
                        <a:rPr sz="1000" b="1" spc="-5" dirty="0">
                          <a:solidFill>
                            <a:srgbClr val="00B050"/>
                          </a:solidFill>
                          <a:latin typeface="Calibri"/>
                          <a:cs typeface="Calibri"/>
                        </a:rPr>
                        <a:t> </a:t>
                      </a:r>
                      <a:r>
                        <a:rPr sz="1000" b="1" dirty="0">
                          <a:solidFill>
                            <a:srgbClr val="00B050"/>
                          </a:solidFill>
                          <a:latin typeface="Calibri"/>
                          <a:cs typeface="Calibri"/>
                        </a:rPr>
                        <a:t>th</a:t>
                      </a:r>
                      <a:r>
                        <a:rPr sz="1000" b="1" spc="-10" dirty="0">
                          <a:solidFill>
                            <a:srgbClr val="00B050"/>
                          </a:solidFill>
                          <a:latin typeface="Calibri"/>
                          <a:cs typeface="Calibri"/>
                        </a:rPr>
                        <a:t>i</a:t>
                      </a:r>
                      <a:r>
                        <a:rPr sz="1000" b="1" dirty="0">
                          <a:solidFill>
                            <a:srgbClr val="00B050"/>
                          </a:solidFill>
                          <a:latin typeface="Calibri"/>
                          <a:cs typeface="Calibri"/>
                        </a:rPr>
                        <a:t>s</a:t>
                      </a:r>
                      <a:endParaRPr sz="1000" dirty="0">
                        <a:latin typeface="Calibri"/>
                        <a:cs typeface="Calibri"/>
                      </a:endParaRPr>
                    </a:p>
                    <a:p>
                      <a:pPr marL="1270" algn="ctr">
                        <a:lnSpc>
                          <a:spcPct val="100000"/>
                        </a:lnSpc>
                        <a:spcBef>
                          <a:spcPts val="25"/>
                        </a:spcBef>
                      </a:pPr>
                      <a:r>
                        <a:rPr sz="1000" b="1" dirty="0">
                          <a:solidFill>
                            <a:srgbClr val="00B050"/>
                          </a:solidFill>
                          <a:latin typeface="Calibri"/>
                          <a:cs typeface="Calibri"/>
                        </a:rPr>
                        <a:t>tool</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5">
                      <a:solidFill>
                        <a:srgbClr val="4F82BC"/>
                      </a:solidFill>
                      <a:prstDash val="solid"/>
                    </a:lnT>
                    <a:lnB w="26416">
                      <a:solidFill>
                        <a:srgbClr val="4F82BC"/>
                      </a:solidFill>
                      <a:prstDash val="solid"/>
                    </a:lnB>
                  </a:tcPr>
                </a:tc>
                <a:extLst>
                  <a:ext uri="{0D108BD9-81ED-4DB2-BD59-A6C34878D82A}">
                    <a16:rowId xmlns:a16="http://schemas.microsoft.com/office/drawing/2014/main" val="10000"/>
                  </a:ext>
                </a:extLst>
              </a:tr>
              <a:tr h="1885188">
                <a:tc>
                  <a:txBody>
                    <a:bodyPr/>
                    <a:lstStyle/>
                    <a:p>
                      <a:pPr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B</a:t>
                      </a:r>
                      <a:endParaRPr sz="1000" dirty="0">
                        <a:latin typeface="Calibri"/>
                        <a:cs typeface="Calibri"/>
                      </a:endParaRPr>
                    </a:p>
                    <a:p>
                      <a:pPr marL="1270" algn="ctr">
                        <a:lnSpc>
                          <a:spcPct val="100000"/>
                        </a:lnSpc>
                        <a:spcBef>
                          <a:spcPts val="15"/>
                        </a:spcBef>
                      </a:pPr>
                      <a:r>
                        <a:rPr sz="1000" spc="-5" dirty="0">
                          <a:latin typeface="Calibri"/>
                          <a:cs typeface="Calibri"/>
                        </a:rPr>
                        <a:t>Localizin</a:t>
                      </a:r>
                      <a:r>
                        <a:rPr sz="1000" dirty="0">
                          <a:latin typeface="Calibri"/>
                          <a:cs typeface="Calibri"/>
                        </a:rPr>
                        <a:t>g </a:t>
                      </a:r>
                      <a:r>
                        <a:rPr sz="1000" spc="-5" dirty="0">
                          <a:latin typeface="Calibri"/>
                          <a:cs typeface="Calibri"/>
                        </a:rPr>
                        <a:t>Urinar</a:t>
                      </a:r>
                      <a:r>
                        <a:rPr sz="1000" dirty="0">
                          <a:latin typeface="Calibri"/>
                          <a:cs typeface="Calibri"/>
                        </a:rPr>
                        <a:t>y </a:t>
                      </a:r>
                      <a:r>
                        <a:rPr sz="1000" spc="-10" dirty="0" smtClean="0">
                          <a:latin typeface="Calibri"/>
                          <a:cs typeface="Calibri"/>
                        </a:rPr>
                        <a:t>S</a:t>
                      </a:r>
                      <a:r>
                        <a:rPr sz="1000" dirty="0" smtClean="0">
                          <a:latin typeface="Calibri"/>
                          <a:cs typeface="Calibri"/>
                        </a:rPr>
                        <a:t>/</a:t>
                      </a:r>
                      <a:r>
                        <a:rPr sz="1000" spc="-5"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dirty="0">
                          <a:latin typeface="Calibri"/>
                          <a:cs typeface="Calibri"/>
                        </a:rPr>
                        <a:t>A</a:t>
                      </a:r>
                      <a:r>
                        <a:rPr sz="1000" spc="-5" dirty="0">
                          <a:latin typeface="Calibri"/>
                          <a:cs typeface="Calibri"/>
                        </a:rPr>
                        <a:t>c</a:t>
                      </a:r>
                      <a:r>
                        <a:rPr sz="1000" dirty="0">
                          <a:latin typeface="Calibri"/>
                          <a:cs typeface="Calibri"/>
                        </a:rPr>
                        <a:t>ute</a:t>
                      </a:r>
                      <a:r>
                        <a:rPr sz="1000" spc="-10" dirty="0">
                          <a:latin typeface="Calibri"/>
                          <a:cs typeface="Calibri"/>
                        </a:rPr>
                        <a:t> </a:t>
                      </a:r>
                      <a:r>
                        <a:rPr sz="1000" spc="-5" dirty="0">
                          <a:latin typeface="Calibri"/>
                          <a:cs typeface="Calibri"/>
                        </a:rPr>
                        <a:t>dysuria</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fre</a:t>
                      </a:r>
                      <a:r>
                        <a:rPr sz="1000" dirty="0">
                          <a:latin typeface="Calibri"/>
                          <a:cs typeface="Calibri"/>
                        </a:rPr>
                        <a:t>q</a:t>
                      </a:r>
                      <a:r>
                        <a:rPr sz="1000" spc="-5" dirty="0">
                          <a:latin typeface="Calibri"/>
                          <a:cs typeface="Calibri"/>
                        </a:rPr>
                        <a:t>uen</a:t>
                      </a:r>
                      <a:r>
                        <a:rPr sz="1000" dirty="0">
                          <a:latin typeface="Calibri"/>
                          <a:cs typeface="Calibri"/>
                        </a:rPr>
                        <a:t>cy</a:t>
                      </a:r>
                    </a:p>
                    <a:p>
                      <a:pPr marL="457200" indent="-228600">
                        <a:lnSpc>
                          <a:spcPct val="100000"/>
                        </a:lnSpc>
                        <a:spcBef>
                          <a:spcPts val="70"/>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a:t>
                      </a:r>
                      <a:r>
                        <a:rPr sz="1000" dirty="0">
                          <a:latin typeface="Calibri"/>
                          <a:cs typeface="Calibri"/>
                        </a:rPr>
                        <a:t>urg</a:t>
                      </a:r>
                      <a:r>
                        <a:rPr sz="1000" spc="-10" dirty="0">
                          <a:latin typeface="Calibri"/>
                          <a:cs typeface="Calibri"/>
                        </a:rPr>
                        <a:t>e</a:t>
                      </a:r>
                      <a:r>
                        <a:rPr sz="1000" dirty="0">
                          <a:latin typeface="Calibri"/>
                          <a:cs typeface="Calibri"/>
                        </a:rPr>
                        <a:t>n</a:t>
                      </a:r>
                      <a:r>
                        <a:rPr sz="1000" spc="-5" dirty="0">
                          <a:latin typeface="Calibri"/>
                          <a:cs typeface="Calibri"/>
                        </a:rPr>
                        <a:t>c</a:t>
                      </a:r>
                      <a:r>
                        <a:rPr sz="1000" dirty="0">
                          <a:latin typeface="Calibri"/>
                          <a:cs typeface="Calibri"/>
                        </a:rPr>
                        <a:t>y</a:t>
                      </a:r>
                    </a:p>
                    <a:p>
                      <a:pPr marL="457200" indent="-228600">
                        <a:lnSpc>
                          <a:spcPct val="100000"/>
                        </a:lnSpc>
                        <a:spcBef>
                          <a:spcPts val="75"/>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incontin</a:t>
                      </a:r>
                      <a:r>
                        <a:rPr sz="1000" spc="-10" dirty="0">
                          <a:latin typeface="Calibri"/>
                          <a:cs typeface="Calibri"/>
                        </a:rPr>
                        <a:t>e</a:t>
                      </a:r>
                      <a:r>
                        <a:rPr sz="1000" dirty="0">
                          <a:latin typeface="Calibri"/>
                          <a:cs typeface="Calibri"/>
                        </a:rPr>
                        <a:t>n</a:t>
                      </a:r>
                      <a:r>
                        <a:rPr sz="1000" spc="-5" dirty="0">
                          <a:latin typeface="Calibri"/>
                          <a:cs typeface="Calibri"/>
                        </a:rPr>
                        <a:t>ce</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Gros</a:t>
                      </a:r>
                      <a:r>
                        <a:rPr sz="1000" dirty="0">
                          <a:latin typeface="Calibri"/>
                          <a:cs typeface="Calibri"/>
                        </a:rPr>
                        <a:t>s</a:t>
                      </a:r>
                      <a:r>
                        <a:rPr sz="1000" spc="-5" dirty="0">
                          <a:latin typeface="Calibri"/>
                          <a:cs typeface="Calibri"/>
                        </a:rPr>
                        <a:t> hematu</a:t>
                      </a:r>
                      <a:r>
                        <a:rPr sz="1000" spc="-10" dirty="0">
                          <a:latin typeface="Calibri"/>
                          <a:cs typeface="Calibri"/>
                        </a:rPr>
                        <a:t>r</a:t>
                      </a:r>
                      <a:r>
                        <a:rPr sz="1000" spc="-5" dirty="0">
                          <a:latin typeface="Calibri"/>
                          <a:cs typeface="Calibri"/>
                        </a:rPr>
                        <a:t>i</a:t>
                      </a:r>
                      <a:r>
                        <a:rPr sz="1000" dirty="0">
                          <a:latin typeface="Calibri"/>
                          <a:cs typeface="Calibri"/>
                        </a:rPr>
                        <a:t>a</a:t>
                      </a:r>
                    </a:p>
                    <a:p>
                      <a:pPr marL="457200" indent="-228600">
                        <a:lnSpc>
                          <a:spcPct val="100000"/>
                        </a:lnSpc>
                        <a:spcBef>
                          <a:spcPts val="70"/>
                        </a:spcBef>
                        <a:buFont typeface="Symbol"/>
                        <a:buChar char=""/>
                        <a:tabLst>
                          <a:tab pos="457834" algn="l"/>
                        </a:tabLst>
                      </a:pPr>
                      <a:r>
                        <a:rPr sz="1000" spc="-5" dirty="0">
                          <a:latin typeface="Calibri"/>
                          <a:cs typeface="Calibri"/>
                        </a:rPr>
                        <a:t>Supr</a:t>
                      </a:r>
                      <a:r>
                        <a:rPr sz="1000" spc="-10" dirty="0">
                          <a:latin typeface="Calibri"/>
                          <a:cs typeface="Calibri"/>
                        </a:rPr>
                        <a:t>a</a:t>
                      </a:r>
                      <a:r>
                        <a:rPr sz="1000" dirty="0">
                          <a:latin typeface="Calibri"/>
                          <a:cs typeface="Calibri"/>
                        </a:rPr>
                        <a:t>p</a:t>
                      </a:r>
                      <a:r>
                        <a:rPr sz="1000" spc="-10" dirty="0">
                          <a:latin typeface="Calibri"/>
                          <a:cs typeface="Calibri"/>
                        </a:rPr>
                        <a:t>u</a:t>
                      </a:r>
                      <a:r>
                        <a:rPr sz="1000" dirty="0">
                          <a:latin typeface="Calibri"/>
                          <a:cs typeface="Calibri"/>
                        </a:rPr>
                        <a:t>b</a:t>
                      </a:r>
                      <a:r>
                        <a:rPr sz="1000" spc="-5" dirty="0">
                          <a:latin typeface="Calibri"/>
                          <a:cs typeface="Calibri"/>
                        </a:rPr>
                        <a:t>i</a:t>
                      </a:r>
                      <a:r>
                        <a:rPr sz="1000" dirty="0">
                          <a:latin typeface="Calibri"/>
                          <a:cs typeface="Calibri"/>
                        </a:rPr>
                        <a:t>c </a:t>
                      </a:r>
                      <a:r>
                        <a:rPr sz="1000" spc="-5" dirty="0">
                          <a:latin typeface="Calibri"/>
                          <a:cs typeface="Calibri"/>
                        </a:rPr>
                        <a:t>pa</a:t>
                      </a:r>
                      <a:r>
                        <a:rPr sz="1000" spc="-10" dirty="0">
                          <a:latin typeface="Calibri"/>
                          <a:cs typeface="Calibri"/>
                        </a:rPr>
                        <a:t>i</a:t>
                      </a:r>
                      <a:r>
                        <a:rPr sz="1000" dirty="0">
                          <a:latin typeface="Calibri"/>
                          <a:cs typeface="Calibri"/>
                        </a:rPr>
                        <a:t>n</a:t>
                      </a:r>
                    </a:p>
                    <a:p>
                      <a:pPr marL="457200" indent="-228600">
                        <a:lnSpc>
                          <a:spcPct val="100000"/>
                        </a:lnSpc>
                        <a:spcBef>
                          <a:spcPts val="70"/>
                        </a:spcBef>
                        <a:buFont typeface="Symbol"/>
                        <a:buChar char=""/>
                        <a:tabLst>
                          <a:tab pos="457834" algn="l"/>
                        </a:tabLst>
                      </a:pPr>
                      <a:r>
                        <a:rPr sz="1000" spc="-5" dirty="0">
                          <a:latin typeface="Calibri"/>
                          <a:cs typeface="Calibri"/>
                        </a:rPr>
                        <a:t>Costalvertebra</a:t>
                      </a:r>
                      <a:r>
                        <a:rPr sz="1000" dirty="0">
                          <a:latin typeface="Calibri"/>
                          <a:cs typeface="Calibri"/>
                        </a:rPr>
                        <a:t>l </a:t>
                      </a:r>
                      <a:r>
                        <a:rPr sz="1000" spc="-5" dirty="0">
                          <a:latin typeface="Calibri"/>
                          <a:cs typeface="Calibri"/>
                        </a:rPr>
                        <a:t>angl</a:t>
                      </a:r>
                      <a:r>
                        <a:rPr sz="1000" dirty="0">
                          <a:latin typeface="Calibri"/>
                          <a:cs typeface="Calibri"/>
                        </a:rPr>
                        <a:t>e</a:t>
                      </a:r>
                      <a:r>
                        <a:rPr sz="1000" spc="-10" dirty="0">
                          <a:latin typeface="Calibri"/>
                          <a:cs typeface="Calibri"/>
                        </a:rPr>
                        <a:t> </a:t>
                      </a:r>
                      <a:r>
                        <a:rPr sz="1000" spc="-5" dirty="0">
                          <a:latin typeface="Calibri"/>
                          <a:cs typeface="Calibri"/>
                        </a:rPr>
                        <a:t>pain</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scrota</a:t>
                      </a:r>
                      <a:r>
                        <a:rPr sz="1000" dirty="0">
                          <a:latin typeface="Calibri"/>
                          <a:cs typeface="Calibri"/>
                        </a:rPr>
                        <a:t>l</a:t>
                      </a:r>
                      <a:r>
                        <a:rPr sz="1000" spc="-10" dirty="0">
                          <a:latin typeface="Calibri"/>
                          <a:cs typeface="Calibri"/>
                        </a:rPr>
                        <a:t> </a:t>
                      </a:r>
                      <a:r>
                        <a:rPr sz="1000" dirty="0">
                          <a:latin typeface="Calibri"/>
                          <a:cs typeface="Calibri"/>
                        </a:rPr>
                        <a:t>/</a:t>
                      </a:r>
                      <a:r>
                        <a:rPr sz="1000" spc="-5" dirty="0">
                          <a:latin typeface="Calibri"/>
                          <a:cs typeface="Calibri"/>
                        </a:rPr>
                        <a:t> prostat</a:t>
                      </a:r>
                      <a:r>
                        <a:rPr sz="1000" dirty="0">
                          <a:latin typeface="Calibri"/>
                          <a:cs typeface="Calibri"/>
                        </a:rPr>
                        <a:t>e</a:t>
                      </a:r>
                      <a:r>
                        <a:rPr sz="1000" spc="-5" dirty="0">
                          <a:latin typeface="Calibri"/>
                          <a:cs typeface="Calibri"/>
                        </a:rPr>
                        <a:t> pain</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Urethra</a:t>
                      </a:r>
                      <a:r>
                        <a:rPr sz="1000" dirty="0">
                          <a:latin typeface="Calibri"/>
                          <a:cs typeface="Calibri"/>
                        </a:rPr>
                        <a:t>l</a:t>
                      </a:r>
                      <a:r>
                        <a:rPr sz="1000" spc="-5" dirty="0">
                          <a:latin typeface="Calibri"/>
                          <a:cs typeface="Calibri"/>
                        </a:rPr>
                        <a:t> p</a:t>
                      </a:r>
                      <a:r>
                        <a:rPr sz="1000" dirty="0">
                          <a:latin typeface="Calibri"/>
                          <a:cs typeface="Calibri"/>
                        </a:rPr>
                        <a:t>u</a:t>
                      </a:r>
                      <a:r>
                        <a:rPr sz="1000" spc="-5" dirty="0">
                          <a:latin typeface="Calibri"/>
                          <a:cs typeface="Calibri"/>
                        </a:rPr>
                        <a:t>r</a:t>
                      </a:r>
                      <a:r>
                        <a:rPr sz="1000" dirty="0">
                          <a:latin typeface="Calibri"/>
                          <a:cs typeface="Calibri"/>
                        </a:rPr>
                        <a:t>u</a:t>
                      </a:r>
                      <a:r>
                        <a:rPr sz="1000" spc="-5" dirty="0">
                          <a:latin typeface="Calibri"/>
                          <a:cs typeface="Calibri"/>
                        </a:rPr>
                        <a:t>le</a:t>
                      </a:r>
                      <a:r>
                        <a:rPr sz="1000" dirty="0">
                          <a:latin typeface="Calibri"/>
                          <a:cs typeface="Calibri"/>
                        </a:rPr>
                        <a:t>nce</a:t>
                      </a: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1"/>
                  </a:ext>
                </a:extLst>
              </a:tr>
              <a:tr h="1684020">
                <a:tc>
                  <a:txBody>
                    <a:bodyPr/>
                    <a:lstStyle/>
                    <a:p>
                      <a:pPr marL="635"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C</a:t>
                      </a:r>
                      <a:endParaRPr sz="1000" dirty="0">
                        <a:latin typeface="Calibri"/>
                        <a:cs typeface="Calibri"/>
                      </a:endParaRPr>
                    </a:p>
                    <a:p>
                      <a:pPr algn="ctr">
                        <a:lnSpc>
                          <a:spcPct val="100000"/>
                        </a:lnSpc>
                        <a:spcBef>
                          <a:spcPts val="15"/>
                        </a:spcBef>
                      </a:pPr>
                      <a:r>
                        <a:rPr sz="1000" spc="-5" dirty="0">
                          <a:latin typeface="Calibri"/>
                          <a:cs typeface="Calibri"/>
                        </a:rPr>
                        <a:t>Non‐localizin</a:t>
                      </a:r>
                      <a:r>
                        <a:rPr sz="1000" dirty="0">
                          <a:latin typeface="Calibri"/>
                          <a:cs typeface="Calibri"/>
                        </a:rPr>
                        <a:t>g / N</a:t>
                      </a:r>
                      <a:r>
                        <a:rPr sz="1000" spc="-10" dirty="0">
                          <a:latin typeface="Calibri"/>
                          <a:cs typeface="Calibri"/>
                        </a:rPr>
                        <a:t>o</a:t>
                      </a:r>
                      <a:r>
                        <a:rPr sz="1000" dirty="0">
                          <a:latin typeface="Calibri"/>
                          <a:cs typeface="Calibri"/>
                        </a:rPr>
                        <a:t>n</a:t>
                      </a:r>
                      <a:r>
                        <a:rPr sz="1000" spc="-5" dirty="0">
                          <a:latin typeface="Calibri"/>
                          <a:cs typeface="Calibri"/>
                        </a:rPr>
                        <a:t>‐S</a:t>
                      </a:r>
                      <a:r>
                        <a:rPr sz="1000" dirty="0">
                          <a:latin typeface="Calibri"/>
                          <a:cs typeface="Calibri"/>
                        </a:rPr>
                        <a:t>p</a:t>
                      </a:r>
                      <a:r>
                        <a:rPr sz="1000" spc="-5" dirty="0">
                          <a:latin typeface="Calibri"/>
                          <a:cs typeface="Calibri"/>
                        </a:rPr>
                        <a:t>e</a:t>
                      </a:r>
                      <a:r>
                        <a:rPr sz="1000" dirty="0">
                          <a:latin typeface="Calibri"/>
                          <a:cs typeface="Calibri"/>
                        </a:rPr>
                        <a:t>c</a:t>
                      </a:r>
                      <a:r>
                        <a:rPr sz="1000" spc="-5" dirty="0">
                          <a:latin typeface="Calibri"/>
                          <a:cs typeface="Calibri"/>
                        </a:rPr>
                        <a:t>ifi</a:t>
                      </a:r>
                      <a:r>
                        <a:rPr sz="1000" dirty="0">
                          <a:latin typeface="Calibri"/>
                          <a:cs typeface="Calibri"/>
                        </a:rPr>
                        <a:t>c </a:t>
                      </a:r>
                      <a:r>
                        <a:rPr sz="1000" spc="-5" dirty="0">
                          <a:latin typeface="Calibri"/>
                          <a:cs typeface="Calibri"/>
                        </a:rPr>
                        <a:t>Geriatri</a:t>
                      </a:r>
                      <a:r>
                        <a:rPr sz="1000" dirty="0">
                          <a:latin typeface="Calibri"/>
                          <a:cs typeface="Calibri"/>
                        </a:rPr>
                        <a:t>c </a:t>
                      </a:r>
                      <a:r>
                        <a:rPr sz="1000" spc="-5" dirty="0" smtClean="0">
                          <a:latin typeface="Calibri"/>
                          <a:cs typeface="Calibri"/>
                        </a:rPr>
                        <a:t>S/</a:t>
                      </a:r>
                      <a:r>
                        <a:rPr sz="1000"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Behavio</a:t>
                      </a:r>
                      <a:r>
                        <a:rPr sz="1000" dirty="0">
                          <a:latin typeface="Calibri"/>
                          <a:cs typeface="Calibri"/>
                        </a:rPr>
                        <a:t>r</a:t>
                      </a:r>
                      <a:r>
                        <a:rPr sz="1000" spc="-5" dirty="0">
                          <a:latin typeface="Calibri"/>
                          <a:cs typeface="Calibri"/>
                        </a:rPr>
                        <a:t> </a:t>
                      </a:r>
                      <a:r>
                        <a:rPr sz="1000" spc="-5" dirty="0" smtClean="0">
                          <a:latin typeface="Calibri"/>
                          <a:cs typeface="Calibri"/>
                        </a:rPr>
                        <a:t>Changes</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Fu</a:t>
                      </a:r>
                      <a:r>
                        <a:rPr sz="1000" spc="-10" dirty="0">
                          <a:latin typeface="Calibri"/>
                          <a:cs typeface="Calibri"/>
                        </a:rPr>
                        <a:t>n</a:t>
                      </a:r>
                      <a:r>
                        <a:rPr sz="1000" dirty="0">
                          <a:latin typeface="Calibri"/>
                          <a:cs typeface="Calibri"/>
                        </a:rPr>
                        <a:t>c</a:t>
                      </a:r>
                      <a:r>
                        <a:rPr sz="1000" spc="-5" dirty="0">
                          <a:latin typeface="Calibri"/>
                          <a:cs typeface="Calibri"/>
                        </a:rPr>
                        <a:t>tiona</a:t>
                      </a:r>
                      <a:r>
                        <a:rPr sz="1000" dirty="0">
                          <a:latin typeface="Calibri"/>
                          <a:cs typeface="Calibri"/>
                        </a:rPr>
                        <a:t>l</a:t>
                      </a:r>
                      <a:r>
                        <a:rPr sz="1000" spc="-10" dirty="0">
                          <a:latin typeface="Calibri"/>
                          <a:cs typeface="Calibri"/>
                        </a:rPr>
                        <a:t> </a:t>
                      </a:r>
                      <a:r>
                        <a:rPr sz="1000" spc="-5" dirty="0">
                          <a:latin typeface="Calibri"/>
                          <a:cs typeface="Calibri"/>
                        </a:rPr>
                        <a:t>D</a:t>
                      </a:r>
                      <a:r>
                        <a:rPr sz="1000" spc="-10" dirty="0">
                          <a:latin typeface="Calibri"/>
                          <a:cs typeface="Calibri"/>
                        </a:rPr>
                        <a:t>e</a:t>
                      </a:r>
                      <a:r>
                        <a:rPr sz="1000" spc="-5" dirty="0">
                          <a:latin typeface="Calibri"/>
                          <a:cs typeface="Calibri"/>
                        </a:rPr>
                        <a:t>cline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Menta</a:t>
                      </a:r>
                      <a:r>
                        <a:rPr sz="1000" dirty="0">
                          <a:latin typeface="Calibri"/>
                          <a:cs typeface="Calibri"/>
                        </a:rPr>
                        <a:t>l</a:t>
                      </a:r>
                      <a:r>
                        <a:rPr sz="1000" spc="-10" dirty="0">
                          <a:latin typeface="Calibri"/>
                          <a:cs typeface="Calibri"/>
                        </a:rPr>
                        <a:t> </a:t>
                      </a:r>
                      <a:r>
                        <a:rPr sz="1000" spc="-5" dirty="0">
                          <a:latin typeface="Calibri"/>
                          <a:cs typeface="Calibri"/>
                        </a:rPr>
                        <a:t>Sta</a:t>
                      </a:r>
                      <a:r>
                        <a:rPr sz="1000" spc="-10" dirty="0">
                          <a:latin typeface="Calibri"/>
                          <a:cs typeface="Calibri"/>
                        </a:rPr>
                        <a:t>t</a:t>
                      </a:r>
                      <a:r>
                        <a:rPr sz="1000" spc="-5" dirty="0">
                          <a:latin typeface="Calibri"/>
                          <a:cs typeface="Calibri"/>
                        </a:rPr>
                        <a:t>u</a:t>
                      </a:r>
                      <a:r>
                        <a:rPr sz="1000" dirty="0">
                          <a:latin typeface="Calibri"/>
                          <a:cs typeface="Calibri"/>
                        </a:rPr>
                        <a:t>s</a:t>
                      </a:r>
                      <a:r>
                        <a:rPr sz="1000" spc="-10" dirty="0">
                          <a:latin typeface="Calibri"/>
                          <a:cs typeface="Calibri"/>
                        </a:rPr>
                        <a:t> </a:t>
                      </a:r>
                      <a:r>
                        <a:rPr sz="1000" spc="-5" dirty="0">
                          <a:latin typeface="Calibri"/>
                          <a:cs typeface="Calibri"/>
                        </a:rPr>
                        <a:t>Change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Falls</a:t>
                      </a:r>
                      <a:endParaRPr sz="1000" dirty="0">
                        <a:latin typeface="Calibri"/>
                        <a:cs typeface="Calibri"/>
                      </a:endParaRPr>
                    </a:p>
                    <a:p>
                      <a:pPr marL="456565" indent="-228600">
                        <a:lnSpc>
                          <a:spcPct val="100000"/>
                        </a:lnSpc>
                        <a:spcBef>
                          <a:spcPts val="75"/>
                        </a:spcBef>
                        <a:buFont typeface="Symbol"/>
                        <a:buChar char=""/>
                        <a:tabLst>
                          <a:tab pos="457200" algn="l"/>
                        </a:tabLst>
                      </a:pPr>
                      <a:r>
                        <a:rPr sz="1000" spc="-5" dirty="0">
                          <a:latin typeface="Calibri"/>
                          <a:cs typeface="Calibri"/>
                        </a:rPr>
                        <a:t>Restlessness</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Fatig</a:t>
                      </a:r>
                      <a:r>
                        <a:rPr sz="1000" dirty="0">
                          <a:latin typeface="Calibri"/>
                          <a:cs typeface="Calibri"/>
                        </a:rPr>
                        <a:t>ue</a:t>
                      </a:r>
                    </a:p>
                    <a:p>
                      <a:pPr marL="456565" indent="-228600">
                        <a:lnSpc>
                          <a:spcPct val="100000"/>
                        </a:lnSpc>
                        <a:spcBef>
                          <a:spcPts val="70"/>
                        </a:spcBef>
                        <a:buFont typeface="Symbol"/>
                        <a:buChar char=""/>
                        <a:tabLst>
                          <a:tab pos="457200" algn="l"/>
                        </a:tabLst>
                      </a:pPr>
                      <a:r>
                        <a:rPr sz="1000" spc="-5" dirty="0">
                          <a:latin typeface="Calibri"/>
                          <a:cs typeface="Calibri"/>
                        </a:rPr>
                        <a:t>“No</a:t>
                      </a:r>
                      <a:r>
                        <a:rPr sz="1000" dirty="0">
                          <a:latin typeface="Calibri"/>
                          <a:cs typeface="Calibri"/>
                        </a:rPr>
                        <a:t>t</a:t>
                      </a:r>
                      <a:r>
                        <a:rPr sz="1000" spc="-5" dirty="0">
                          <a:latin typeface="Calibri"/>
                          <a:cs typeface="Calibri"/>
                        </a:rPr>
                        <a:t> Bein</a:t>
                      </a:r>
                      <a:r>
                        <a:rPr sz="1000" dirty="0">
                          <a:latin typeface="Calibri"/>
                          <a:cs typeface="Calibri"/>
                        </a:rPr>
                        <a:t>g</a:t>
                      </a:r>
                      <a:r>
                        <a:rPr sz="1000" spc="-5" dirty="0">
                          <a:latin typeface="Calibri"/>
                          <a:cs typeface="Calibri"/>
                        </a:rPr>
                        <a:t> He</a:t>
                      </a:r>
                      <a:r>
                        <a:rPr sz="1000" spc="-10" dirty="0">
                          <a:latin typeface="Calibri"/>
                          <a:cs typeface="Calibri"/>
                        </a:rPr>
                        <a:t>r</a:t>
                      </a:r>
                      <a:r>
                        <a:rPr sz="1000" spc="-5" dirty="0">
                          <a:latin typeface="Calibri"/>
                          <a:cs typeface="Calibri"/>
                        </a:rPr>
                        <a:t>‐Himself”</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2"/>
                  </a:ext>
                </a:extLst>
              </a:tr>
              <a:tr h="1856994">
                <a:tc>
                  <a:txBody>
                    <a:bodyPr/>
                    <a:lstStyle/>
                    <a:p>
                      <a:pPr marL="1270"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D</a:t>
                      </a:r>
                      <a:endParaRPr sz="1000" dirty="0">
                        <a:latin typeface="Calibri"/>
                        <a:cs typeface="Calibri"/>
                      </a:endParaRPr>
                    </a:p>
                    <a:p>
                      <a:pPr algn="ctr">
                        <a:lnSpc>
                          <a:spcPct val="100000"/>
                        </a:lnSpc>
                        <a:spcBef>
                          <a:spcPts val="15"/>
                        </a:spcBef>
                      </a:pPr>
                      <a:r>
                        <a:rPr sz="1000" spc="-5" dirty="0">
                          <a:latin typeface="Calibri"/>
                          <a:cs typeface="Calibri"/>
                        </a:rPr>
                        <a:t>Warni</a:t>
                      </a:r>
                      <a:r>
                        <a:rPr sz="1000" spc="-10" dirty="0">
                          <a:latin typeface="Calibri"/>
                          <a:cs typeface="Calibri"/>
                        </a:rPr>
                        <a:t>n</a:t>
                      </a:r>
                      <a:r>
                        <a:rPr sz="1000" dirty="0">
                          <a:latin typeface="Calibri"/>
                          <a:cs typeface="Calibri"/>
                        </a:rPr>
                        <a:t>g</a:t>
                      </a:r>
                      <a:r>
                        <a:rPr sz="1000" spc="-5" dirty="0">
                          <a:latin typeface="Calibri"/>
                          <a:cs typeface="Calibri"/>
                        </a:rPr>
                        <a:t> </a:t>
                      </a:r>
                      <a:r>
                        <a:rPr sz="1000" spc="-5" dirty="0" smtClean="0">
                          <a:latin typeface="Calibri"/>
                          <a:cs typeface="Calibri"/>
                        </a:rPr>
                        <a:t>Signs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smtClean="0">
                          <a:latin typeface="Calibri"/>
                          <a:cs typeface="Calibri"/>
                        </a:rPr>
                        <a:t>Fever</a:t>
                      </a:r>
                      <a:r>
                        <a:rPr lang="en-US" sz="1000" spc="-5" dirty="0" smtClean="0">
                          <a:latin typeface="Calibri"/>
                          <a:cs typeface="Calibri"/>
                        </a:rPr>
                        <a:t> </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Clear‐</a:t>
                      </a:r>
                      <a:r>
                        <a:rPr sz="1000" dirty="0">
                          <a:latin typeface="Calibri"/>
                          <a:cs typeface="Calibri"/>
                        </a:rPr>
                        <a:t>cut</a:t>
                      </a:r>
                      <a:r>
                        <a:rPr sz="1000" spc="-5" dirty="0">
                          <a:latin typeface="Calibri"/>
                          <a:cs typeface="Calibri"/>
                        </a:rPr>
                        <a:t> Delirium</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Altere</a:t>
                      </a:r>
                      <a:r>
                        <a:rPr sz="1000" dirty="0">
                          <a:latin typeface="Calibri"/>
                          <a:cs typeface="Calibri"/>
                        </a:rPr>
                        <a:t>d </a:t>
                      </a:r>
                      <a:r>
                        <a:rPr sz="1000" spc="-10" dirty="0">
                          <a:latin typeface="Calibri"/>
                          <a:cs typeface="Calibri"/>
                        </a:rPr>
                        <a:t>L</a:t>
                      </a:r>
                      <a:r>
                        <a:rPr sz="1000" dirty="0">
                          <a:latin typeface="Calibri"/>
                          <a:cs typeface="Calibri"/>
                        </a:rPr>
                        <a:t>OC</a:t>
                      </a:r>
                    </a:p>
                    <a:p>
                      <a:pPr marL="914400" lvl="1" indent="-228600">
                        <a:lnSpc>
                          <a:spcPct val="100000"/>
                        </a:lnSpc>
                        <a:spcBef>
                          <a:spcPts val="25"/>
                        </a:spcBef>
                        <a:buFont typeface="Courier New"/>
                        <a:buChar char="o"/>
                        <a:tabLst>
                          <a:tab pos="915035" algn="l"/>
                        </a:tabLst>
                      </a:pPr>
                      <a:r>
                        <a:rPr sz="1000" spc="-5" dirty="0">
                          <a:latin typeface="Calibri"/>
                          <a:cs typeface="Calibri"/>
                        </a:rPr>
                        <a:t>Disorganiz</a:t>
                      </a:r>
                      <a:r>
                        <a:rPr sz="1000" spc="-10" dirty="0">
                          <a:latin typeface="Calibri"/>
                          <a:cs typeface="Calibri"/>
                        </a:rPr>
                        <a:t>e</a:t>
                      </a:r>
                      <a:r>
                        <a:rPr sz="1000" dirty="0">
                          <a:latin typeface="Calibri"/>
                          <a:cs typeface="Calibri"/>
                        </a:rPr>
                        <a:t>d </a:t>
                      </a:r>
                      <a:r>
                        <a:rPr sz="1000" spc="-10" dirty="0">
                          <a:latin typeface="Calibri"/>
                          <a:cs typeface="Calibri"/>
                        </a:rPr>
                        <a:t>T</a:t>
                      </a:r>
                      <a:r>
                        <a:rPr sz="1000" dirty="0">
                          <a:latin typeface="Calibri"/>
                          <a:cs typeface="Calibri"/>
                        </a:rPr>
                        <a:t>h</a:t>
                      </a:r>
                      <a:r>
                        <a:rPr sz="1000" spc="-5" dirty="0">
                          <a:latin typeface="Calibri"/>
                          <a:cs typeface="Calibri"/>
                        </a:rPr>
                        <a:t>i</a:t>
                      </a:r>
                      <a:r>
                        <a:rPr sz="1000" dirty="0">
                          <a:latin typeface="Calibri"/>
                          <a:cs typeface="Calibri"/>
                        </a:rPr>
                        <a:t>nk</a:t>
                      </a:r>
                      <a:r>
                        <a:rPr sz="1000" spc="-5" dirty="0">
                          <a:latin typeface="Calibri"/>
                          <a:cs typeface="Calibri"/>
                        </a:rPr>
                        <a:t>i</a:t>
                      </a:r>
                      <a:r>
                        <a:rPr sz="1000" spc="-10" dirty="0">
                          <a:latin typeface="Calibri"/>
                          <a:cs typeface="Calibri"/>
                        </a:rPr>
                        <a:t>ng</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Psychom</a:t>
                      </a:r>
                      <a:r>
                        <a:rPr sz="1000" spc="-15" dirty="0">
                          <a:latin typeface="Calibri"/>
                          <a:cs typeface="Calibri"/>
                        </a:rPr>
                        <a:t>o</a:t>
                      </a:r>
                      <a:r>
                        <a:rPr sz="1000" spc="-5" dirty="0">
                          <a:latin typeface="Calibri"/>
                          <a:cs typeface="Calibri"/>
                        </a:rPr>
                        <a:t>to</a:t>
                      </a:r>
                      <a:r>
                        <a:rPr sz="1000" dirty="0">
                          <a:latin typeface="Calibri"/>
                          <a:cs typeface="Calibri"/>
                        </a:rPr>
                        <a:t>r</a:t>
                      </a:r>
                      <a:r>
                        <a:rPr sz="1000" spc="-10" dirty="0">
                          <a:latin typeface="Calibri"/>
                          <a:cs typeface="Calibri"/>
                        </a:rPr>
                        <a:t> </a:t>
                      </a:r>
                      <a:r>
                        <a:rPr sz="1000" spc="-5" dirty="0">
                          <a:latin typeface="Calibri"/>
                          <a:cs typeface="Calibri"/>
                        </a:rPr>
                        <a:t>Retard</a:t>
                      </a:r>
                      <a:r>
                        <a:rPr sz="1000" spc="-10" dirty="0">
                          <a:latin typeface="Calibri"/>
                          <a:cs typeface="Calibri"/>
                        </a:rPr>
                        <a:t>a</a:t>
                      </a:r>
                      <a:r>
                        <a:rPr sz="1000" spc="-5" dirty="0">
                          <a:latin typeface="Calibri"/>
                          <a:cs typeface="Calibri"/>
                        </a:rPr>
                        <a:t>tion</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Rigor</a:t>
                      </a:r>
                      <a:r>
                        <a:rPr sz="1000" dirty="0">
                          <a:latin typeface="Calibri"/>
                          <a:cs typeface="Calibri"/>
                        </a:rPr>
                        <a:t>s </a:t>
                      </a:r>
                      <a:r>
                        <a:rPr sz="1000" spc="-5" dirty="0">
                          <a:latin typeface="Calibri"/>
                          <a:cs typeface="Calibri"/>
                        </a:rPr>
                        <a:t>(</a:t>
                      </a:r>
                      <a:r>
                        <a:rPr sz="1000" spc="-10" dirty="0">
                          <a:latin typeface="Calibri"/>
                          <a:cs typeface="Calibri"/>
                        </a:rPr>
                        <a:t>s</a:t>
                      </a:r>
                      <a:r>
                        <a:rPr sz="1000" spc="-5" dirty="0">
                          <a:latin typeface="Calibri"/>
                          <a:cs typeface="Calibri"/>
                        </a:rPr>
                        <a:t>hakin</a:t>
                      </a:r>
                      <a:r>
                        <a:rPr sz="1000" dirty="0">
                          <a:latin typeface="Calibri"/>
                          <a:cs typeface="Calibri"/>
                        </a:rPr>
                        <a:t>g</a:t>
                      </a:r>
                      <a:r>
                        <a:rPr sz="1000" spc="-5" dirty="0">
                          <a:latin typeface="Calibri"/>
                          <a:cs typeface="Calibri"/>
                        </a:rPr>
                        <a:t> chills)</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Hemodynami</a:t>
                      </a:r>
                      <a:r>
                        <a:rPr sz="1000" dirty="0">
                          <a:latin typeface="Calibri"/>
                          <a:cs typeface="Calibri"/>
                        </a:rPr>
                        <a:t>c</a:t>
                      </a:r>
                      <a:r>
                        <a:rPr sz="1000" spc="-5" dirty="0">
                          <a:latin typeface="Calibri"/>
                          <a:cs typeface="Calibri"/>
                        </a:rPr>
                        <a:t> Instability</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Hypo</a:t>
                      </a:r>
                      <a:r>
                        <a:rPr sz="1000" spc="-10" dirty="0">
                          <a:latin typeface="Calibri"/>
                          <a:cs typeface="Calibri"/>
                        </a:rPr>
                        <a:t>t</a:t>
                      </a:r>
                      <a:r>
                        <a:rPr sz="1000" spc="-5" dirty="0">
                          <a:latin typeface="Calibri"/>
                          <a:cs typeface="Calibri"/>
                        </a:rPr>
                        <a:t>ension</a:t>
                      </a:r>
                      <a:endParaRPr sz="1000" dirty="0">
                        <a:latin typeface="Calibri"/>
                        <a:cs typeface="Calibri"/>
                      </a:endParaRPr>
                    </a:p>
                    <a:p>
                      <a:pPr marL="914400" lvl="1" indent="-228600">
                        <a:lnSpc>
                          <a:spcPct val="100000"/>
                        </a:lnSpc>
                        <a:spcBef>
                          <a:spcPts val="25"/>
                        </a:spcBef>
                        <a:buFont typeface="Courier New"/>
                        <a:buChar char="o"/>
                        <a:tabLst>
                          <a:tab pos="915035" algn="l"/>
                        </a:tabLst>
                      </a:pPr>
                      <a:r>
                        <a:rPr sz="1000" spc="-5" dirty="0">
                          <a:latin typeface="Calibri"/>
                          <a:cs typeface="Calibri"/>
                        </a:rPr>
                        <a:t>Tachycardia</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3"/>
                  </a:ext>
                </a:extLst>
              </a:tr>
            </a:tbl>
          </a:graphicData>
        </a:graphic>
      </p:graphicFrame>
      <p:sp>
        <p:nvSpPr>
          <p:cNvPr id="58" name="object 58"/>
          <p:cNvSpPr/>
          <p:nvPr/>
        </p:nvSpPr>
        <p:spPr>
          <a:xfrm>
            <a:off x="3020186" y="5991605"/>
            <a:ext cx="0" cy="714375"/>
          </a:xfrm>
          <a:custGeom>
            <a:avLst/>
            <a:gdLst/>
            <a:ahLst/>
            <a:cxnLst/>
            <a:rect l="l" t="t" r="r" b="b"/>
            <a:pathLst>
              <a:path h="714375">
                <a:moveTo>
                  <a:pt x="0" y="0"/>
                </a:moveTo>
                <a:lnTo>
                  <a:pt x="0" y="713994"/>
                </a:lnTo>
              </a:path>
            </a:pathLst>
          </a:custGeom>
          <a:ln w="20320">
            <a:solidFill>
              <a:srgbClr val="4A7EBB"/>
            </a:solidFill>
          </a:ln>
        </p:spPr>
        <p:txBody>
          <a:bodyPr wrap="square" lIns="0" tIns="0" rIns="0" bIns="0" rtlCol="0"/>
          <a:lstStyle/>
          <a:p>
            <a:endParaRPr/>
          </a:p>
        </p:txBody>
      </p:sp>
      <p:sp>
        <p:nvSpPr>
          <p:cNvPr id="59" name="object 59"/>
          <p:cNvSpPr/>
          <p:nvPr/>
        </p:nvSpPr>
        <p:spPr>
          <a:xfrm>
            <a:off x="2023110" y="5987415"/>
            <a:ext cx="989965" cy="0"/>
          </a:xfrm>
          <a:custGeom>
            <a:avLst/>
            <a:gdLst/>
            <a:ahLst/>
            <a:cxnLst/>
            <a:rect l="l" t="t" r="r" b="b"/>
            <a:pathLst>
              <a:path w="989964">
                <a:moveTo>
                  <a:pt x="0" y="0"/>
                </a:moveTo>
                <a:lnTo>
                  <a:pt x="989838" y="0"/>
                </a:lnTo>
              </a:path>
            </a:pathLst>
          </a:custGeom>
          <a:ln w="20320">
            <a:solidFill>
              <a:srgbClr val="4A7EBB"/>
            </a:solidFill>
          </a:ln>
        </p:spPr>
        <p:txBody>
          <a:bodyPr wrap="square" lIns="0" tIns="0" rIns="0" bIns="0" rtlCol="0"/>
          <a:lstStyle/>
          <a:p>
            <a:endParaRPr/>
          </a:p>
        </p:txBody>
      </p:sp>
      <p:sp>
        <p:nvSpPr>
          <p:cNvPr id="60" name="object 60"/>
          <p:cNvSpPr/>
          <p:nvPr/>
        </p:nvSpPr>
        <p:spPr>
          <a:xfrm>
            <a:off x="780287" y="6166103"/>
            <a:ext cx="829055" cy="262127"/>
          </a:xfrm>
          <a:prstGeom prst="rect">
            <a:avLst/>
          </a:prstGeom>
          <a:blipFill>
            <a:blip r:embed="rId15" cstate="print"/>
            <a:stretch>
              <a:fillRect/>
            </a:stretch>
          </a:blipFill>
        </p:spPr>
        <p:txBody>
          <a:bodyPr wrap="square" lIns="0" tIns="0" rIns="0" bIns="0" rtlCol="0"/>
          <a:lstStyle/>
          <a:p>
            <a:endParaRPr/>
          </a:p>
        </p:txBody>
      </p:sp>
      <p:sp>
        <p:nvSpPr>
          <p:cNvPr id="61" name="object 61"/>
          <p:cNvSpPr/>
          <p:nvPr/>
        </p:nvSpPr>
        <p:spPr>
          <a:xfrm>
            <a:off x="5305805" y="6184391"/>
            <a:ext cx="1102360" cy="1064260"/>
          </a:xfrm>
          <a:custGeom>
            <a:avLst/>
            <a:gdLst/>
            <a:ahLst/>
            <a:cxnLst/>
            <a:rect l="l" t="t" r="r" b="b"/>
            <a:pathLst>
              <a:path w="1102360" h="1064259">
                <a:moveTo>
                  <a:pt x="1101852" y="1063752"/>
                </a:moveTo>
                <a:lnTo>
                  <a:pt x="1101852" y="0"/>
                </a:lnTo>
                <a:lnTo>
                  <a:pt x="0" y="0"/>
                </a:lnTo>
                <a:lnTo>
                  <a:pt x="0" y="1063752"/>
                </a:lnTo>
                <a:lnTo>
                  <a:pt x="12954" y="1063752"/>
                </a:lnTo>
                <a:lnTo>
                  <a:pt x="12954" y="25908"/>
                </a:lnTo>
                <a:lnTo>
                  <a:pt x="25146" y="12954"/>
                </a:lnTo>
                <a:lnTo>
                  <a:pt x="25146" y="25908"/>
                </a:lnTo>
                <a:lnTo>
                  <a:pt x="1075944" y="25907"/>
                </a:lnTo>
                <a:lnTo>
                  <a:pt x="1075944" y="12953"/>
                </a:lnTo>
                <a:lnTo>
                  <a:pt x="1088898" y="25907"/>
                </a:lnTo>
                <a:lnTo>
                  <a:pt x="1088898" y="1063752"/>
                </a:lnTo>
                <a:lnTo>
                  <a:pt x="1101852" y="1063752"/>
                </a:lnTo>
                <a:close/>
              </a:path>
              <a:path w="1102360" h="1064259">
                <a:moveTo>
                  <a:pt x="25146" y="25908"/>
                </a:moveTo>
                <a:lnTo>
                  <a:pt x="25146" y="12954"/>
                </a:lnTo>
                <a:lnTo>
                  <a:pt x="12954" y="25908"/>
                </a:lnTo>
                <a:lnTo>
                  <a:pt x="25146" y="25908"/>
                </a:lnTo>
                <a:close/>
              </a:path>
              <a:path w="1102360" h="1064259">
                <a:moveTo>
                  <a:pt x="25146" y="1038606"/>
                </a:moveTo>
                <a:lnTo>
                  <a:pt x="25146" y="25908"/>
                </a:lnTo>
                <a:lnTo>
                  <a:pt x="12954" y="25908"/>
                </a:lnTo>
                <a:lnTo>
                  <a:pt x="12954" y="1038606"/>
                </a:lnTo>
                <a:lnTo>
                  <a:pt x="25146" y="1038606"/>
                </a:lnTo>
                <a:close/>
              </a:path>
              <a:path w="1102360" h="1064259">
                <a:moveTo>
                  <a:pt x="1088898" y="1038606"/>
                </a:moveTo>
                <a:lnTo>
                  <a:pt x="12954" y="1038606"/>
                </a:lnTo>
                <a:lnTo>
                  <a:pt x="25146" y="1050798"/>
                </a:lnTo>
                <a:lnTo>
                  <a:pt x="25146" y="1063752"/>
                </a:lnTo>
                <a:lnTo>
                  <a:pt x="1075944" y="1063752"/>
                </a:lnTo>
                <a:lnTo>
                  <a:pt x="1075944" y="1050798"/>
                </a:lnTo>
                <a:lnTo>
                  <a:pt x="1088898" y="1038606"/>
                </a:lnTo>
                <a:close/>
              </a:path>
              <a:path w="1102360" h="1064259">
                <a:moveTo>
                  <a:pt x="25146" y="1063752"/>
                </a:moveTo>
                <a:lnTo>
                  <a:pt x="25146" y="1050798"/>
                </a:lnTo>
                <a:lnTo>
                  <a:pt x="12954" y="1038606"/>
                </a:lnTo>
                <a:lnTo>
                  <a:pt x="12954" y="1063752"/>
                </a:lnTo>
                <a:lnTo>
                  <a:pt x="25146" y="1063752"/>
                </a:lnTo>
                <a:close/>
              </a:path>
              <a:path w="1102360" h="1064259">
                <a:moveTo>
                  <a:pt x="1088898" y="25907"/>
                </a:moveTo>
                <a:lnTo>
                  <a:pt x="1075944" y="12953"/>
                </a:lnTo>
                <a:lnTo>
                  <a:pt x="1075944" y="25907"/>
                </a:lnTo>
                <a:lnTo>
                  <a:pt x="1088898" y="25907"/>
                </a:lnTo>
                <a:close/>
              </a:path>
              <a:path w="1102360" h="1064259">
                <a:moveTo>
                  <a:pt x="1088898" y="1038606"/>
                </a:moveTo>
                <a:lnTo>
                  <a:pt x="1088898" y="25907"/>
                </a:lnTo>
                <a:lnTo>
                  <a:pt x="1075944" y="25907"/>
                </a:lnTo>
                <a:lnTo>
                  <a:pt x="1075944" y="1038606"/>
                </a:lnTo>
                <a:lnTo>
                  <a:pt x="1088898" y="1038606"/>
                </a:lnTo>
                <a:close/>
              </a:path>
              <a:path w="1102360" h="1064259">
                <a:moveTo>
                  <a:pt x="1088898" y="1063752"/>
                </a:moveTo>
                <a:lnTo>
                  <a:pt x="1088898" y="1038606"/>
                </a:lnTo>
                <a:lnTo>
                  <a:pt x="1075944" y="1050798"/>
                </a:lnTo>
                <a:lnTo>
                  <a:pt x="1075944" y="1063752"/>
                </a:lnTo>
                <a:lnTo>
                  <a:pt x="1088898" y="1063752"/>
                </a:lnTo>
                <a:close/>
              </a:path>
            </a:pathLst>
          </a:custGeom>
          <a:solidFill>
            <a:srgbClr val="4F81BD"/>
          </a:solidFill>
        </p:spPr>
        <p:txBody>
          <a:bodyPr wrap="square" lIns="0" tIns="0" rIns="0" bIns="0" rtlCol="0"/>
          <a:lstStyle/>
          <a:p>
            <a:endParaRPr/>
          </a:p>
        </p:txBody>
      </p:sp>
      <p:sp>
        <p:nvSpPr>
          <p:cNvPr id="62" name="object 62"/>
          <p:cNvSpPr/>
          <p:nvPr/>
        </p:nvSpPr>
        <p:spPr>
          <a:xfrm>
            <a:off x="3438144" y="6565392"/>
            <a:ext cx="920496" cy="262127"/>
          </a:xfrm>
          <a:prstGeom prst="rect">
            <a:avLst/>
          </a:prstGeom>
          <a:blipFill>
            <a:blip r:embed="rId16" cstate="print"/>
            <a:stretch>
              <a:fillRect/>
            </a:stretch>
          </a:blipFill>
        </p:spPr>
        <p:txBody>
          <a:bodyPr wrap="square" lIns="0" tIns="0" rIns="0" bIns="0" rtlCol="0"/>
          <a:lstStyle/>
          <a:p>
            <a:endParaRPr/>
          </a:p>
        </p:txBody>
      </p:sp>
      <p:sp>
        <p:nvSpPr>
          <p:cNvPr id="63" name="object 63"/>
          <p:cNvSpPr/>
          <p:nvPr/>
        </p:nvSpPr>
        <p:spPr>
          <a:xfrm>
            <a:off x="390906" y="6575297"/>
            <a:ext cx="1644650" cy="740410"/>
          </a:xfrm>
          <a:custGeom>
            <a:avLst/>
            <a:gdLst/>
            <a:ahLst/>
            <a:cxnLst/>
            <a:rect l="l" t="t" r="r" b="b"/>
            <a:pathLst>
              <a:path w="1644650" h="740409">
                <a:moveTo>
                  <a:pt x="1644395" y="739901"/>
                </a:moveTo>
                <a:lnTo>
                  <a:pt x="1644395" y="0"/>
                </a:lnTo>
                <a:lnTo>
                  <a:pt x="0" y="0"/>
                </a:lnTo>
                <a:lnTo>
                  <a:pt x="0" y="739901"/>
                </a:lnTo>
                <a:lnTo>
                  <a:pt x="12954" y="739901"/>
                </a:lnTo>
                <a:lnTo>
                  <a:pt x="12953" y="25146"/>
                </a:lnTo>
                <a:lnTo>
                  <a:pt x="25145" y="12192"/>
                </a:lnTo>
                <a:lnTo>
                  <a:pt x="25145" y="25146"/>
                </a:lnTo>
                <a:lnTo>
                  <a:pt x="1619250" y="25146"/>
                </a:lnTo>
                <a:lnTo>
                  <a:pt x="1619250" y="12192"/>
                </a:lnTo>
                <a:lnTo>
                  <a:pt x="1632204" y="25146"/>
                </a:lnTo>
                <a:lnTo>
                  <a:pt x="1632204" y="739901"/>
                </a:lnTo>
                <a:lnTo>
                  <a:pt x="1644395" y="739901"/>
                </a:lnTo>
                <a:close/>
              </a:path>
              <a:path w="1644650" h="740409">
                <a:moveTo>
                  <a:pt x="25145" y="25146"/>
                </a:moveTo>
                <a:lnTo>
                  <a:pt x="25145" y="12192"/>
                </a:lnTo>
                <a:lnTo>
                  <a:pt x="12953" y="25146"/>
                </a:lnTo>
                <a:lnTo>
                  <a:pt x="25145" y="25146"/>
                </a:lnTo>
                <a:close/>
              </a:path>
              <a:path w="1644650" h="740409">
                <a:moveTo>
                  <a:pt x="25145" y="713994"/>
                </a:moveTo>
                <a:lnTo>
                  <a:pt x="25145" y="25146"/>
                </a:lnTo>
                <a:lnTo>
                  <a:pt x="12953" y="25146"/>
                </a:lnTo>
                <a:lnTo>
                  <a:pt x="12954" y="713994"/>
                </a:lnTo>
                <a:lnTo>
                  <a:pt x="25145" y="713994"/>
                </a:lnTo>
                <a:close/>
              </a:path>
              <a:path w="1644650" h="740409">
                <a:moveTo>
                  <a:pt x="1632204" y="713994"/>
                </a:moveTo>
                <a:lnTo>
                  <a:pt x="12954" y="713994"/>
                </a:lnTo>
                <a:lnTo>
                  <a:pt x="25146" y="726948"/>
                </a:lnTo>
                <a:lnTo>
                  <a:pt x="25146" y="739901"/>
                </a:lnTo>
                <a:lnTo>
                  <a:pt x="1619250" y="739901"/>
                </a:lnTo>
                <a:lnTo>
                  <a:pt x="1619250" y="726948"/>
                </a:lnTo>
                <a:lnTo>
                  <a:pt x="1632204" y="713994"/>
                </a:lnTo>
                <a:close/>
              </a:path>
              <a:path w="1644650" h="740409">
                <a:moveTo>
                  <a:pt x="25146" y="739901"/>
                </a:moveTo>
                <a:lnTo>
                  <a:pt x="25146" y="726948"/>
                </a:lnTo>
                <a:lnTo>
                  <a:pt x="12954" y="713994"/>
                </a:lnTo>
                <a:lnTo>
                  <a:pt x="12954" y="739901"/>
                </a:lnTo>
                <a:lnTo>
                  <a:pt x="25146" y="739901"/>
                </a:lnTo>
                <a:close/>
              </a:path>
              <a:path w="1644650" h="740409">
                <a:moveTo>
                  <a:pt x="1632204" y="25146"/>
                </a:moveTo>
                <a:lnTo>
                  <a:pt x="1619250" y="12192"/>
                </a:lnTo>
                <a:lnTo>
                  <a:pt x="1619250" y="25146"/>
                </a:lnTo>
                <a:lnTo>
                  <a:pt x="1632204" y="25146"/>
                </a:lnTo>
                <a:close/>
              </a:path>
              <a:path w="1644650" h="740409">
                <a:moveTo>
                  <a:pt x="1632204" y="713994"/>
                </a:moveTo>
                <a:lnTo>
                  <a:pt x="1632204" y="25146"/>
                </a:lnTo>
                <a:lnTo>
                  <a:pt x="1619250" y="25146"/>
                </a:lnTo>
                <a:lnTo>
                  <a:pt x="1619250" y="713994"/>
                </a:lnTo>
                <a:lnTo>
                  <a:pt x="1632204" y="713994"/>
                </a:lnTo>
                <a:close/>
              </a:path>
              <a:path w="1644650" h="740409">
                <a:moveTo>
                  <a:pt x="1632204" y="739901"/>
                </a:moveTo>
                <a:lnTo>
                  <a:pt x="1632204" y="713994"/>
                </a:lnTo>
                <a:lnTo>
                  <a:pt x="1619250" y="726948"/>
                </a:lnTo>
                <a:lnTo>
                  <a:pt x="1619250" y="739901"/>
                </a:lnTo>
                <a:lnTo>
                  <a:pt x="1632204" y="739901"/>
                </a:lnTo>
                <a:close/>
              </a:path>
            </a:pathLst>
          </a:custGeom>
          <a:solidFill>
            <a:srgbClr val="4F81BD"/>
          </a:solidFill>
        </p:spPr>
        <p:txBody>
          <a:bodyPr wrap="square" lIns="0" tIns="0" rIns="0" bIns="0" rtlCol="0"/>
          <a:lstStyle/>
          <a:p>
            <a:endParaRPr/>
          </a:p>
        </p:txBody>
      </p:sp>
      <p:sp>
        <p:nvSpPr>
          <p:cNvPr id="64" name="object 64"/>
          <p:cNvSpPr txBox="1"/>
          <p:nvPr/>
        </p:nvSpPr>
        <p:spPr>
          <a:xfrm>
            <a:off x="667013" y="5537511"/>
            <a:ext cx="1082040" cy="504190"/>
          </a:xfrm>
          <a:prstGeom prst="rect">
            <a:avLst/>
          </a:prstGeom>
        </p:spPr>
        <p:txBody>
          <a:bodyPr vert="horz" wrap="square" lIns="0" tIns="0" rIns="0" bIns="0" rtlCol="0">
            <a:spAutoFit/>
          </a:bodyPr>
          <a:lstStyle/>
          <a:p>
            <a:pPr marL="12700" marR="5080" indent="-1270" algn="ctr">
              <a:lnSpc>
                <a:spcPct val="101099"/>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4</a:t>
            </a:r>
            <a:r>
              <a:rPr sz="1100" b="1" spc="-5" dirty="0">
                <a:latin typeface="Calibri"/>
                <a:cs typeface="Calibri"/>
              </a:rPr>
              <a:t> </a:t>
            </a:r>
            <a:r>
              <a:rPr sz="1100" spc="-15" dirty="0">
                <a:latin typeface="Calibri"/>
                <a:cs typeface="Calibri"/>
              </a:rPr>
              <a:t>Observ</a:t>
            </a:r>
            <a:r>
              <a:rPr sz="1100" spc="-10" dirty="0">
                <a:latin typeface="Calibri"/>
                <a:cs typeface="Calibri"/>
              </a:rPr>
              <a:t>e</a:t>
            </a:r>
            <a:r>
              <a:rPr sz="1100" spc="-5" dirty="0">
                <a:latin typeface="Calibri"/>
                <a:cs typeface="Calibri"/>
              </a:rPr>
              <a:t> </a:t>
            </a:r>
            <a:r>
              <a:rPr sz="1100" dirty="0">
                <a:latin typeface="Calibri"/>
                <a:cs typeface="Calibri"/>
              </a:rPr>
              <a:t>/ Monitor </a:t>
            </a:r>
            <a:r>
              <a:rPr sz="1100" spc="-10" dirty="0">
                <a:latin typeface="Calibri"/>
                <a:cs typeface="Calibri"/>
              </a:rPr>
              <a:t>24</a:t>
            </a:r>
            <a:r>
              <a:rPr sz="1100" spc="-5" dirty="0">
                <a:latin typeface="Calibri"/>
                <a:cs typeface="Calibri"/>
              </a:rPr>
              <a:t>‐</a:t>
            </a:r>
            <a:r>
              <a:rPr sz="1100" spc="-10" dirty="0">
                <a:latin typeface="Calibri"/>
                <a:cs typeface="Calibri"/>
              </a:rPr>
              <a:t>48</a:t>
            </a:r>
            <a:r>
              <a:rPr sz="1100" spc="-5" dirty="0">
                <a:latin typeface="Calibri"/>
                <a:cs typeface="Calibri"/>
              </a:rPr>
              <a:t> hours</a:t>
            </a:r>
            <a:endParaRPr sz="1100">
              <a:latin typeface="Calibri"/>
              <a:cs typeface="Calibri"/>
            </a:endParaRPr>
          </a:p>
        </p:txBody>
      </p:sp>
      <p:sp>
        <p:nvSpPr>
          <p:cNvPr id="65" name="object 65"/>
          <p:cNvSpPr txBox="1"/>
          <p:nvPr/>
        </p:nvSpPr>
        <p:spPr>
          <a:xfrm>
            <a:off x="3695191" y="5539041"/>
            <a:ext cx="39751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Worse</a:t>
            </a:r>
            <a:endParaRPr sz="1100">
              <a:latin typeface="Calibri"/>
              <a:cs typeface="Calibri"/>
            </a:endParaRPr>
          </a:p>
        </p:txBody>
      </p:sp>
      <p:sp>
        <p:nvSpPr>
          <p:cNvPr id="66" name="object 66"/>
          <p:cNvSpPr txBox="1"/>
          <p:nvPr/>
        </p:nvSpPr>
        <p:spPr>
          <a:xfrm>
            <a:off x="5508772" y="5602346"/>
            <a:ext cx="694055"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5</a:t>
            </a:r>
            <a:endParaRPr sz="1100">
              <a:latin typeface="Calibri"/>
              <a:cs typeface="Calibri"/>
            </a:endParaRPr>
          </a:p>
        </p:txBody>
      </p:sp>
      <p:sp>
        <p:nvSpPr>
          <p:cNvPr id="67" name="object 67"/>
          <p:cNvSpPr txBox="1"/>
          <p:nvPr/>
        </p:nvSpPr>
        <p:spPr>
          <a:xfrm>
            <a:off x="906272" y="6234746"/>
            <a:ext cx="57404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Im</a:t>
            </a:r>
            <a:r>
              <a:rPr sz="1100" spc="-5" dirty="0">
                <a:latin typeface="Calibri"/>
                <a:cs typeface="Calibri"/>
              </a:rPr>
              <a:t>p</a:t>
            </a:r>
            <a:r>
              <a:rPr sz="1100" spc="-10" dirty="0">
                <a:latin typeface="Calibri"/>
                <a:cs typeface="Calibri"/>
              </a:rPr>
              <a:t>roved</a:t>
            </a:r>
            <a:endParaRPr sz="1100">
              <a:latin typeface="Calibri"/>
              <a:cs typeface="Calibri"/>
            </a:endParaRPr>
          </a:p>
        </p:txBody>
      </p:sp>
      <p:sp>
        <p:nvSpPr>
          <p:cNvPr id="68" name="object 68"/>
          <p:cNvSpPr txBox="1"/>
          <p:nvPr/>
        </p:nvSpPr>
        <p:spPr>
          <a:xfrm>
            <a:off x="5369204" y="6305612"/>
            <a:ext cx="974090" cy="846455"/>
          </a:xfrm>
          <a:prstGeom prst="rect">
            <a:avLst/>
          </a:prstGeom>
        </p:spPr>
        <p:txBody>
          <a:bodyPr vert="horz" wrap="square" lIns="0" tIns="0" rIns="0" bIns="0" rtlCol="0">
            <a:spAutoFit/>
          </a:bodyPr>
          <a:lstStyle/>
          <a:p>
            <a:pPr marL="12065" marR="5080" algn="ctr">
              <a:lnSpc>
                <a:spcPct val="1016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6</a:t>
            </a:r>
            <a:r>
              <a:rPr sz="1100" b="1" spc="-5" dirty="0">
                <a:latin typeface="Calibri"/>
                <a:cs typeface="Calibri"/>
              </a:rPr>
              <a:t> </a:t>
            </a:r>
            <a:r>
              <a:rPr sz="1100" spc="-5" dirty="0">
                <a:latin typeface="Calibri"/>
                <a:cs typeface="Calibri"/>
              </a:rPr>
              <a:t>M</a:t>
            </a:r>
            <a:r>
              <a:rPr sz="1100" dirty="0">
                <a:latin typeface="Calibri"/>
                <a:cs typeface="Calibri"/>
              </a:rPr>
              <a:t>o</a:t>
            </a:r>
            <a:r>
              <a:rPr sz="1100" spc="-5" dirty="0">
                <a:latin typeface="Calibri"/>
                <a:cs typeface="Calibri"/>
              </a:rPr>
              <a:t>nit</a:t>
            </a:r>
            <a:r>
              <a:rPr sz="1100" dirty="0">
                <a:latin typeface="Calibri"/>
                <a:cs typeface="Calibri"/>
              </a:rPr>
              <a:t>o</a:t>
            </a:r>
            <a:r>
              <a:rPr sz="1100" spc="-5" dirty="0">
                <a:latin typeface="Calibri"/>
                <a:cs typeface="Calibri"/>
              </a:rPr>
              <a:t>r</a:t>
            </a:r>
            <a:r>
              <a:rPr sz="1100" spc="5" dirty="0">
                <a:latin typeface="Calibri"/>
                <a:cs typeface="Calibri"/>
              </a:rPr>
              <a:t> </a:t>
            </a:r>
            <a:r>
              <a:rPr sz="1100" spc="-10" dirty="0">
                <a:latin typeface="Calibri"/>
                <a:cs typeface="Calibri"/>
              </a:rPr>
              <a:t>per </a:t>
            </a:r>
            <a:r>
              <a:rPr sz="1100" spc="-5" dirty="0">
                <a:latin typeface="Calibri"/>
                <a:cs typeface="Calibri"/>
              </a:rPr>
              <a:t>Med</a:t>
            </a:r>
            <a:r>
              <a:rPr sz="1100" spc="5" dirty="0">
                <a:latin typeface="Calibri"/>
                <a:cs typeface="Calibri"/>
              </a:rPr>
              <a:t>i</a:t>
            </a:r>
            <a:r>
              <a:rPr sz="1100" spc="-10" dirty="0">
                <a:latin typeface="Calibri"/>
                <a:cs typeface="Calibri"/>
              </a:rPr>
              <a:t>ca</a:t>
            </a:r>
            <a:r>
              <a:rPr sz="1100" dirty="0">
                <a:latin typeface="Calibri"/>
                <a:cs typeface="Calibri"/>
              </a:rPr>
              <a:t>l</a:t>
            </a:r>
            <a:r>
              <a:rPr sz="1100" spc="-5" dirty="0">
                <a:latin typeface="Calibri"/>
                <a:cs typeface="Calibri"/>
              </a:rPr>
              <a:t> Director </a:t>
            </a:r>
            <a:r>
              <a:rPr sz="1100" dirty="0">
                <a:latin typeface="Calibri"/>
                <a:cs typeface="Calibri"/>
              </a:rPr>
              <a:t>Protocol</a:t>
            </a:r>
            <a:endParaRPr sz="1100">
              <a:latin typeface="Calibri"/>
              <a:cs typeface="Calibri"/>
            </a:endParaRPr>
          </a:p>
        </p:txBody>
      </p:sp>
      <p:sp>
        <p:nvSpPr>
          <p:cNvPr id="69" name="object 69"/>
          <p:cNvSpPr txBox="1"/>
          <p:nvPr/>
        </p:nvSpPr>
        <p:spPr>
          <a:xfrm>
            <a:off x="3577082" y="6634797"/>
            <a:ext cx="64389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a:t>
            </a:r>
            <a:r>
              <a:rPr sz="1100" spc="-10" dirty="0">
                <a:latin typeface="Calibri"/>
                <a:cs typeface="Calibri"/>
              </a:rPr>
              <a:t>o</a:t>
            </a:r>
            <a:r>
              <a:rPr sz="1100" spc="-5" dirty="0">
                <a:latin typeface="Calibri"/>
                <a:cs typeface="Calibri"/>
              </a:rPr>
              <a:t> </a:t>
            </a:r>
            <a:r>
              <a:rPr sz="1100" dirty="0">
                <a:latin typeface="Calibri"/>
                <a:cs typeface="Calibri"/>
              </a:rPr>
              <a:t>Cha</a:t>
            </a:r>
            <a:r>
              <a:rPr sz="1100" spc="-5" dirty="0">
                <a:latin typeface="Calibri"/>
                <a:cs typeface="Calibri"/>
              </a:rPr>
              <a:t>n</a:t>
            </a:r>
            <a:r>
              <a:rPr sz="1100" spc="-15" dirty="0">
                <a:latin typeface="Calibri"/>
                <a:cs typeface="Calibri"/>
              </a:rPr>
              <a:t>g</a:t>
            </a:r>
            <a:r>
              <a:rPr sz="1100" spc="-10" dirty="0">
                <a:latin typeface="Calibri"/>
                <a:cs typeface="Calibri"/>
              </a:rPr>
              <a:t>e</a:t>
            </a:r>
            <a:endParaRPr sz="1100">
              <a:latin typeface="Calibri"/>
              <a:cs typeface="Calibri"/>
            </a:endParaRPr>
          </a:p>
        </p:txBody>
      </p:sp>
      <p:sp>
        <p:nvSpPr>
          <p:cNvPr id="70" name="object 70"/>
          <p:cNvSpPr txBox="1"/>
          <p:nvPr/>
        </p:nvSpPr>
        <p:spPr>
          <a:xfrm>
            <a:off x="724916" y="6704138"/>
            <a:ext cx="975994" cy="506095"/>
          </a:xfrm>
          <a:prstGeom prst="rect">
            <a:avLst/>
          </a:prstGeom>
        </p:spPr>
        <p:txBody>
          <a:bodyPr vert="horz" wrap="square" lIns="0" tIns="0" rIns="0" bIns="0" rtlCol="0">
            <a:spAutoFit/>
          </a:bodyPr>
          <a:lstStyle/>
          <a:p>
            <a:pPr marL="153670" marR="5080" indent="-141605">
              <a:lnSpc>
                <a:spcPct val="101600"/>
              </a:lnSpc>
            </a:pPr>
            <a:r>
              <a:rPr sz="1100" spc="-15" dirty="0">
                <a:latin typeface="Calibri"/>
                <a:cs typeface="Calibri"/>
              </a:rPr>
              <a:t>N</a:t>
            </a:r>
            <a:r>
              <a:rPr sz="1100" spc="-10" dirty="0">
                <a:latin typeface="Calibri"/>
                <a:cs typeface="Calibri"/>
              </a:rPr>
              <a:t>o</a:t>
            </a:r>
            <a:r>
              <a:rPr sz="1100" spc="-5" dirty="0">
                <a:latin typeface="Calibri"/>
                <a:cs typeface="Calibri"/>
              </a:rPr>
              <a:t> Uri</a:t>
            </a:r>
            <a:r>
              <a:rPr sz="1100" dirty="0">
                <a:latin typeface="Calibri"/>
                <a:cs typeface="Calibri"/>
              </a:rPr>
              <a:t>n</a:t>
            </a:r>
            <a:r>
              <a:rPr sz="1100" spc="-10" dirty="0">
                <a:latin typeface="Calibri"/>
                <a:cs typeface="Calibri"/>
              </a:rPr>
              <a:t>e</a:t>
            </a:r>
            <a:r>
              <a:rPr sz="1100" spc="-5" dirty="0">
                <a:latin typeface="Calibri"/>
                <a:cs typeface="Calibri"/>
              </a:rPr>
              <a:t> </a:t>
            </a:r>
            <a:r>
              <a:rPr sz="1100" dirty="0">
                <a:latin typeface="Calibri"/>
                <a:cs typeface="Calibri"/>
              </a:rPr>
              <a:t>Testi</a:t>
            </a:r>
            <a:r>
              <a:rPr sz="1100" spc="-5" dirty="0">
                <a:latin typeface="Calibri"/>
                <a:cs typeface="Calibri"/>
              </a:rPr>
              <a:t>n</a:t>
            </a:r>
            <a:r>
              <a:rPr sz="1100" spc="-10" dirty="0">
                <a:latin typeface="Calibri"/>
                <a:cs typeface="Calibri"/>
              </a:rPr>
              <a:t>g</a:t>
            </a:r>
            <a:r>
              <a:rPr sz="1100" spc="-5" dirty="0">
                <a:latin typeface="Calibri"/>
                <a:cs typeface="Calibri"/>
              </a:rPr>
              <a:t> Necessary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7</a:t>
            </a:r>
            <a:endParaRPr sz="1100">
              <a:latin typeface="Calibri"/>
              <a:cs typeface="Calibri"/>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169920" y="286511"/>
            <a:ext cx="3633215" cy="25907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3159505" y="290766"/>
            <a:ext cx="3620135" cy="279400"/>
          </a:xfrm>
          <a:prstGeom prst="rect">
            <a:avLst/>
          </a:prstGeom>
        </p:spPr>
        <p:txBody>
          <a:bodyPr vert="horz" wrap="square" lIns="0" tIns="0" rIns="0" bIns="0" rtlCol="0">
            <a:spAutoFit/>
          </a:bodyPr>
          <a:lstStyle/>
          <a:p>
            <a:pPr marL="12700">
              <a:lnSpc>
                <a:spcPct val="100000"/>
              </a:lnSpc>
            </a:pPr>
            <a:r>
              <a:rPr sz="2000" b="1" spc="-15" dirty="0">
                <a:latin typeface="Calibri"/>
                <a:cs typeface="Calibri"/>
              </a:rPr>
              <a:t>When</a:t>
            </a:r>
            <a:r>
              <a:rPr sz="2000" b="1" spc="-45" dirty="0">
                <a:latin typeface="Calibri"/>
                <a:cs typeface="Calibri"/>
              </a:rPr>
              <a:t> </a:t>
            </a:r>
            <a:r>
              <a:rPr sz="2000" b="1" spc="-10" dirty="0">
                <a:latin typeface="Calibri"/>
                <a:cs typeface="Calibri"/>
              </a:rPr>
              <a:t>to</a:t>
            </a:r>
            <a:r>
              <a:rPr sz="2000" b="1" spc="-40" dirty="0">
                <a:latin typeface="Calibri"/>
                <a:cs typeface="Calibri"/>
              </a:rPr>
              <a:t> </a:t>
            </a:r>
            <a:r>
              <a:rPr sz="2000" b="1" spc="-10" dirty="0">
                <a:latin typeface="Calibri"/>
                <a:cs typeface="Calibri"/>
              </a:rPr>
              <a:t>Test</a:t>
            </a:r>
            <a:r>
              <a:rPr sz="2000" b="1" spc="-30" dirty="0">
                <a:latin typeface="Calibri"/>
                <a:cs typeface="Calibri"/>
              </a:rPr>
              <a:t> </a:t>
            </a:r>
            <a:r>
              <a:rPr sz="2000" b="1" spc="-20" dirty="0">
                <a:latin typeface="Calibri"/>
                <a:cs typeface="Calibri"/>
              </a:rPr>
              <a:t>Urin</a:t>
            </a:r>
            <a:r>
              <a:rPr sz="2000" b="1" spc="-10" dirty="0">
                <a:latin typeface="Calibri"/>
                <a:cs typeface="Calibri"/>
              </a:rPr>
              <a:t>e</a:t>
            </a:r>
            <a:r>
              <a:rPr sz="2000" b="1" spc="-40" dirty="0">
                <a:latin typeface="Calibri"/>
                <a:cs typeface="Calibri"/>
              </a:rPr>
              <a:t> </a:t>
            </a:r>
            <a:r>
              <a:rPr sz="2000" b="1" spc="-10" dirty="0">
                <a:latin typeface="Calibri"/>
                <a:cs typeface="Calibri"/>
              </a:rPr>
              <a:t>–</a:t>
            </a:r>
            <a:r>
              <a:rPr sz="2000" b="1" spc="-35" dirty="0">
                <a:latin typeface="Calibri"/>
                <a:cs typeface="Calibri"/>
              </a:rPr>
              <a:t> </a:t>
            </a:r>
            <a:r>
              <a:rPr sz="2000" b="1" spc="-10" dirty="0">
                <a:latin typeface="Calibri"/>
                <a:cs typeface="Calibri"/>
              </a:rPr>
              <a:t>Nursing</a:t>
            </a:r>
            <a:r>
              <a:rPr sz="2000" b="1" spc="-55" dirty="0">
                <a:latin typeface="Calibri"/>
                <a:cs typeface="Calibri"/>
              </a:rPr>
              <a:t> </a:t>
            </a:r>
            <a:r>
              <a:rPr sz="2000" b="1" spc="-15" dirty="0">
                <a:latin typeface="Calibri"/>
                <a:cs typeface="Calibri"/>
              </a:rPr>
              <a:t>Tool</a:t>
            </a:r>
            <a:endParaRPr sz="2000">
              <a:latin typeface="Calibri"/>
              <a:cs typeface="Calibri"/>
            </a:endParaRPr>
          </a:p>
        </p:txBody>
      </p:sp>
      <p:sp>
        <p:nvSpPr>
          <p:cNvPr id="4" name="object 4"/>
          <p:cNvSpPr/>
          <p:nvPr/>
        </p:nvSpPr>
        <p:spPr>
          <a:xfrm>
            <a:off x="445008" y="856488"/>
            <a:ext cx="4718303" cy="134112"/>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220218" y="7326630"/>
            <a:ext cx="9609581" cy="7620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2023110" y="3156204"/>
            <a:ext cx="904875" cy="110489"/>
          </a:xfrm>
          <a:custGeom>
            <a:avLst/>
            <a:gdLst/>
            <a:ahLst/>
            <a:cxnLst/>
            <a:rect l="l" t="t" r="r" b="b"/>
            <a:pathLst>
              <a:path w="904875" h="110489">
                <a:moveTo>
                  <a:pt x="867077" y="55245"/>
                </a:moveTo>
                <a:lnTo>
                  <a:pt x="850654" y="45720"/>
                </a:lnTo>
                <a:lnTo>
                  <a:pt x="0" y="45720"/>
                </a:lnTo>
                <a:lnTo>
                  <a:pt x="0" y="64770"/>
                </a:lnTo>
                <a:lnTo>
                  <a:pt x="850654" y="64770"/>
                </a:lnTo>
                <a:lnTo>
                  <a:pt x="867077" y="55245"/>
                </a:lnTo>
                <a:close/>
              </a:path>
              <a:path w="904875" h="110489">
                <a:moveTo>
                  <a:pt x="904494" y="55626"/>
                </a:moveTo>
                <a:lnTo>
                  <a:pt x="814577" y="2286"/>
                </a:lnTo>
                <a:lnTo>
                  <a:pt x="810006" y="0"/>
                </a:lnTo>
                <a:lnTo>
                  <a:pt x="803909" y="1524"/>
                </a:lnTo>
                <a:lnTo>
                  <a:pt x="801623" y="6096"/>
                </a:lnTo>
                <a:lnTo>
                  <a:pt x="798576" y="10668"/>
                </a:lnTo>
                <a:lnTo>
                  <a:pt x="800100" y="16764"/>
                </a:lnTo>
                <a:lnTo>
                  <a:pt x="804671" y="19050"/>
                </a:lnTo>
                <a:lnTo>
                  <a:pt x="850654" y="45720"/>
                </a:lnTo>
                <a:lnTo>
                  <a:pt x="885444" y="45720"/>
                </a:lnTo>
                <a:lnTo>
                  <a:pt x="885444" y="66765"/>
                </a:lnTo>
                <a:lnTo>
                  <a:pt x="904494" y="55626"/>
                </a:lnTo>
                <a:close/>
              </a:path>
              <a:path w="904875" h="110489">
                <a:moveTo>
                  <a:pt x="885444" y="66765"/>
                </a:moveTo>
                <a:lnTo>
                  <a:pt x="885444" y="64770"/>
                </a:lnTo>
                <a:lnTo>
                  <a:pt x="850654" y="64770"/>
                </a:lnTo>
                <a:lnTo>
                  <a:pt x="804671" y="91440"/>
                </a:lnTo>
                <a:lnTo>
                  <a:pt x="800100" y="94488"/>
                </a:lnTo>
                <a:lnTo>
                  <a:pt x="798576" y="99822"/>
                </a:lnTo>
                <a:lnTo>
                  <a:pt x="801623" y="104394"/>
                </a:lnTo>
                <a:lnTo>
                  <a:pt x="803909" y="108966"/>
                </a:lnTo>
                <a:lnTo>
                  <a:pt x="810006" y="110490"/>
                </a:lnTo>
                <a:lnTo>
                  <a:pt x="814577" y="108204"/>
                </a:lnTo>
                <a:lnTo>
                  <a:pt x="885444" y="66765"/>
                </a:lnTo>
                <a:close/>
              </a:path>
              <a:path w="904875" h="110489">
                <a:moveTo>
                  <a:pt x="885444" y="64770"/>
                </a:moveTo>
                <a:lnTo>
                  <a:pt x="885444" y="45720"/>
                </a:lnTo>
                <a:lnTo>
                  <a:pt x="850654" y="45720"/>
                </a:lnTo>
                <a:lnTo>
                  <a:pt x="867077" y="55245"/>
                </a:lnTo>
                <a:lnTo>
                  <a:pt x="880871" y="47244"/>
                </a:lnTo>
                <a:lnTo>
                  <a:pt x="880871" y="64770"/>
                </a:lnTo>
                <a:lnTo>
                  <a:pt x="885444" y="64770"/>
                </a:lnTo>
                <a:close/>
              </a:path>
              <a:path w="904875" h="110489">
                <a:moveTo>
                  <a:pt x="880871" y="64770"/>
                </a:moveTo>
                <a:lnTo>
                  <a:pt x="880871" y="63246"/>
                </a:lnTo>
                <a:lnTo>
                  <a:pt x="867077" y="55245"/>
                </a:lnTo>
                <a:lnTo>
                  <a:pt x="850654" y="64770"/>
                </a:lnTo>
                <a:lnTo>
                  <a:pt x="880871" y="64770"/>
                </a:lnTo>
                <a:close/>
              </a:path>
              <a:path w="904875" h="110489">
                <a:moveTo>
                  <a:pt x="880871" y="63246"/>
                </a:moveTo>
                <a:lnTo>
                  <a:pt x="880871" y="47244"/>
                </a:lnTo>
                <a:lnTo>
                  <a:pt x="867077" y="55245"/>
                </a:lnTo>
                <a:lnTo>
                  <a:pt x="880871" y="63246"/>
                </a:lnTo>
                <a:close/>
              </a:path>
            </a:pathLst>
          </a:custGeom>
          <a:solidFill>
            <a:srgbClr val="4A7EBB"/>
          </a:solidFill>
        </p:spPr>
        <p:txBody>
          <a:bodyPr wrap="square" lIns="0" tIns="0" rIns="0" bIns="0" rtlCol="0"/>
          <a:lstStyle/>
          <a:p>
            <a:endParaRPr/>
          </a:p>
        </p:txBody>
      </p:sp>
      <p:sp>
        <p:nvSpPr>
          <p:cNvPr id="7" name="object 7"/>
          <p:cNvSpPr/>
          <p:nvPr/>
        </p:nvSpPr>
        <p:spPr>
          <a:xfrm>
            <a:off x="1158239" y="6097523"/>
            <a:ext cx="110489" cy="486409"/>
          </a:xfrm>
          <a:custGeom>
            <a:avLst/>
            <a:gdLst/>
            <a:ahLst/>
            <a:cxnLst/>
            <a:rect l="l" t="t" r="r" b="b"/>
            <a:pathLst>
              <a:path w="110490" h="486409">
                <a:moveTo>
                  <a:pt x="54935" y="448205"/>
                </a:moveTo>
                <a:lnTo>
                  <a:pt x="19050" y="386334"/>
                </a:lnTo>
                <a:lnTo>
                  <a:pt x="16001" y="381762"/>
                </a:lnTo>
                <a:lnTo>
                  <a:pt x="9906" y="380238"/>
                </a:lnTo>
                <a:lnTo>
                  <a:pt x="6096" y="382524"/>
                </a:lnTo>
                <a:lnTo>
                  <a:pt x="1523" y="385572"/>
                </a:lnTo>
                <a:lnTo>
                  <a:pt x="0" y="390905"/>
                </a:lnTo>
                <a:lnTo>
                  <a:pt x="2285" y="395477"/>
                </a:lnTo>
                <a:lnTo>
                  <a:pt x="45719" y="470385"/>
                </a:lnTo>
                <a:lnTo>
                  <a:pt x="45719" y="467105"/>
                </a:lnTo>
                <a:lnTo>
                  <a:pt x="46481" y="467105"/>
                </a:lnTo>
                <a:lnTo>
                  <a:pt x="46481" y="462533"/>
                </a:lnTo>
                <a:lnTo>
                  <a:pt x="54935" y="448205"/>
                </a:lnTo>
                <a:close/>
              </a:path>
              <a:path w="110490" h="486409">
                <a:moveTo>
                  <a:pt x="64769" y="431537"/>
                </a:moveTo>
                <a:lnTo>
                  <a:pt x="64769" y="0"/>
                </a:lnTo>
                <a:lnTo>
                  <a:pt x="45719" y="0"/>
                </a:lnTo>
                <a:lnTo>
                  <a:pt x="45719" y="432316"/>
                </a:lnTo>
                <a:lnTo>
                  <a:pt x="54935" y="448205"/>
                </a:lnTo>
                <a:lnTo>
                  <a:pt x="64769" y="431537"/>
                </a:lnTo>
                <a:close/>
              </a:path>
              <a:path w="110490" h="486409">
                <a:moveTo>
                  <a:pt x="64769" y="469071"/>
                </a:moveTo>
                <a:lnTo>
                  <a:pt x="64769" y="467105"/>
                </a:lnTo>
                <a:lnTo>
                  <a:pt x="45719" y="467105"/>
                </a:lnTo>
                <a:lnTo>
                  <a:pt x="45719" y="470385"/>
                </a:lnTo>
                <a:lnTo>
                  <a:pt x="54863" y="486155"/>
                </a:lnTo>
                <a:lnTo>
                  <a:pt x="64769" y="469071"/>
                </a:lnTo>
                <a:close/>
              </a:path>
              <a:path w="110490" h="486409">
                <a:moveTo>
                  <a:pt x="63246" y="462533"/>
                </a:moveTo>
                <a:lnTo>
                  <a:pt x="54935" y="448205"/>
                </a:lnTo>
                <a:lnTo>
                  <a:pt x="46481" y="462533"/>
                </a:lnTo>
                <a:lnTo>
                  <a:pt x="63246" y="462533"/>
                </a:lnTo>
                <a:close/>
              </a:path>
              <a:path w="110490" h="486409">
                <a:moveTo>
                  <a:pt x="63246" y="467105"/>
                </a:moveTo>
                <a:lnTo>
                  <a:pt x="63246" y="462533"/>
                </a:lnTo>
                <a:lnTo>
                  <a:pt x="46481" y="462533"/>
                </a:lnTo>
                <a:lnTo>
                  <a:pt x="46481" y="467105"/>
                </a:lnTo>
                <a:lnTo>
                  <a:pt x="63246" y="467105"/>
                </a:lnTo>
                <a:close/>
              </a:path>
              <a:path w="110490" h="486409">
                <a:moveTo>
                  <a:pt x="110490" y="390905"/>
                </a:moveTo>
                <a:lnTo>
                  <a:pt x="108965" y="385572"/>
                </a:lnTo>
                <a:lnTo>
                  <a:pt x="104393" y="382524"/>
                </a:lnTo>
                <a:lnTo>
                  <a:pt x="99822" y="380238"/>
                </a:lnTo>
                <a:lnTo>
                  <a:pt x="93725" y="381762"/>
                </a:lnTo>
                <a:lnTo>
                  <a:pt x="91440" y="386334"/>
                </a:lnTo>
                <a:lnTo>
                  <a:pt x="54935" y="448205"/>
                </a:lnTo>
                <a:lnTo>
                  <a:pt x="63246" y="462533"/>
                </a:lnTo>
                <a:lnTo>
                  <a:pt x="63246" y="467105"/>
                </a:lnTo>
                <a:lnTo>
                  <a:pt x="64769" y="467105"/>
                </a:lnTo>
                <a:lnTo>
                  <a:pt x="64769" y="469071"/>
                </a:lnTo>
                <a:lnTo>
                  <a:pt x="107441" y="395477"/>
                </a:lnTo>
                <a:lnTo>
                  <a:pt x="110490" y="390905"/>
                </a:lnTo>
                <a:close/>
              </a:path>
            </a:pathLst>
          </a:custGeom>
          <a:solidFill>
            <a:srgbClr val="4A7EBB"/>
          </a:solidFill>
        </p:spPr>
        <p:txBody>
          <a:bodyPr wrap="square" lIns="0" tIns="0" rIns="0" bIns="0" rtlCol="0"/>
          <a:lstStyle/>
          <a:p>
            <a:endParaRPr/>
          </a:p>
        </p:txBody>
      </p:sp>
      <p:sp>
        <p:nvSpPr>
          <p:cNvPr id="8" name="object 8"/>
          <p:cNvSpPr/>
          <p:nvPr/>
        </p:nvSpPr>
        <p:spPr>
          <a:xfrm>
            <a:off x="3022854" y="6643116"/>
            <a:ext cx="2296160" cy="110489"/>
          </a:xfrm>
          <a:custGeom>
            <a:avLst/>
            <a:gdLst/>
            <a:ahLst/>
            <a:cxnLst/>
            <a:rect l="l" t="t" r="r" b="b"/>
            <a:pathLst>
              <a:path w="2296160" h="110490">
                <a:moveTo>
                  <a:pt x="2258489" y="55245"/>
                </a:moveTo>
                <a:lnTo>
                  <a:pt x="2242106" y="45743"/>
                </a:lnTo>
                <a:lnTo>
                  <a:pt x="2189988" y="45661"/>
                </a:lnTo>
                <a:lnTo>
                  <a:pt x="0" y="44196"/>
                </a:lnTo>
                <a:lnTo>
                  <a:pt x="0" y="63246"/>
                </a:lnTo>
                <a:lnTo>
                  <a:pt x="2242106" y="64746"/>
                </a:lnTo>
                <a:lnTo>
                  <a:pt x="2258489" y="55245"/>
                </a:lnTo>
                <a:close/>
              </a:path>
              <a:path w="2296160" h="110490">
                <a:moveTo>
                  <a:pt x="2295906" y="54864"/>
                </a:moveTo>
                <a:lnTo>
                  <a:pt x="2205228" y="2286"/>
                </a:lnTo>
                <a:lnTo>
                  <a:pt x="2200656" y="0"/>
                </a:lnTo>
                <a:lnTo>
                  <a:pt x="2195322" y="1524"/>
                </a:lnTo>
                <a:lnTo>
                  <a:pt x="2192274" y="6096"/>
                </a:lnTo>
                <a:lnTo>
                  <a:pt x="2189988" y="10668"/>
                </a:lnTo>
                <a:lnTo>
                  <a:pt x="2191512" y="16002"/>
                </a:lnTo>
                <a:lnTo>
                  <a:pt x="2196084" y="19050"/>
                </a:lnTo>
                <a:lnTo>
                  <a:pt x="2242026" y="45696"/>
                </a:lnTo>
                <a:lnTo>
                  <a:pt x="2276856" y="45720"/>
                </a:lnTo>
                <a:lnTo>
                  <a:pt x="2276856" y="66069"/>
                </a:lnTo>
                <a:lnTo>
                  <a:pt x="2295906" y="54864"/>
                </a:lnTo>
                <a:close/>
              </a:path>
              <a:path w="2296160" h="110490">
                <a:moveTo>
                  <a:pt x="2276856" y="66069"/>
                </a:moveTo>
                <a:lnTo>
                  <a:pt x="2276856" y="64770"/>
                </a:lnTo>
                <a:lnTo>
                  <a:pt x="2242026" y="64793"/>
                </a:lnTo>
                <a:lnTo>
                  <a:pt x="2196084" y="91440"/>
                </a:lnTo>
                <a:lnTo>
                  <a:pt x="2191512" y="93726"/>
                </a:lnTo>
                <a:lnTo>
                  <a:pt x="2189988" y="99822"/>
                </a:lnTo>
                <a:lnTo>
                  <a:pt x="2192274" y="104394"/>
                </a:lnTo>
                <a:lnTo>
                  <a:pt x="2195322" y="108966"/>
                </a:lnTo>
                <a:lnTo>
                  <a:pt x="2200656" y="110490"/>
                </a:lnTo>
                <a:lnTo>
                  <a:pt x="2205228" y="108204"/>
                </a:lnTo>
                <a:lnTo>
                  <a:pt x="2276856" y="66069"/>
                </a:lnTo>
                <a:close/>
              </a:path>
              <a:path w="2296160" h="110490">
                <a:moveTo>
                  <a:pt x="2276856" y="64770"/>
                </a:moveTo>
                <a:lnTo>
                  <a:pt x="2276856" y="45720"/>
                </a:lnTo>
                <a:lnTo>
                  <a:pt x="2242026" y="45696"/>
                </a:lnTo>
                <a:lnTo>
                  <a:pt x="2258489" y="55245"/>
                </a:lnTo>
                <a:lnTo>
                  <a:pt x="2272284" y="47244"/>
                </a:lnTo>
                <a:lnTo>
                  <a:pt x="2272284" y="64766"/>
                </a:lnTo>
                <a:lnTo>
                  <a:pt x="2276856" y="64770"/>
                </a:lnTo>
                <a:close/>
              </a:path>
              <a:path w="2296160" h="110490">
                <a:moveTo>
                  <a:pt x="2272284" y="64766"/>
                </a:moveTo>
                <a:lnTo>
                  <a:pt x="2272284" y="63246"/>
                </a:lnTo>
                <a:lnTo>
                  <a:pt x="2258489" y="55245"/>
                </a:lnTo>
                <a:lnTo>
                  <a:pt x="2242106" y="64746"/>
                </a:lnTo>
                <a:lnTo>
                  <a:pt x="2272284" y="64766"/>
                </a:lnTo>
                <a:close/>
              </a:path>
              <a:path w="2296160" h="110490">
                <a:moveTo>
                  <a:pt x="2272284" y="63246"/>
                </a:moveTo>
                <a:lnTo>
                  <a:pt x="2272284" y="47244"/>
                </a:lnTo>
                <a:lnTo>
                  <a:pt x="2258489" y="55245"/>
                </a:lnTo>
                <a:lnTo>
                  <a:pt x="2272284" y="63246"/>
                </a:lnTo>
                <a:close/>
              </a:path>
            </a:pathLst>
          </a:custGeom>
          <a:solidFill>
            <a:srgbClr val="4A7EBB"/>
          </a:solidFill>
        </p:spPr>
        <p:txBody>
          <a:bodyPr wrap="square" lIns="0" tIns="0" rIns="0" bIns="0" rtlCol="0"/>
          <a:lstStyle/>
          <a:p>
            <a:endParaRPr/>
          </a:p>
        </p:txBody>
      </p:sp>
      <p:sp>
        <p:nvSpPr>
          <p:cNvPr id="9" name="object 9"/>
          <p:cNvSpPr/>
          <p:nvPr/>
        </p:nvSpPr>
        <p:spPr>
          <a:xfrm>
            <a:off x="2023110" y="5547359"/>
            <a:ext cx="3286125" cy="110489"/>
          </a:xfrm>
          <a:custGeom>
            <a:avLst/>
            <a:gdLst/>
            <a:ahLst/>
            <a:cxnLst/>
            <a:rect l="l" t="t" r="r" b="b"/>
            <a:pathLst>
              <a:path w="3286125" h="110489">
                <a:moveTo>
                  <a:pt x="3247793" y="54935"/>
                </a:moveTo>
                <a:lnTo>
                  <a:pt x="3231904" y="45719"/>
                </a:lnTo>
                <a:lnTo>
                  <a:pt x="0" y="45719"/>
                </a:lnTo>
                <a:lnTo>
                  <a:pt x="0" y="64769"/>
                </a:lnTo>
                <a:lnTo>
                  <a:pt x="3231125" y="64769"/>
                </a:lnTo>
                <a:lnTo>
                  <a:pt x="3247793" y="54935"/>
                </a:lnTo>
                <a:close/>
              </a:path>
              <a:path w="3286125" h="110489">
                <a:moveTo>
                  <a:pt x="3285743" y="54863"/>
                </a:moveTo>
                <a:lnTo>
                  <a:pt x="3195827" y="2286"/>
                </a:lnTo>
                <a:lnTo>
                  <a:pt x="3191255" y="0"/>
                </a:lnTo>
                <a:lnTo>
                  <a:pt x="3185160" y="1524"/>
                </a:lnTo>
                <a:lnTo>
                  <a:pt x="3182873" y="5334"/>
                </a:lnTo>
                <a:lnTo>
                  <a:pt x="3179825" y="9905"/>
                </a:lnTo>
                <a:lnTo>
                  <a:pt x="3181349" y="16001"/>
                </a:lnTo>
                <a:lnTo>
                  <a:pt x="3185922" y="19050"/>
                </a:lnTo>
                <a:lnTo>
                  <a:pt x="3231904" y="45719"/>
                </a:lnTo>
                <a:lnTo>
                  <a:pt x="3266694" y="45719"/>
                </a:lnTo>
                <a:lnTo>
                  <a:pt x="3266694" y="66003"/>
                </a:lnTo>
                <a:lnTo>
                  <a:pt x="3285743" y="54863"/>
                </a:lnTo>
                <a:close/>
              </a:path>
              <a:path w="3286125" h="110489">
                <a:moveTo>
                  <a:pt x="3266694" y="66003"/>
                </a:moveTo>
                <a:lnTo>
                  <a:pt x="3266694" y="64769"/>
                </a:lnTo>
                <a:lnTo>
                  <a:pt x="3231125" y="64769"/>
                </a:lnTo>
                <a:lnTo>
                  <a:pt x="3185922" y="91439"/>
                </a:lnTo>
                <a:lnTo>
                  <a:pt x="3181349" y="93725"/>
                </a:lnTo>
                <a:lnTo>
                  <a:pt x="3179825" y="99822"/>
                </a:lnTo>
                <a:lnTo>
                  <a:pt x="3182873" y="104393"/>
                </a:lnTo>
                <a:lnTo>
                  <a:pt x="3185160" y="108965"/>
                </a:lnTo>
                <a:lnTo>
                  <a:pt x="3191255" y="110489"/>
                </a:lnTo>
                <a:lnTo>
                  <a:pt x="3195827" y="107441"/>
                </a:lnTo>
                <a:lnTo>
                  <a:pt x="3266694" y="66003"/>
                </a:lnTo>
                <a:close/>
              </a:path>
              <a:path w="3286125" h="110489">
                <a:moveTo>
                  <a:pt x="3262122" y="64769"/>
                </a:moveTo>
                <a:lnTo>
                  <a:pt x="3262122" y="63245"/>
                </a:lnTo>
                <a:lnTo>
                  <a:pt x="3247793" y="54935"/>
                </a:lnTo>
                <a:lnTo>
                  <a:pt x="3231125" y="64769"/>
                </a:lnTo>
                <a:lnTo>
                  <a:pt x="3262122" y="64769"/>
                </a:lnTo>
                <a:close/>
              </a:path>
              <a:path w="3286125" h="110489">
                <a:moveTo>
                  <a:pt x="3266694" y="64769"/>
                </a:moveTo>
                <a:lnTo>
                  <a:pt x="3266694" y="45719"/>
                </a:lnTo>
                <a:lnTo>
                  <a:pt x="3231904" y="45719"/>
                </a:lnTo>
                <a:lnTo>
                  <a:pt x="3247793" y="54935"/>
                </a:lnTo>
                <a:lnTo>
                  <a:pt x="3262122" y="46481"/>
                </a:lnTo>
                <a:lnTo>
                  <a:pt x="3262122" y="64769"/>
                </a:lnTo>
                <a:lnTo>
                  <a:pt x="3266694" y="64769"/>
                </a:lnTo>
                <a:close/>
              </a:path>
              <a:path w="3286125" h="110489">
                <a:moveTo>
                  <a:pt x="3262122" y="63245"/>
                </a:moveTo>
                <a:lnTo>
                  <a:pt x="3262122" y="46481"/>
                </a:lnTo>
                <a:lnTo>
                  <a:pt x="3247793" y="54935"/>
                </a:lnTo>
                <a:lnTo>
                  <a:pt x="3262122" y="63245"/>
                </a:lnTo>
                <a:close/>
              </a:path>
            </a:pathLst>
          </a:custGeom>
          <a:solidFill>
            <a:srgbClr val="4A7EBB"/>
          </a:solidFill>
        </p:spPr>
        <p:txBody>
          <a:bodyPr wrap="square" lIns="0" tIns="0" rIns="0" bIns="0" rtlCol="0"/>
          <a:lstStyle/>
          <a:p>
            <a:endParaRPr/>
          </a:p>
        </p:txBody>
      </p:sp>
      <p:sp>
        <p:nvSpPr>
          <p:cNvPr id="10" name="object 10"/>
          <p:cNvSpPr/>
          <p:nvPr/>
        </p:nvSpPr>
        <p:spPr>
          <a:xfrm>
            <a:off x="390906" y="1188719"/>
            <a:ext cx="1644650" cy="502284"/>
          </a:xfrm>
          <a:custGeom>
            <a:avLst/>
            <a:gdLst/>
            <a:ahLst/>
            <a:cxnLst/>
            <a:rect l="l" t="t" r="r" b="b"/>
            <a:pathLst>
              <a:path w="1644650" h="502285">
                <a:moveTo>
                  <a:pt x="1644395" y="502157"/>
                </a:moveTo>
                <a:lnTo>
                  <a:pt x="1644395" y="0"/>
                </a:lnTo>
                <a:lnTo>
                  <a:pt x="0" y="0"/>
                </a:lnTo>
                <a:lnTo>
                  <a:pt x="0" y="502157"/>
                </a:lnTo>
                <a:lnTo>
                  <a:pt x="12954" y="502157"/>
                </a:lnTo>
                <a:lnTo>
                  <a:pt x="12953" y="25907"/>
                </a:lnTo>
                <a:lnTo>
                  <a:pt x="25145" y="12953"/>
                </a:lnTo>
                <a:lnTo>
                  <a:pt x="25145" y="25907"/>
                </a:lnTo>
                <a:lnTo>
                  <a:pt x="1619250" y="25907"/>
                </a:lnTo>
                <a:lnTo>
                  <a:pt x="1619250" y="12953"/>
                </a:lnTo>
                <a:lnTo>
                  <a:pt x="1632204" y="25907"/>
                </a:lnTo>
                <a:lnTo>
                  <a:pt x="1632204" y="502157"/>
                </a:lnTo>
                <a:lnTo>
                  <a:pt x="1644395" y="502157"/>
                </a:lnTo>
                <a:close/>
              </a:path>
              <a:path w="1644650" h="502285">
                <a:moveTo>
                  <a:pt x="25145" y="25907"/>
                </a:moveTo>
                <a:lnTo>
                  <a:pt x="25145" y="12953"/>
                </a:lnTo>
                <a:lnTo>
                  <a:pt x="12953" y="25907"/>
                </a:lnTo>
                <a:lnTo>
                  <a:pt x="25145" y="25907"/>
                </a:lnTo>
                <a:close/>
              </a:path>
              <a:path w="1644650" h="502285">
                <a:moveTo>
                  <a:pt x="25145" y="476249"/>
                </a:moveTo>
                <a:lnTo>
                  <a:pt x="25145" y="25907"/>
                </a:lnTo>
                <a:lnTo>
                  <a:pt x="12953" y="25907"/>
                </a:lnTo>
                <a:lnTo>
                  <a:pt x="12953" y="476249"/>
                </a:lnTo>
                <a:lnTo>
                  <a:pt x="25145" y="476249"/>
                </a:lnTo>
                <a:close/>
              </a:path>
              <a:path w="1644650" h="502285">
                <a:moveTo>
                  <a:pt x="1632204" y="476249"/>
                </a:moveTo>
                <a:lnTo>
                  <a:pt x="12953" y="476249"/>
                </a:lnTo>
                <a:lnTo>
                  <a:pt x="25145" y="489203"/>
                </a:lnTo>
                <a:lnTo>
                  <a:pt x="25146" y="502157"/>
                </a:lnTo>
                <a:lnTo>
                  <a:pt x="1619250" y="502157"/>
                </a:lnTo>
                <a:lnTo>
                  <a:pt x="1619250" y="489203"/>
                </a:lnTo>
                <a:lnTo>
                  <a:pt x="1632204" y="476249"/>
                </a:lnTo>
                <a:close/>
              </a:path>
              <a:path w="1644650" h="502285">
                <a:moveTo>
                  <a:pt x="25146" y="502157"/>
                </a:moveTo>
                <a:lnTo>
                  <a:pt x="25145" y="489203"/>
                </a:lnTo>
                <a:lnTo>
                  <a:pt x="12953" y="476249"/>
                </a:lnTo>
                <a:lnTo>
                  <a:pt x="12954" y="502157"/>
                </a:lnTo>
                <a:lnTo>
                  <a:pt x="25146" y="502157"/>
                </a:lnTo>
                <a:close/>
              </a:path>
              <a:path w="1644650" h="502285">
                <a:moveTo>
                  <a:pt x="1632204" y="25907"/>
                </a:moveTo>
                <a:lnTo>
                  <a:pt x="1619250" y="12953"/>
                </a:lnTo>
                <a:lnTo>
                  <a:pt x="1619250" y="25907"/>
                </a:lnTo>
                <a:lnTo>
                  <a:pt x="1632204" y="25907"/>
                </a:lnTo>
                <a:close/>
              </a:path>
              <a:path w="1644650" h="502285">
                <a:moveTo>
                  <a:pt x="1632204" y="476249"/>
                </a:moveTo>
                <a:lnTo>
                  <a:pt x="1632204" y="25907"/>
                </a:lnTo>
                <a:lnTo>
                  <a:pt x="1619250" y="25907"/>
                </a:lnTo>
                <a:lnTo>
                  <a:pt x="1619250" y="476249"/>
                </a:lnTo>
                <a:lnTo>
                  <a:pt x="1632204" y="476249"/>
                </a:lnTo>
                <a:close/>
              </a:path>
              <a:path w="1644650" h="502285">
                <a:moveTo>
                  <a:pt x="1632204" y="502157"/>
                </a:moveTo>
                <a:lnTo>
                  <a:pt x="1632204" y="476249"/>
                </a:lnTo>
                <a:lnTo>
                  <a:pt x="1619250" y="489203"/>
                </a:lnTo>
                <a:lnTo>
                  <a:pt x="1619250" y="502157"/>
                </a:lnTo>
                <a:lnTo>
                  <a:pt x="1632204" y="502157"/>
                </a:lnTo>
                <a:close/>
              </a:path>
            </a:pathLst>
          </a:custGeom>
          <a:solidFill>
            <a:srgbClr val="4F81BD"/>
          </a:solidFill>
        </p:spPr>
        <p:txBody>
          <a:bodyPr wrap="square" lIns="0" tIns="0" rIns="0" bIns="0" rtlCol="0"/>
          <a:lstStyle/>
          <a:p>
            <a:endParaRPr/>
          </a:p>
        </p:txBody>
      </p:sp>
      <p:sp>
        <p:nvSpPr>
          <p:cNvPr id="11" name="object 11"/>
          <p:cNvSpPr txBox="1"/>
          <p:nvPr/>
        </p:nvSpPr>
        <p:spPr>
          <a:xfrm>
            <a:off x="435355" y="850387"/>
            <a:ext cx="4253230" cy="769620"/>
          </a:xfrm>
          <a:prstGeom prst="rect">
            <a:avLst/>
          </a:prstGeom>
        </p:spPr>
        <p:txBody>
          <a:bodyPr vert="horz" wrap="square" lIns="0" tIns="0" rIns="0" bIns="0" rtlCol="0">
            <a:spAutoFit/>
          </a:bodyPr>
          <a:lstStyle/>
          <a:p>
            <a:pPr marL="234315" indent="-222250">
              <a:lnSpc>
                <a:spcPct val="100000"/>
              </a:lnSpc>
            </a:pPr>
            <a:r>
              <a:rPr sz="1000" b="1" dirty="0">
                <a:solidFill>
                  <a:srgbClr val="FFFFFF"/>
                </a:solidFill>
                <a:latin typeface="Arial Black"/>
                <a:cs typeface="Arial Black"/>
              </a:rPr>
              <a:t>W</a:t>
            </a:r>
            <a:r>
              <a:rPr sz="1000" b="1" spc="-5" dirty="0">
                <a:solidFill>
                  <a:srgbClr val="FFFFFF"/>
                </a:solidFill>
                <a:latin typeface="Arial Black"/>
                <a:cs typeface="Arial Black"/>
              </a:rPr>
              <a:t>isconsi</a:t>
            </a:r>
            <a:r>
              <a:rPr sz="1000" b="1" dirty="0">
                <a:solidFill>
                  <a:srgbClr val="FFFFFF"/>
                </a:solidFill>
                <a:latin typeface="Arial Black"/>
                <a:cs typeface="Arial Black"/>
              </a:rPr>
              <a:t>n</a:t>
            </a:r>
            <a:r>
              <a:rPr sz="1000" b="1" spc="-15" dirty="0">
                <a:solidFill>
                  <a:srgbClr val="FFFFFF"/>
                </a:solidFill>
                <a:latin typeface="Arial Black"/>
                <a:cs typeface="Arial Black"/>
              </a:rPr>
              <a:t> </a:t>
            </a:r>
            <a:r>
              <a:rPr sz="1000" b="1" spc="-5" dirty="0">
                <a:solidFill>
                  <a:srgbClr val="FFFFFF"/>
                </a:solidFill>
                <a:latin typeface="Arial Black"/>
                <a:cs typeface="Arial Black"/>
              </a:rPr>
              <a:t>Healthcare-Associat</a:t>
            </a:r>
            <a:r>
              <a:rPr sz="1000" b="1" spc="-10" dirty="0">
                <a:solidFill>
                  <a:srgbClr val="FFFFFF"/>
                </a:solidFill>
                <a:latin typeface="Arial Black"/>
                <a:cs typeface="Arial Black"/>
              </a:rPr>
              <a:t>e</a:t>
            </a:r>
            <a:r>
              <a:rPr sz="1000" b="1" dirty="0">
                <a:solidFill>
                  <a:srgbClr val="FFFFFF"/>
                </a:solidFill>
                <a:latin typeface="Arial Black"/>
                <a:cs typeface="Arial Black"/>
              </a:rPr>
              <a:t>d </a:t>
            </a:r>
            <a:r>
              <a:rPr sz="1000" b="1" spc="-5" dirty="0">
                <a:solidFill>
                  <a:srgbClr val="FFFFFF"/>
                </a:solidFill>
                <a:latin typeface="Arial Black"/>
                <a:cs typeface="Arial Black"/>
              </a:rPr>
              <a:t>Infection</a:t>
            </a:r>
            <a:r>
              <a:rPr sz="1000" b="1" dirty="0">
                <a:solidFill>
                  <a:srgbClr val="FFFFFF"/>
                </a:solidFill>
                <a:latin typeface="Arial Black"/>
                <a:cs typeface="Arial Black"/>
              </a:rPr>
              <a:t>s </a:t>
            </a:r>
            <a:r>
              <a:rPr sz="1000" b="1" spc="-5" dirty="0">
                <a:solidFill>
                  <a:srgbClr val="FFFFFF"/>
                </a:solidFill>
                <a:latin typeface="Arial Black"/>
                <a:cs typeface="Arial Black"/>
              </a:rPr>
              <a:t>i</a:t>
            </a:r>
            <a:r>
              <a:rPr sz="1000" b="1" dirty="0">
                <a:solidFill>
                  <a:srgbClr val="FFFFFF"/>
                </a:solidFill>
                <a:latin typeface="Arial Black"/>
                <a:cs typeface="Arial Black"/>
              </a:rPr>
              <a:t>n </a:t>
            </a:r>
            <a:r>
              <a:rPr sz="1000" b="1" spc="-10" dirty="0">
                <a:solidFill>
                  <a:srgbClr val="FFFFFF"/>
                </a:solidFill>
                <a:latin typeface="Arial Black"/>
                <a:cs typeface="Arial Black"/>
              </a:rPr>
              <a:t>L</a:t>
            </a:r>
            <a:r>
              <a:rPr sz="1000" b="1" dirty="0">
                <a:solidFill>
                  <a:srgbClr val="FFFFFF"/>
                </a:solidFill>
                <a:latin typeface="Arial Black"/>
                <a:cs typeface="Arial Black"/>
              </a:rPr>
              <a:t>TC </a:t>
            </a:r>
            <a:r>
              <a:rPr sz="1000" b="1" spc="-5" dirty="0">
                <a:solidFill>
                  <a:srgbClr val="FFFFFF"/>
                </a:solidFill>
                <a:latin typeface="Arial Black"/>
                <a:cs typeface="Arial Black"/>
              </a:rPr>
              <a:t>Coalition</a:t>
            </a:r>
            <a:endParaRPr sz="1000">
              <a:latin typeface="Arial Black"/>
              <a:cs typeface="Arial Black"/>
            </a:endParaRPr>
          </a:p>
          <a:p>
            <a:pPr>
              <a:lnSpc>
                <a:spcPct val="100000"/>
              </a:lnSpc>
            </a:pPr>
            <a:endParaRPr sz="1000">
              <a:latin typeface="Times New Roman"/>
              <a:cs typeface="Times New Roman"/>
            </a:endParaRPr>
          </a:p>
          <a:p>
            <a:pPr>
              <a:lnSpc>
                <a:spcPct val="100000"/>
              </a:lnSpc>
              <a:spcBef>
                <a:spcPts val="16"/>
              </a:spcBef>
            </a:pPr>
            <a:endParaRPr sz="850">
              <a:latin typeface="Times New Roman"/>
              <a:cs typeface="Times New Roman"/>
            </a:endParaRPr>
          </a:p>
          <a:p>
            <a:pPr marL="501015" marR="2922905" indent="-267335">
              <a:lnSpc>
                <a:spcPct val="101400"/>
              </a:lnSpc>
            </a:pPr>
            <a:r>
              <a:rPr sz="1100" spc="-5" dirty="0">
                <a:solidFill>
                  <a:srgbClr val="00B050"/>
                </a:solidFill>
                <a:latin typeface="Calibri"/>
                <a:cs typeface="Calibri"/>
              </a:rPr>
              <a:t>Reside</a:t>
            </a:r>
            <a:r>
              <a:rPr sz="1100" dirty="0">
                <a:solidFill>
                  <a:srgbClr val="00B050"/>
                </a:solidFill>
                <a:latin typeface="Calibri"/>
                <a:cs typeface="Calibri"/>
              </a:rPr>
              <a:t>n</a:t>
            </a:r>
            <a:r>
              <a:rPr sz="1100" spc="-5" dirty="0">
                <a:solidFill>
                  <a:srgbClr val="00B050"/>
                </a:solidFill>
                <a:latin typeface="Calibri"/>
                <a:cs typeface="Calibri"/>
              </a:rPr>
              <a:t>t Ch</a:t>
            </a:r>
            <a:r>
              <a:rPr sz="1100" spc="5" dirty="0">
                <a:solidFill>
                  <a:srgbClr val="00B050"/>
                </a:solidFill>
                <a:latin typeface="Calibri"/>
                <a:cs typeface="Calibri"/>
              </a:rPr>
              <a:t>a</a:t>
            </a:r>
            <a:r>
              <a:rPr sz="1100" spc="-5" dirty="0">
                <a:solidFill>
                  <a:srgbClr val="00B050"/>
                </a:solidFill>
                <a:latin typeface="Calibri"/>
                <a:cs typeface="Calibri"/>
              </a:rPr>
              <a:t>n</a:t>
            </a:r>
            <a:r>
              <a:rPr sz="1100" spc="-15" dirty="0">
                <a:solidFill>
                  <a:srgbClr val="00B050"/>
                </a:solidFill>
                <a:latin typeface="Calibri"/>
                <a:cs typeface="Calibri"/>
              </a:rPr>
              <a:t>g</a:t>
            </a:r>
            <a:r>
              <a:rPr sz="1100" spc="-10" dirty="0">
                <a:solidFill>
                  <a:srgbClr val="00B050"/>
                </a:solidFill>
                <a:latin typeface="Calibri"/>
                <a:cs typeface="Calibri"/>
              </a:rPr>
              <a:t>e</a:t>
            </a:r>
            <a:r>
              <a:rPr sz="1100" spc="-5" dirty="0">
                <a:solidFill>
                  <a:srgbClr val="00B050"/>
                </a:solidFill>
                <a:latin typeface="Calibri"/>
                <a:cs typeface="Calibri"/>
              </a:rPr>
              <a:t> </a:t>
            </a:r>
            <a:r>
              <a:rPr sz="1100" spc="5" dirty="0">
                <a:solidFill>
                  <a:srgbClr val="00B050"/>
                </a:solidFill>
                <a:latin typeface="Calibri"/>
                <a:cs typeface="Calibri"/>
              </a:rPr>
              <a:t>in </a:t>
            </a:r>
            <a:r>
              <a:rPr sz="1100" spc="-5" dirty="0">
                <a:solidFill>
                  <a:srgbClr val="00B050"/>
                </a:solidFill>
                <a:latin typeface="Calibri"/>
                <a:cs typeface="Calibri"/>
              </a:rPr>
              <a:t>Condition</a:t>
            </a:r>
            <a:endParaRPr sz="1100">
              <a:latin typeface="Calibri"/>
              <a:cs typeface="Calibri"/>
            </a:endParaRPr>
          </a:p>
        </p:txBody>
      </p:sp>
      <p:sp>
        <p:nvSpPr>
          <p:cNvPr id="13" name="object 13"/>
          <p:cNvSpPr/>
          <p:nvPr/>
        </p:nvSpPr>
        <p:spPr>
          <a:xfrm>
            <a:off x="390906" y="2913126"/>
            <a:ext cx="1644650" cy="588010"/>
          </a:xfrm>
          <a:custGeom>
            <a:avLst/>
            <a:gdLst/>
            <a:ahLst/>
            <a:cxnLst/>
            <a:rect l="l" t="t" r="r" b="b"/>
            <a:pathLst>
              <a:path w="1644650" h="588010">
                <a:moveTo>
                  <a:pt x="1644396" y="587501"/>
                </a:moveTo>
                <a:lnTo>
                  <a:pt x="1644395" y="0"/>
                </a:lnTo>
                <a:lnTo>
                  <a:pt x="0" y="0"/>
                </a:lnTo>
                <a:lnTo>
                  <a:pt x="0" y="587501"/>
                </a:lnTo>
                <a:lnTo>
                  <a:pt x="12954" y="587501"/>
                </a:lnTo>
                <a:lnTo>
                  <a:pt x="12953" y="25146"/>
                </a:lnTo>
                <a:lnTo>
                  <a:pt x="25145" y="12954"/>
                </a:lnTo>
                <a:lnTo>
                  <a:pt x="25145" y="25146"/>
                </a:lnTo>
                <a:lnTo>
                  <a:pt x="1619249" y="25146"/>
                </a:lnTo>
                <a:lnTo>
                  <a:pt x="1619249" y="12954"/>
                </a:lnTo>
                <a:lnTo>
                  <a:pt x="1632203" y="25146"/>
                </a:lnTo>
                <a:lnTo>
                  <a:pt x="1632204" y="587501"/>
                </a:lnTo>
                <a:lnTo>
                  <a:pt x="1644396" y="587501"/>
                </a:lnTo>
                <a:close/>
              </a:path>
              <a:path w="1644650" h="588010">
                <a:moveTo>
                  <a:pt x="25145" y="25146"/>
                </a:moveTo>
                <a:lnTo>
                  <a:pt x="25145" y="12954"/>
                </a:lnTo>
                <a:lnTo>
                  <a:pt x="12953" y="25146"/>
                </a:lnTo>
                <a:lnTo>
                  <a:pt x="25145" y="25146"/>
                </a:lnTo>
                <a:close/>
              </a:path>
              <a:path w="1644650" h="588010">
                <a:moveTo>
                  <a:pt x="25145" y="561594"/>
                </a:moveTo>
                <a:lnTo>
                  <a:pt x="25145" y="25146"/>
                </a:lnTo>
                <a:lnTo>
                  <a:pt x="12953" y="25146"/>
                </a:lnTo>
                <a:lnTo>
                  <a:pt x="12954" y="561594"/>
                </a:lnTo>
                <a:lnTo>
                  <a:pt x="25145" y="561594"/>
                </a:lnTo>
                <a:close/>
              </a:path>
              <a:path w="1644650" h="588010">
                <a:moveTo>
                  <a:pt x="1632204" y="561594"/>
                </a:moveTo>
                <a:lnTo>
                  <a:pt x="12954" y="561594"/>
                </a:lnTo>
                <a:lnTo>
                  <a:pt x="25145" y="574548"/>
                </a:lnTo>
                <a:lnTo>
                  <a:pt x="25145" y="587501"/>
                </a:lnTo>
                <a:lnTo>
                  <a:pt x="1619250" y="587501"/>
                </a:lnTo>
                <a:lnTo>
                  <a:pt x="1619250" y="574548"/>
                </a:lnTo>
                <a:lnTo>
                  <a:pt x="1632204" y="561594"/>
                </a:lnTo>
                <a:close/>
              </a:path>
              <a:path w="1644650" h="588010">
                <a:moveTo>
                  <a:pt x="25145" y="587501"/>
                </a:moveTo>
                <a:lnTo>
                  <a:pt x="25145" y="574548"/>
                </a:lnTo>
                <a:lnTo>
                  <a:pt x="12954" y="561594"/>
                </a:lnTo>
                <a:lnTo>
                  <a:pt x="12954" y="587501"/>
                </a:lnTo>
                <a:lnTo>
                  <a:pt x="25145" y="587501"/>
                </a:lnTo>
                <a:close/>
              </a:path>
              <a:path w="1644650" h="588010">
                <a:moveTo>
                  <a:pt x="1632203" y="25146"/>
                </a:moveTo>
                <a:lnTo>
                  <a:pt x="1619249" y="12954"/>
                </a:lnTo>
                <a:lnTo>
                  <a:pt x="1619249" y="25146"/>
                </a:lnTo>
                <a:lnTo>
                  <a:pt x="1632203" y="25146"/>
                </a:lnTo>
                <a:close/>
              </a:path>
              <a:path w="1644650" h="588010">
                <a:moveTo>
                  <a:pt x="1632204" y="561594"/>
                </a:moveTo>
                <a:lnTo>
                  <a:pt x="1632203" y="25146"/>
                </a:lnTo>
                <a:lnTo>
                  <a:pt x="1619249" y="25146"/>
                </a:lnTo>
                <a:lnTo>
                  <a:pt x="1619250" y="561594"/>
                </a:lnTo>
                <a:lnTo>
                  <a:pt x="1632204" y="561594"/>
                </a:lnTo>
                <a:close/>
              </a:path>
              <a:path w="1644650" h="588010">
                <a:moveTo>
                  <a:pt x="1632204" y="587501"/>
                </a:moveTo>
                <a:lnTo>
                  <a:pt x="1632204" y="561594"/>
                </a:lnTo>
                <a:lnTo>
                  <a:pt x="1619250" y="574548"/>
                </a:lnTo>
                <a:lnTo>
                  <a:pt x="1619250" y="587501"/>
                </a:lnTo>
                <a:lnTo>
                  <a:pt x="1632204" y="587501"/>
                </a:lnTo>
                <a:close/>
              </a:path>
            </a:pathLst>
          </a:custGeom>
          <a:solidFill>
            <a:srgbClr val="4F81BD"/>
          </a:solidFill>
        </p:spPr>
        <p:txBody>
          <a:bodyPr wrap="square" lIns="0" tIns="0" rIns="0" bIns="0" rtlCol="0"/>
          <a:lstStyle/>
          <a:p>
            <a:endParaRPr/>
          </a:p>
        </p:txBody>
      </p:sp>
      <p:sp>
        <p:nvSpPr>
          <p:cNvPr id="14" name="object 14"/>
          <p:cNvSpPr txBox="1"/>
          <p:nvPr/>
        </p:nvSpPr>
        <p:spPr>
          <a:xfrm>
            <a:off x="591566" y="3051873"/>
            <a:ext cx="1242060" cy="335915"/>
          </a:xfrm>
          <a:prstGeom prst="rect">
            <a:avLst/>
          </a:prstGeom>
        </p:spPr>
        <p:txBody>
          <a:bodyPr vert="horz" wrap="square" lIns="0" tIns="0" rIns="0" bIns="0" rtlCol="0">
            <a:spAutoFit/>
          </a:bodyPr>
          <a:lstStyle/>
          <a:p>
            <a:pPr marL="414655" marR="5080" indent="-402590">
              <a:lnSpc>
                <a:spcPct val="101800"/>
              </a:lnSpc>
            </a:pPr>
            <a:r>
              <a:rPr sz="1100" spc="-5" dirty="0">
                <a:solidFill>
                  <a:srgbClr val="FF0000"/>
                </a:solidFill>
                <a:latin typeface="Calibri"/>
                <a:cs typeface="Calibri"/>
              </a:rPr>
              <a:t>Localizin</a:t>
            </a:r>
            <a:r>
              <a:rPr sz="1100" dirty="0">
                <a:solidFill>
                  <a:srgbClr val="FF0000"/>
                </a:solidFill>
                <a:latin typeface="Calibri"/>
                <a:cs typeface="Calibri"/>
              </a:rPr>
              <a:t>g</a:t>
            </a:r>
            <a:r>
              <a:rPr sz="1100" spc="5" dirty="0">
                <a:solidFill>
                  <a:srgbClr val="FF0000"/>
                </a:solidFill>
                <a:latin typeface="Calibri"/>
                <a:cs typeface="Calibri"/>
              </a:rPr>
              <a:t> </a:t>
            </a:r>
            <a:r>
              <a:rPr sz="1100" spc="-10" dirty="0">
                <a:solidFill>
                  <a:srgbClr val="FF0000"/>
                </a:solidFill>
                <a:latin typeface="Calibri"/>
                <a:cs typeface="Calibri"/>
              </a:rPr>
              <a:t>Ur</a:t>
            </a:r>
            <a:r>
              <a:rPr sz="1100" dirty="0">
                <a:solidFill>
                  <a:srgbClr val="FF0000"/>
                </a:solidFill>
                <a:latin typeface="Calibri"/>
                <a:cs typeface="Calibri"/>
              </a:rPr>
              <a:t>i</a:t>
            </a:r>
            <a:r>
              <a:rPr sz="1100" spc="-5" dirty="0">
                <a:solidFill>
                  <a:srgbClr val="FF0000"/>
                </a:solidFill>
                <a:latin typeface="Calibri"/>
                <a:cs typeface="Calibri"/>
              </a:rPr>
              <a:t>n</a:t>
            </a:r>
            <a:r>
              <a:rPr sz="1100" spc="-10" dirty="0">
                <a:solidFill>
                  <a:srgbClr val="FF0000"/>
                </a:solidFill>
                <a:latin typeface="Calibri"/>
                <a:cs typeface="Calibri"/>
              </a:rPr>
              <a:t>ar</a:t>
            </a:r>
            <a:r>
              <a:rPr sz="1100" spc="-5" dirty="0">
                <a:solidFill>
                  <a:srgbClr val="FF0000"/>
                </a:solidFill>
                <a:latin typeface="Calibri"/>
                <a:cs typeface="Calibri"/>
              </a:rPr>
              <a:t>y S/S (</a:t>
            </a:r>
            <a:r>
              <a:rPr sz="1100" b="1" spc="-15" dirty="0">
                <a:solidFill>
                  <a:srgbClr val="FF0000"/>
                </a:solidFill>
                <a:latin typeface="Calibri"/>
                <a:cs typeface="Calibri"/>
              </a:rPr>
              <a:t>Bo</a:t>
            </a:r>
            <a:r>
              <a:rPr sz="1100" b="1" spc="-5" dirty="0">
                <a:solidFill>
                  <a:srgbClr val="FF0000"/>
                </a:solidFill>
                <a:latin typeface="Calibri"/>
                <a:cs typeface="Calibri"/>
              </a:rPr>
              <a:t>x</a:t>
            </a:r>
            <a:r>
              <a:rPr sz="1100" b="1" dirty="0">
                <a:solidFill>
                  <a:srgbClr val="FF0000"/>
                </a:solidFill>
                <a:latin typeface="Calibri"/>
                <a:cs typeface="Calibri"/>
              </a:rPr>
              <a:t> </a:t>
            </a:r>
            <a:r>
              <a:rPr sz="1100" b="1" spc="-10" dirty="0">
                <a:solidFill>
                  <a:srgbClr val="FF0000"/>
                </a:solidFill>
                <a:latin typeface="Calibri"/>
                <a:cs typeface="Calibri"/>
              </a:rPr>
              <a:t>B</a:t>
            </a:r>
            <a:r>
              <a:rPr sz="1100" dirty="0">
                <a:solidFill>
                  <a:srgbClr val="FF0000"/>
                </a:solidFill>
                <a:latin typeface="Calibri"/>
                <a:cs typeface="Calibri"/>
              </a:rPr>
              <a:t>)</a:t>
            </a:r>
            <a:endParaRPr sz="1100">
              <a:latin typeface="Calibri"/>
              <a:cs typeface="Calibri"/>
            </a:endParaRPr>
          </a:p>
        </p:txBody>
      </p:sp>
      <p:sp>
        <p:nvSpPr>
          <p:cNvPr id="15" name="object 15"/>
          <p:cNvSpPr/>
          <p:nvPr/>
        </p:nvSpPr>
        <p:spPr>
          <a:xfrm>
            <a:off x="381000" y="1979676"/>
            <a:ext cx="1654810" cy="654050"/>
          </a:xfrm>
          <a:custGeom>
            <a:avLst/>
            <a:gdLst/>
            <a:ahLst/>
            <a:cxnLst/>
            <a:rect l="l" t="t" r="r" b="b"/>
            <a:pathLst>
              <a:path w="1654810" h="654050">
                <a:moveTo>
                  <a:pt x="1654302" y="653796"/>
                </a:moveTo>
                <a:lnTo>
                  <a:pt x="1654302" y="0"/>
                </a:lnTo>
                <a:lnTo>
                  <a:pt x="0" y="0"/>
                </a:lnTo>
                <a:lnTo>
                  <a:pt x="0" y="653796"/>
                </a:lnTo>
                <a:lnTo>
                  <a:pt x="12953" y="653796"/>
                </a:lnTo>
                <a:lnTo>
                  <a:pt x="12953" y="25146"/>
                </a:lnTo>
                <a:lnTo>
                  <a:pt x="25907" y="12954"/>
                </a:lnTo>
                <a:lnTo>
                  <a:pt x="25907" y="25146"/>
                </a:lnTo>
                <a:lnTo>
                  <a:pt x="1629156" y="25146"/>
                </a:lnTo>
                <a:lnTo>
                  <a:pt x="1629156" y="12954"/>
                </a:lnTo>
                <a:lnTo>
                  <a:pt x="1642110" y="25146"/>
                </a:lnTo>
                <a:lnTo>
                  <a:pt x="1642110" y="653796"/>
                </a:lnTo>
                <a:lnTo>
                  <a:pt x="1654302" y="653796"/>
                </a:lnTo>
                <a:close/>
              </a:path>
              <a:path w="1654810" h="654050">
                <a:moveTo>
                  <a:pt x="25907" y="25146"/>
                </a:moveTo>
                <a:lnTo>
                  <a:pt x="25907" y="12954"/>
                </a:lnTo>
                <a:lnTo>
                  <a:pt x="12953" y="25146"/>
                </a:lnTo>
                <a:lnTo>
                  <a:pt x="25907" y="25146"/>
                </a:lnTo>
                <a:close/>
              </a:path>
              <a:path w="1654810" h="654050">
                <a:moveTo>
                  <a:pt x="25907" y="628650"/>
                </a:moveTo>
                <a:lnTo>
                  <a:pt x="25907" y="25146"/>
                </a:lnTo>
                <a:lnTo>
                  <a:pt x="12953" y="25146"/>
                </a:lnTo>
                <a:lnTo>
                  <a:pt x="12954" y="628650"/>
                </a:lnTo>
                <a:lnTo>
                  <a:pt x="25907" y="628650"/>
                </a:lnTo>
                <a:close/>
              </a:path>
              <a:path w="1654810" h="654050">
                <a:moveTo>
                  <a:pt x="1642110" y="628650"/>
                </a:moveTo>
                <a:lnTo>
                  <a:pt x="12954" y="628650"/>
                </a:lnTo>
                <a:lnTo>
                  <a:pt x="25908" y="641604"/>
                </a:lnTo>
                <a:lnTo>
                  <a:pt x="25907" y="653796"/>
                </a:lnTo>
                <a:lnTo>
                  <a:pt x="1629156" y="653796"/>
                </a:lnTo>
                <a:lnTo>
                  <a:pt x="1629156" y="641604"/>
                </a:lnTo>
                <a:lnTo>
                  <a:pt x="1642110" y="628650"/>
                </a:lnTo>
                <a:close/>
              </a:path>
              <a:path w="1654810" h="654050">
                <a:moveTo>
                  <a:pt x="25907" y="653796"/>
                </a:moveTo>
                <a:lnTo>
                  <a:pt x="25908" y="641604"/>
                </a:lnTo>
                <a:lnTo>
                  <a:pt x="12954" y="628650"/>
                </a:lnTo>
                <a:lnTo>
                  <a:pt x="12953" y="653796"/>
                </a:lnTo>
                <a:lnTo>
                  <a:pt x="25907" y="653796"/>
                </a:lnTo>
                <a:close/>
              </a:path>
              <a:path w="1654810" h="654050">
                <a:moveTo>
                  <a:pt x="1642110" y="25146"/>
                </a:moveTo>
                <a:lnTo>
                  <a:pt x="1629156" y="12954"/>
                </a:lnTo>
                <a:lnTo>
                  <a:pt x="1629156" y="25146"/>
                </a:lnTo>
                <a:lnTo>
                  <a:pt x="1642110" y="25146"/>
                </a:lnTo>
                <a:close/>
              </a:path>
              <a:path w="1654810" h="654050">
                <a:moveTo>
                  <a:pt x="1642110" y="628650"/>
                </a:moveTo>
                <a:lnTo>
                  <a:pt x="1642110" y="25146"/>
                </a:lnTo>
                <a:lnTo>
                  <a:pt x="1629156" y="25146"/>
                </a:lnTo>
                <a:lnTo>
                  <a:pt x="1629156" y="628650"/>
                </a:lnTo>
                <a:lnTo>
                  <a:pt x="1642110" y="628650"/>
                </a:lnTo>
                <a:close/>
              </a:path>
              <a:path w="1654810" h="654050">
                <a:moveTo>
                  <a:pt x="1642110" y="653796"/>
                </a:moveTo>
                <a:lnTo>
                  <a:pt x="1642110" y="628650"/>
                </a:lnTo>
                <a:lnTo>
                  <a:pt x="1629156" y="641604"/>
                </a:lnTo>
                <a:lnTo>
                  <a:pt x="1629156" y="653796"/>
                </a:lnTo>
                <a:lnTo>
                  <a:pt x="1642110" y="653796"/>
                </a:lnTo>
                <a:close/>
              </a:path>
            </a:pathLst>
          </a:custGeom>
          <a:solidFill>
            <a:srgbClr val="4F81BD"/>
          </a:solidFill>
        </p:spPr>
        <p:txBody>
          <a:bodyPr wrap="square" lIns="0" tIns="0" rIns="0" bIns="0" rtlCol="0"/>
          <a:lstStyle/>
          <a:p>
            <a:endParaRPr/>
          </a:p>
        </p:txBody>
      </p:sp>
      <p:sp>
        <p:nvSpPr>
          <p:cNvPr id="16" name="object 16"/>
          <p:cNvSpPr txBox="1"/>
          <p:nvPr/>
        </p:nvSpPr>
        <p:spPr>
          <a:xfrm>
            <a:off x="684530" y="2065845"/>
            <a:ext cx="1046480" cy="506095"/>
          </a:xfrm>
          <a:prstGeom prst="rect">
            <a:avLst/>
          </a:prstGeom>
        </p:spPr>
        <p:txBody>
          <a:bodyPr vert="horz" wrap="square" lIns="0" tIns="0" rIns="0" bIns="0" rtlCol="0">
            <a:spAutoFit/>
          </a:bodyPr>
          <a:lstStyle/>
          <a:p>
            <a:pPr marL="12700" marR="5080" algn="ctr">
              <a:lnSpc>
                <a:spcPct val="101600"/>
              </a:lnSpc>
            </a:pPr>
            <a:r>
              <a:rPr sz="1100" spc="-5" dirty="0">
                <a:solidFill>
                  <a:srgbClr val="00B050"/>
                </a:solidFill>
                <a:latin typeface="Calibri"/>
                <a:cs typeface="Calibri"/>
              </a:rPr>
              <a:t>Complet</a:t>
            </a:r>
            <a:r>
              <a:rPr sz="1100" dirty="0">
                <a:solidFill>
                  <a:srgbClr val="00B050"/>
                </a:solidFill>
                <a:latin typeface="Calibri"/>
                <a:cs typeface="Calibri"/>
              </a:rPr>
              <a:t>e </a:t>
            </a:r>
            <a:r>
              <a:rPr sz="1100" spc="-15" dirty="0">
                <a:solidFill>
                  <a:srgbClr val="00B050"/>
                </a:solidFill>
                <a:latin typeface="Calibri"/>
                <a:cs typeface="Calibri"/>
              </a:rPr>
              <a:t>N</a:t>
            </a:r>
            <a:r>
              <a:rPr sz="1100" spc="-10" dirty="0">
                <a:solidFill>
                  <a:srgbClr val="00B050"/>
                </a:solidFill>
                <a:latin typeface="Calibri"/>
                <a:cs typeface="Calibri"/>
              </a:rPr>
              <a:t>u</a:t>
            </a:r>
            <a:r>
              <a:rPr sz="1100" spc="-5" dirty="0">
                <a:solidFill>
                  <a:srgbClr val="00B050"/>
                </a:solidFill>
                <a:latin typeface="Calibri"/>
                <a:cs typeface="Calibri"/>
              </a:rPr>
              <a:t>rsing </a:t>
            </a:r>
            <a:r>
              <a:rPr sz="1100" spc="-10" dirty="0">
                <a:solidFill>
                  <a:srgbClr val="00B050"/>
                </a:solidFill>
                <a:latin typeface="Calibri"/>
                <a:cs typeface="Calibri"/>
              </a:rPr>
              <a:t>Assessment</a:t>
            </a:r>
            <a:r>
              <a:rPr sz="1100" spc="-5" dirty="0">
                <a:solidFill>
                  <a:srgbClr val="00B050"/>
                </a:solidFill>
                <a:latin typeface="Calibri"/>
                <a:cs typeface="Calibri"/>
              </a:rPr>
              <a:t>    (</a:t>
            </a:r>
            <a:r>
              <a:rPr sz="1100" b="1" spc="-15" dirty="0">
                <a:solidFill>
                  <a:srgbClr val="00B050"/>
                </a:solidFill>
                <a:latin typeface="Calibri"/>
                <a:cs typeface="Calibri"/>
              </a:rPr>
              <a:t>Bo</a:t>
            </a:r>
            <a:r>
              <a:rPr sz="1100" b="1" spc="-5" dirty="0">
                <a:solidFill>
                  <a:srgbClr val="00B050"/>
                </a:solidFill>
                <a:latin typeface="Calibri"/>
                <a:cs typeface="Calibri"/>
              </a:rPr>
              <a:t>x</a:t>
            </a:r>
            <a:r>
              <a:rPr sz="1100" b="1" dirty="0">
                <a:solidFill>
                  <a:srgbClr val="00B050"/>
                </a:solidFill>
                <a:latin typeface="Calibri"/>
                <a:cs typeface="Calibri"/>
              </a:rPr>
              <a:t> </a:t>
            </a:r>
            <a:r>
              <a:rPr sz="1100" b="1" spc="-15" dirty="0">
                <a:solidFill>
                  <a:srgbClr val="00B050"/>
                </a:solidFill>
                <a:latin typeface="Calibri"/>
                <a:cs typeface="Calibri"/>
              </a:rPr>
              <a:t>A</a:t>
            </a:r>
            <a:r>
              <a:rPr sz="1100" dirty="0">
                <a:solidFill>
                  <a:srgbClr val="00B050"/>
                </a:solidFill>
                <a:latin typeface="Calibri"/>
                <a:cs typeface="Calibri"/>
              </a:rPr>
              <a:t>)</a:t>
            </a:r>
            <a:endParaRPr sz="1100">
              <a:latin typeface="Calibri"/>
              <a:cs typeface="Calibri"/>
            </a:endParaRPr>
          </a:p>
        </p:txBody>
      </p:sp>
      <p:sp>
        <p:nvSpPr>
          <p:cNvPr id="17" name="object 17"/>
          <p:cNvSpPr/>
          <p:nvPr/>
        </p:nvSpPr>
        <p:spPr>
          <a:xfrm>
            <a:off x="1145286" y="1681733"/>
            <a:ext cx="110489" cy="314960"/>
          </a:xfrm>
          <a:custGeom>
            <a:avLst/>
            <a:gdLst/>
            <a:ahLst/>
            <a:cxnLst/>
            <a:rect l="l" t="t" r="r" b="b"/>
            <a:pathLst>
              <a:path w="110490" h="314960">
                <a:moveTo>
                  <a:pt x="55244" y="277289"/>
                </a:moveTo>
                <a:lnTo>
                  <a:pt x="19050" y="214884"/>
                </a:lnTo>
                <a:lnTo>
                  <a:pt x="16001" y="210312"/>
                </a:lnTo>
                <a:lnTo>
                  <a:pt x="10667" y="208788"/>
                </a:lnTo>
                <a:lnTo>
                  <a:pt x="6095" y="211074"/>
                </a:lnTo>
                <a:lnTo>
                  <a:pt x="1523" y="214122"/>
                </a:lnTo>
                <a:lnTo>
                  <a:pt x="0" y="219456"/>
                </a:lnTo>
                <a:lnTo>
                  <a:pt x="2285" y="224028"/>
                </a:lnTo>
                <a:lnTo>
                  <a:pt x="45719" y="298935"/>
                </a:lnTo>
                <a:lnTo>
                  <a:pt x="45719" y="295656"/>
                </a:lnTo>
                <a:lnTo>
                  <a:pt x="47243" y="295656"/>
                </a:lnTo>
                <a:lnTo>
                  <a:pt x="47243" y="291084"/>
                </a:lnTo>
                <a:lnTo>
                  <a:pt x="55244" y="277289"/>
                </a:lnTo>
                <a:close/>
              </a:path>
              <a:path w="110490" h="314960">
                <a:moveTo>
                  <a:pt x="64769" y="260866"/>
                </a:moveTo>
                <a:lnTo>
                  <a:pt x="64769" y="0"/>
                </a:lnTo>
                <a:lnTo>
                  <a:pt x="45719" y="0"/>
                </a:lnTo>
                <a:lnTo>
                  <a:pt x="45719" y="260866"/>
                </a:lnTo>
                <a:lnTo>
                  <a:pt x="55244" y="277289"/>
                </a:lnTo>
                <a:lnTo>
                  <a:pt x="64769" y="260866"/>
                </a:lnTo>
                <a:close/>
              </a:path>
              <a:path w="110490" h="314960">
                <a:moveTo>
                  <a:pt x="64769" y="297865"/>
                </a:moveTo>
                <a:lnTo>
                  <a:pt x="64769" y="295656"/>
                </a:lnTo>
                <a:lnTo>
                  <a:pt x="45719" y="295656"/>
                </a:lnTo>
                <a:lnTo>
                  <a:pt x="45719" y="298935"/>
                </a:lnTo>
                <a:lnTo>
                  <a:pt x="54863" y="314706"/>
                </a:lnTo>
                <a:lnTo>
                  <a:pt x="64769" y="297865"/>
                </a:lnTo>
                <a:close/>
              </a:path>
              <a:path w="110490" h="314960">
                <a:moveTo>
                  <a:pt x="63245" y="291084"/>
                </a:moveTo>
                <a:lnTo>
                  <a:pt x="55244" y="277289"/>
                </a:lnTo>
                <a:lnTo>
                  <a:pt x="47243" y="291084"/>
                </a:lnTo>
                <a:lnTo>
                  <a:pt x="63245" y="291084"/>
                </a:lnTo>
                <a:close/>
              </a:path>
              <a:path w="110490" h="314960">
                <a:moveTo>
                  <a:pt x="63245" y="295656"/>
                </a:moveTo>
                <a:lnTo>
                  <a:pt x="63245" y="291084"/>
                </a:lnTo>
                <a:lnTo>
                  <a:pt x="47243" y="291084"/>
                </a:lnTo>
                <a:lnTo>
                  <a:pt x="47243" y="295656"/>
                </a:lnTo>
                <a:lnTo>
                  <a:pt x="63245" y="295656"/>
                </a:lnTo>
                <a:close/>
              </a:path>
              <a:path w="110490" h="314960">
                <a:moveTo>
                  <a:pt x="110489" y="219456"/>
                </a:moveTo>
                <a:lnTo>
                  <a:pt x="108965" y="214122"/>
                </a:lnTo>
                <a:lnTo>
                  <a:pt x="104393" y="211074"/>
                </a:lnTo>
                <a:lnTo>
                  <a:pt x="99822" y="208788"/>
                </a:lnTo>
                <a:lnTo>
                  <a:pt x="93725" y="210312"/>
                </a:lnTo>
                <a:lnTo>
                  <a:pt x="91439" y="214884"/>
                </a:lnTo>
                <a:lnTo>
                  <a:pt x="55244" y="277289"/>
                </a:lnTo>
                <a:lnTo>
                  <a:pt x="63245" y="291084"/>
                </a:lnTo>
                <a:lnTo>
                  <a:pt x="63245" y="295656"/>
                </a:lnTo>
                <a:lnTo>
                  <a:pt x="64769" y="295656"/>
                </a:lnTo>
                <a:lnTo>
                  <a:pt x="64769" y="297865"/>
                </a:lnTo>
                <a:lnTo>
                  <a:pt x="108203" y="224028"/>
                </a:lnTo>
                <a:lnTo>
                  <a:pt x="110489" y="219456"/>
                </a:lnTo>
                <a:close/>
              </a:path>
            </a:pathLst>
          </a:custGeom>
          <a:solidFill>
            <a:srgbClr val="4A7EBB"/>
          </a:solidFill>
        </p:spPr>
        <p:txBody>
          <a:bodyPr wrap="square" lIns="0" tIns="0" rIns="0" bIns="0" rtlCol="0"/>
          <a:lstStyle/>
          <a:p>
            <a:endParaRPr/>
          </a:p>
        </p:txBody>
      </p:sp>
      <p:sp>
        <p:nvSpPr>
          <p:cNvPr id="18" name="object 18"/>
          <p:cNvSpPr/>
          <p:nvPr/>
        </p:nvSpPr>
        <p:spPr>
          <a:xfrm>
            <a:off x="1158239" y="2630423"/>
            <a:ext cx="110489" cy="295910"/>
          </a:xfrm>
          <a:custGeom>
            <a:avLst/>
            <a:gdLst/>
            <a:ahLst/>
            <a:cxnLst/>
            <a:rect l="l" t="t" r="r" b="b"/>
            <a:pathLst>
              <a:path w="110490" h="295910">
                <a:moveTo>
                  <a:pt x="54935" y="257705"/>
                </a:moveTo>
                <a:lnTo>
                  <a:pt x="19050" y="195833"/>
                </a:lnTo>
                <a:lnTo>
                  <a:pt x="16001" y="191262"/>
                </a:lnTo>
                <a:lnTo>
                  <a:pt x="9906" y="189737"/>
                </a:lnTo>
                <a:lnTo>
                  <a:pt x="6096" y="192024"/>
                </a:lnTo>
                <a:lnTo>
                  <a:pt x="1523" y="195071"/>
                </a:lnTo>
                <a:lnTo>
                  <a:pt x="0" y="200406"/>
                </a:lnTo>
                <a:lnTo>
                  <a:pt x="2285" y="204977"/>
                </a:lnTo>
                <a:lnTo>
                  <a:pt x="45719" y="279885"/>
                </a:lnTo>
                <a:lnTo>
                  <a:pt x="45719" y="276606"/>
                </a:lnTo>
                <a:lnTo>
                  <a:pt x="46481" y="276606"/>
                </a:lnTo>
                <a:lnTo>
                  <a:pt x="46481" y="272033"/>
                </a:lnTo>
                <a:lnTo>
                  <a:pt x="54935" y="257705"/>
                </a:lnTo>
                <a:close/>
              </a:path>
              <a:path w="110490" h="295910">
                <a:moveTo>
                  <a:pt x="64769" y="241037"/>
                </a:moveTo>
                <a:lnTo>
                  <a:pt x="64769" y="0"/>
                </a:lnTo>
                <a:lnTo>
                  <a:pt x="45719" y="0"/>
                </a:lnTo>
                <a:lnTo>
                  <a:pt x="45719" y="241816"/>
                </a:lnTo>
                <a:lnTo>
                  <a:pt x="54935" y="257705"/>
                </a:lnTo>
                <a:lnTo>
                  <a:pt x="64769" y="241037"/>
                </a:lnTo>
                <a:close/>
              </a:path>
              <a:path w="110490" h="295910">
                <a:moveTo>
                  <a:pt x="64769" y="278571"/>
                </a:moveTo>
                <a:lnTo>
                  <a:pt x="64769" y="276606"/>
                </a:lnTo>
                <a:lnTo>
                  <a:pt x="45719" y="276606"/>
                </a:lnTo>
                <a:lnTo>
                  <a:pt x="45719" y="279885"/>
                </a:lnTo>
                <a:lnTo>
                  <a:pt x="54863" y="295656"/>
                </a:lnTo>
                <a:lnTo>
                  <a:pt x="64769" y="278571"/>
                </a:lnTo>
                <a:close/>
              </a:path>
              <a:path w="110490" h="295910">
                <a:moveTo>
                  <a:pt x="63246" y="272033"/>
                </a:moveTo>
                <a:lnTo>
                  <a:pt x="54935" y="257705"/>
                </a:lnTo>
                <a:lnTo>
                  <a:pt x="46481" y="272033"/>
                </a:lnTo>
                <a:lnTo>
                  <a:pt x="63246" y="272033"/>
                </a:lnTo>
                <a:close/>
              </a:path>
              <a:path w="110490" h="295910">
                <a:moveTo>
                  <a:pt x="63246" y="276606"/>
                </a:moveTo>
                <a:lnTo>
                  <a:pt x="63246" y="272033"/>
                </a:lnTo>
                <a:lnTo>
                  <a:pt x="46481" y="272033"/>
                </a:lnTo>
                <a:lnTo>
                  <a:pt x="46481" y="276606"/>
                </a:lnTo>
                <a:lnTo>
                  <a:pt x="63246" y="276606"/>
                </a:lnTo>
                <a:close/>
              </a:path>
              <a:path w="110490" h="295910">
                <a:moveTo>
                  <a:pt x="110490" y="200406"/>
                </a:moveTo>
                <a:lnTo>
                  <a:pt x="108965" y="195071"/>
                </a:lnTo>
                <a:lnTo>
                  <a:pt x="104393" y="192024"/>
                </a:lnTo>
                <a:lnTo>
                  <a:pt x="99822" y="189737"/>
                </a:lnTo>
                <a:lnTo>
                  <a:pt x="93725" y="191262"/>
                </a:lnTo>
                <a:lnTo>
                  <a:pt x="91440" y="195833"/>
                </a:lnTo>
                <a:lnTo>
                  <a:pt x="54935" y="257705"/>
                </a:lnTo>
                <a:lnTo>
                  <a:pt x="63246" y="272033"/>
                </a:lnTo>
                <a:lnTo>
                  <a:pt x="63246" y="276606"/>
                </a:lnTo>
                <a:lnTo>
                  <a:pt x="64769" y="276606"/>
                </a:lnTo>
                <a:lnTo>
                  <a:pt x="64769" y="278571"/>
                </a:lnTo>
                <a:lnTo>
                  <a:pt x="107441" y="204977"/>
                </a:lnTo>
                <a:lnTo>
                  <a:pt x="110490" y="200406"/>
                </a:lnTo>
                <a:close/>
              </a:path>
            </a:pathLst>
          </a:custGeom>
          <a:solidFill>
            <a:srgbClr val="4A7EBB"/>
          </a:solidFill>
        </p:spPr>
        <p:txBody>
          <a:bodyPr wrap="square" lIns="0" tIns="0" rIns="0" bIns="0" rtlCol="0"/>
          <a:lstStyle/>
          <a:p>
            <a:endParaRPr/>
          </a:p>
        </p:txBody>
      </p:sp>
      <p:sp>
        <p:nvSpPr>
          <p:cNvPr id="19" name="object 19"/>
          <p:cNvSpPr/>
          <p:nvPr/>
        </p:nvSpPr>
        <p:spPr>
          <a:xfrm>
            <a:off x="5292852" y="2973323"/>
            <a:ext cx="1102360" cy="454659"/>
          </a:xfrm>
          <a:custGeom>
            <a:avLst/>
            <a:gdLst/>
            <a:ahLst/>
            <a:cxnLst/>
            <a:rect l="l" t="t" r="r" b="b"/>
            <a:pathLst>
              <a:path w="1102360" h="454660">
                <a:moveTo>
                  <a:pt x="1101852" y="454151"/>
                </a:moveTo>
                <a:lnTo>
                  <a:pt x="1101852" y="0"/>
                </a:lnTo>
                <a:lnTo>
                  <a:pt x="0" y="0"/>
                </a:lnTo>
                <a:lnTo>
                  <a:pt x="0" y="454151"/>
                </a:lnTo>
                <a:lnTo>
                  <a:pt x="12953" y="454151"/>
                </a:lnTo>
                <a:lnTo>
                  <a:pt x="12953" y="25145"/>
                </a:lnTo>
                <a:lnTo>
                  <a:pt x="25908" y="12953"/>
                </a:lnTo>
                <a:lnTo>
                  <a:pt x="25908" y="25145"/>
                </a:lnTo>
                <a:lnTo>
                  <a:pt x="1076706" y="25145"/>
                </a:lnTo>
                <a:lnTo>
                  <a:pt x="1076706" y="12953"/>
                </a:lnTo>
                <a:lnTo>
                  <a:pt x="1088898" y="25145"/>
                </a:lnTo>
                <a:lnTo>
                  <a:pt x="1088898" y="454151"/>
                </a:lnTo>
                <a:lnTo>
                  <a:pt x="1101852" y="454151"/>
                </a:lnTo>
                <a:close/>
              </a:path>
              <a:path w="1102360" h="454660">
                <a:moveTo>
                  <a:pt x="25908" y="25145"/>
                </a:moveTo>
                <a:lnTo>
                  <a:pt x="25908" y="12953"/>
                </a:lnTo>
                <a:lnTo>
                  <a:pt x="12953" y="25145"/>
                </a:lnTo>
                <a:lnTo>
                  <a:pt x="25908" y="25145"/>
                </a:lnTo>
                <a:close/>
              </a:path>
              <a:path w="1102360" h="454660">
                <a:moveTo>
                  <a:pt x="25908" y="429005"/>
                </a:moveTo>
                <a:lnTo>
                  <a:pt x="25908" y="25145"/>
                </a:lnTo>
                <a:lnTo>
                  <a:pt x="12953" y="25145"/>
                </a:lnTo>
                <a:lnTo>
                  <a:pt x="12953" y="429005"/>
                </a:lnTo>
                <a:lnTo>
                  <a:pt x="25908" y="429005"/>
                </a:lnTo>
                <a:close/>
              </a:path>
              <a:path w="1102360" h="454660">
                <a:moveTo>
                  <a:pt x="1088898" y="429005"/>
                </a:moveTo>
                <a:lnTo>
                  <a:pt x="12953" y="429005"/>
                </a:lnTo>
                <a:lnTo>
                  <a:pt x="25908" y="441198"/>
                </a:lnTo>
                <a:lnTo>
                  <a:pt x="25908" y="454151"/>
                </a:lnTo>
                <a:lnTo>
                  <a:pt x="1076706" y="454151"/>
                </a:lnTo>
                <a:lnTo>
                  <a:pt x="1076706" y="441197"/>
                </a:lnTo>
                <a:lnTo>
                  <a:pt x="1088898" y="429005"/>
                </a:lnTo>
                <a:close/>
              </a:path>
              <a:path w="1102360" h="454660">
                <a:moveTo>
                  <a:pt x="25908" y="454151"/>
                </a:moveTo>
                <a:lnTo>
                  <a:pt x="25908" y="441198"/>
                </a:lnTo>
                <a:lnTo>
                  <a:pt x="12953" y="429005"/>
                </a:lnTo>
                <a:lnTo>
                  <a:pt x="12953" y="454151"/>
                </a:lnTo>
                <a:lnTo>
                  <a:pt x="25908" y="454151"/>
                </a:lnTo>
                <a:close/>
              </a:path>
              <a:path w="1102360" h="454660">
                <a:moveTo>
                  <a:pt x="1088898" y="25145"/>
                </a:moveTo>
                <a:lnTo>
                  <a:pt x="1076706" y="12953"/>
                </a:lnTo>
                <a:lnTo>
                  <a:pt x="1076706" y="25145"/>
                </a:lnTo>
                <a:lnTo>
                  <a:pt x="1088898" y="25145"/>
                </a:lnTo>
                <a:close/>
              </a:path>
              <a:path w="1102360" h="454660">
                <a:moveTo>
                  <a:pt x="1088898" y="429005"/>
                </a:moveTo>
                <a:lnTo>
                  <a:pt x="1088898" y="25145"/>
                </a:lnTo>
                <a:lnTo>
                  <a:pt x="1076706" y="25145"/>
                </a:lnTo>
                <a:lnTo>
                  <a:pt x="1076706" y="429005"/>
                </a:lnTo>
                <a:lnTo>
                  <a:pt x="1088898" y="429005"/>
                </a:lnTo>
                <a:close/>
              </a:path>
              <a:path w="1102360" h="454660">
                <a:moveTo>
                  <a:pt x="1088898" y="454151"/>
                </a:moveTo>
                <a:lnTo>
                  <a:pt x="1088898" y="429005"/>
                </a:lnTo>
                <a:lnTo>
                  <a:pt x="1076706" y="441197"/>
                </a:lnTo>
                <a:lnTo>
                  <a:pt x="1076706" y="454151"/>
                </a:lnTo>
                <a:lnTo>
                  <a:pt x="1088898" y="454151"/>
                </a:lnTo>
                <a:close/>
              </a:path>
            </a:pathLst>
          </a:custGeom>
          <a:solidFill>
            <a:srgbClr val="4F81BD"/>
          </a:solidFill>
        </p:spPr>
        <p:txBody>
          <a:bodyPr wrap="square" lIns="0" tIns="0" rIns="0" bIns="0" rtlCol="0"/>
          <a:lstStyle/>
          <a:p>
            <a:endParaRPr/>
          </a:p>
        </p:txBody>
      </p:sp>
      <p:sp>
        <p:nvSpPr>
          <p:cNvPr id="20" name="object 20"/>
          <p:cNvSpPr txBox="1"/>
          <p:nvPr/>
        </p:nvSpPr>
        <p:spPr>
          <a:xfrm>
            <a:off x="5360161" y="3045015"/>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1</a:t>
            </a:r>
            <a:endParaRPr sz="1100">
              <a:latin typeface="Calibri"/>
              <a:cs typeface="Calibri"/>
            </a:endParaRPr>
          </a:p>
        </p:txBody>
      </p:sp>
      <p:sp>
        <p:nvSpPr>
          <p:cNvPr id="21" name="object 21"/>
          <p:cNvSpPr/>
          <p:nvPr/>
        </p:nvSpPr>
        <p:spPr>
          <a:xfrm>
            <a:off x="2218944" y="3084576"/>
            <a:ext cx="426719" cy="262127"/>
          </a:xfrm>
          <a:prstGeom prst="rect">
            <a:avLst/>
          </a:prstGeom>
          <a:blipFill>
            <a:blip r:embed="rId6" cstate="print"/>
            <a:stretch>
              <a:fillRect/>
            </a:stretch>
          </a:blipFill>
        </p:spPr>
        <p:txBody>
          <a:bodyPr wrap="square" lIns="0" tIns="0" rIns="0" bIns="0" rtlCol="0"/>
          <a:lstStyle/>
          <a:p>
            <a:endParaRPr/>
          </a:p>
        </p:txBody>
      </p:sp>
      <p:sp>
        <p:nvSpPr>
          <p:cNvPr id="22" name="object 22"/>
          <p:cNvSpPr txBox="1"/>
          <p:nvPr/>
        </p:nvSpPr>
        <p:spPr>
          <a:xfrm>
            <a:off x="2323592" y="3153219"/>
            <a:ext cx="217170" cy="165100"/>
          </a:xfrm>
          <a:prstGeom prst="rect">
            <a:avLst/>
          </a:prstGeom>
        </p:spPr>
        <p:txBody>
          <a:bodyPr vert="horz" wrap="square" lIns="0" tIns="0" rIns="0" bIns="0" rtlCol="0">
            <a:spAutoFit/>
          </a:bodyPr>
          <a:lstStyle/>
          <a:p>
            <a:pPr marL="12700">
              <a:lnSpc>
                <a:spcPct val="100000"/>
              </a:lnSpc>
            </a:pPr>
            <a:r>
              <a:rPr sz="1100" spc="-5" dirty="0">
                <a:solidFill>
                  <a:srgbClr val="FF0000"/>
                </a:solidFill>
                <a:latin typeface="Calibri"/>
                <a:cs typeface="Calibri"/>
              </a:rPr>
              <a:t>Yes</a:t>
            </a:r>
            <a:endParaRPr sz="1100">
              <a:latin typeface="Calibri"/>
              <a:cs typeface="Calibri"/>
            </a:endParaRPr>
          </a:p>
        </p:txBody>
      </p:sp>
      <p:sp>
        <p:nvSpPr>
          <p:cNvPr id="23" name="object 23"/>
          <p:cNvSpPr/>
          <p:nvPr/>
        </p:nvSpPr>
        <p:spPr>
          <a:xfrm>
            <a:off x="5292852" y="3545585"/>
            <a:ext cx="1102360" cy="444500"/>
          </a:xfrm>
          <a:custGeom>
            <a:avLst/>
            <a:gdLst/>
            <a:ahLst/>
            <a:cxnLst/>
            <a:rect l="l" t="t" r="r" b="b"/>
            <a:pathLst>
              <a:path w="1102360" h="444500">
                <a:moveTo>
                  <a:pt x="1101852" y="444246"/>
                </a:moveTo>
                <a:lnTo>
                  <a:pt x="1101852" y="0"/>
                </a:lnTo>
                <a:lnTo>
                  <a:pt x="0" y="0"/>
                </a:lnTo>
                <a:lnTo>
                  <a:pt x="0" y="444246"/>
                </a:lnTo>
                <a:lnTo>
                  <a:pt x="12953" y="444246"/>
                </a:lnTo>
                <a:lnTo>
                  <a:pt x="12953" y="25146"/>
                </a:lnTo>
                <a:lnTo>
                  <a:pt x="25908" y="12954"/>
                </a:lnTo>
                <a:lnTo>
                  <a:pt x="25908" y="25146"/>
                </a:lnTo>
                <a:lnTo>
                  <a:pt x="1076706" y="25146"/>
                </a:lnTo>
                <a:lnTo>
                  <a:pt x="1076706" y="12953"/>
                </a:lnTo>
                <a:lnTo>
                  <a:pt x="1088898" y="25146"/>
                </a:lnTo>
                <a:lnTo>
                  <a:pt x="1088898" y="444246"/>
                </a:lnTo>
                <a:lnTo>
                  <a:pt x="1101852" y="444246"/>
                </a:lnTo>
                <a:close/>
              </a:path>
              <a:path w="1102360" h="444500">
                <a:moveTo>
                  <a:pt x="25908" y="25146"/>
                </a:moveTo>
                <a:lnTo>
                  <a:pt x="25908" y="12954"/>
                </a:lnTo>
                <a:lnTo>
                  <a:pt x="12953" y="25146"/>
                </a:lnTo>
                <a:lnTo>
                  <a:pt x="25908" y="25146"/>
                </a:lnTo>
                <a:close/>
              </a:path>
              <a:path w="1102360" h="444500">
                <a:moveTo>
                  <a:pt x="25908" y="419100"/>
                </a:moveTo>
                <a:lnTo>
                  <a:pt x="25908" y="25146"/>
                </a:lnTo>
                <a:lnTo>
                  <a:pt x="12953" y="25146"/>
                </a:lnTo>
                <a:lnTo>
                  <a:pt x="12953" y="419100"/>
                </a:lnTo>
                <a:lnTo>
                  <a:pt x="25908" y="419100"/>
                </a:lnTo>
                <a:close/>
              </a:path>
              <a:path w="1102360" h="444500">
                <a:moveTo>
                  <a:pt x="1088898" y="419100"/>
                </a:moveTo>
                <a:lnTo>
                  <a:pt x="12953" y="419100"/>
                </a:lnTo>
                <a:lnTo>
                  <a:pt x="25908" y="432054"/>
                </a:lnTo>
                <a:lnTo>
                  <a:pt x="25908" y="444246"/>
                </a:lnTo>
                <a:lnTo>
                  <a:pt x="1076706" y="444246"/>
                </a:lnTo>
                <a:lnTo>
                  <a:pt x="1076706" y="432053"/>
                </a:lnTo>
                <a:lnTo>
                  <a:pt x="1088898" y="419100"/>
                </a:lnTo>
                <a:close/>
              </a:path>
              <a:path w="1102360" h="444500">
                <a:moveTo>
                  <a:pt x="25908" y="444246"/>
                </a:moveTo>
                <a:lnTo>
                  <a:pt x="25908" y="432054"/>
                </a:lnTo>
                <a:lnTo>
                  <a:pt x="12953" y="419100"/>
                </a:lnTo>
                <a:lnTo>
                  <a:pt x="12953" y="444246"/>
                </a:lnTo>
                <a:lnTo>
                  <a:pt x="25908" y="444246"/>
                </a:lnTo>
                <a:close/>
              </a:path>
              <a:path w="1102360" h="444500">
                <a:moveTo>
                  <a:pt x="1088898" y="25146"/>
                </a:moveTo>
                <a:lnTo>
                  <a:pt x="1076706" y="12953"/>
                </a:lnTo>
                <a:lnTo>
                  <a:pt x="1076706" y="25146"/>
                </a:lnTo>
                <a:lnTo>
                  <a:pt x="1088898" y="25146"/>
                </a:lnTo>
                <a:close/>
              </a:path>
              <a:path w="1102360" h="444500">
                <a:moveTo>
                  <a:pt x="1088898" y="419100"/>
                </a:moveTo>
                <a:lnTo>
                  <a:pt x="1088898" y="25146"/>
                </a:lnTo>
                <a:lnTo>
                  <a:pt x="1076706" y="25146"/>
                </a:lnTo>
                <a:lnTo>
                  <a:pt x="1076706" y="419100"/>
                </a:lnTo>
                <a:lnTo>
                  <a:pt x="1088898" y="419100"/>
                </a:lnTo>
                <a:close/>
              </a:path>
              <a:path w="1102360" h="444500">
                <a:moveTo>
                  <a:pt x="1088898" y="444246"/>
                </a:moveTo>
                <a:lnTo>
                  <a:pt x="1088898" y="419100"/>
                </a:lnTo>
                <a:lnTo>
                  <a:pt x="1076706" y="432053"/>
                </a:lnTo>
                <a:lnTo>
                  <a:pt x="1076706" y="444246"/>
                </a:lnTo>
                <a:lnTo>
                  <a:pt x="1088898" y="444246"/>
                </a:lnTo>
                <a:close/>
              </a:path>
            </a:pathLst>
          </a:custGeom>
          <a:solidFill>
            <a:srgbClr val="4F81BD"/>
          </a:solidFill>
        </p:spPr>
        <p:txBody>
          <a:bodyPr wrap="square" lIns="0" tIns="0" rIns="0" bIns="0" rtlCol="0"/>
          <a:lstStyle/>
          <a:p>
            <a:endParaRPr/>
          </a:p>
        </p:txBody>
      </p:sp>
      <p:sp>
        <p:nvSpPr>
          <p:cNvPr id="24" name="object 24"/>
          <p:cNvSpPr txBox="1"/>
          <p:nvPr/>
        </p:nvSpPr>
        <p:spPr>
          <a:xfrm>
            <a:off x="5360161" y="3612705"/>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2</a:t>
            </a:r>
            <a:endParaRPr sz="1100">
              <a:latin typeface="Calibri"/>
              <a:cs typeface="Calibri"/>
            </a:endParaRPr>
          </a:p>
        </p:txBody>
      </p:sp>
      <p:sp>
        <p:nvSpPr>
          <p:cNvPr id="25" name="object 25"/>
          <p:cNvSpPr/>
          <p:nvPr/>
        </p:nvSpPr>
        <p:spPr>
          <a:xfrm>
            <a:off x="1158239" y="3478529"/>
            <a:ext cx="110489" cy="638175"/>
          </a:xfrm>
          <a:custGeom>
            <a:avLst/>
            <a:gdLst/>
            <a:ahLst/>
            <a:cxnLst/>
            <a:rect l="l" t="t" r="r" b="b"/>
            <a:pathLst>
              <a:path w="110490" h="638175">
                <a:moveTo>
                  <a:pt x="54935" y="599843"/>
                </a:moveTo>
                <a:lnTo>
                  <a:pt x="19050" y="537972"/>
                </a:lnTo>
                <a:lnTo>
                  <a:pt x="16001" y="533400"/>
                </a:lnTo>
                <a:lnTo>
                  <a:pt x="9906" y="531876"/>
                </a:lnTo>
                <a:lnTo>
                  <a:pt x="6096" y="534924"/>
                </a:lnTo>
                <a:lnTo>
                  <a:pt x="1523" y="537210"/>
                </a:lnTo>
                <a:lnTo>
                  <a:pt x="0" y="543306"/>
                </a:lnTo>
                <a:lnTo>
                  <a:pt x="2285" y="547878"/>
                </a:lnTo>
                <a:lnTo>
                  <a:pt x="45719" y="622156"/>
                </a:lnTo>
                <a:lnTo>
                  <a:pt x="45719" y="618744"/>
                </a:lnTo>
                <a:lnTo>
                  <a:pt x="46481" y="618744"/>
                </a:lnTo>
                <a:lnTo>
                  <a:pt x="46481" y="614172"/>
                </a:lnTo>
                <a:lnTo>
                  <a:pt x="54935" y="599843"/>
                </a:lnTo>
                <a:close/>
              </a:path>
              <a:path w="110490" h="638175">
                <a:moveTo>
                  <a:pt x="64769" y="583175"/>
                </a:moveTo>
                <a:lnTo>
                  <a:pt x="64769" y="0"/>
                </a:lnTo>
                <a:lnTo>
                  <a:pt x="45719" y="0"/>
                </a:lnTo>
                <a:lnTo>
                  <a:pt x="45719" y="583954"/>
                </a:lnTo>
                <a:lnTo>
                  <a:pt x="54935" y="599843"/>
                </a:lnTo>
                <a:lnTo>
                  <a:pt x="64769" y="583175"/>
                </a:lnTo>
                <a:close/>
              </a:path>
              <a:path w="110490" h="638175">
                <a:moveTo>
                  <a:pt x="64769" y="620853"/>
                </a:moveTo>
                <a:lnTo>
                  <a:pt x="64769" y="618744"/>
                </a:lnTo>
                <a:lnTo>
                  <a:pt x="45719" y="618744"/>
                </a:lnTo>
                <a:lnTo>
                  <a:pt x="45719" y="622156"/>
                </a:lnTo>
                <a:lnTo>
                  <a:pt x="54863" y="637794"/>
                </a:lnTo>
                <a:lnTo>
                  <a:pt x="64769" y="620853"/>
                </a:lnTo>
                <a:close/>
              </a:path>
              <a:path w="110490" h="638175">
                <a:moveTo>
                  <a:pt x="63246" y="614172"/>
                </a:moveTo>
                <a:lnTo>
                  <a:pt x="54935" y="599843"/>
                </a:lnTo>
                <a:lnTo>
                  <a:pt x="46481" y="614172"/>
                </a:lnTo>
                <a:lnTo>
                  <a:pt x="63246" y="614172"/>
                </a:lnTo>
                <a:close/>
              </a:path>
              <a:path w="110490" h="638175">
                <a:moveTo>
                  <a:pt x="63246" y="618744"/>
                </a:moveTo>
                <a:lnTo>
                  <a:pt x="63246" y="614172"/>
                </a:lnTo>
                <a:lnTo>
                  <a:pt x="46481" y="614172"/>
                </a:lnTo>
                <a:lnTo>
                  <a:pt x="46481" y="618744"/>
                </a:lnTo>
                <a:lnTo>
                  <a:pt x="63246" y="618744"/>
                </a:lnTo>
                <a:close/>
              </a:path>
              <a:path w="110490" h="638175">
                <a:moveTo>
                  <a:pt x="110490" y="543306"/>
                </a:moveTo>
                <a:lnTo>
                  <a:pt x="108965" y="537210"/>
                </a:lnTo>
                <a:lnTo>
                  <a:pt x="104393" y="534924"/>
                </a:lnTo>
                <a:lnTo>
                  <a:pt x="99822" y="531876"/>
                </a:lnTo>
                <a:lnTo>
                  <a:pt x="93725" y="533400"/>
                </a:lnTo>
                <a:lnTo>
                  <a:pt x="91440" y="537972"/>
                </a:lnTo>
                <a:lnTo>
                  <a:pt x="54935" y="599843"/>
                </a:lnTo>
                <a:lnTo>
                  <a:pt x="63246" y="614172"/>
                </a:lnTo>
                <a:lnTo>
                  <a:pt x="63246" y="618744"/>
                </a:lnTo>
                <a:lnTo>
                  <a:pt x="64769" y="618744"/>
                </a:lnTo>
                <a:lnTo>
                  <a:pt x="64769" y="620853"/>
                </a:lnTo>
                <a:lnTo>
                  <a:pt x="107441" y="547878"/>
                </a:lnTo>
                <a:lnTo>
                  <a:pt x="110490" y="543306"/>
                </a:lnTo>
                <a:close/>
              </a:path>
            </a:pathLst>
          </a:custGeom>
          <a:solidFill>
            <a:srgbClr val="4A7EBB"/>
          </a:solidFill>
        </p:spPr>
        <p:txBody>
          <a:bodyPr wrap="square" lIns="0" tIns="0" rIns="0" bIns="0" rtlCol="0"/>
          <a:lstStyle/>
          <a:p>
            <a:endParaRPr/>
          </a:p>
        </p:txBody>
      </p:sp>
      <p:sp>
        <p:nvSpPr>
          <p:cNvPr id="26" name="object 26"/>
          <p:cNvSpPr/>
          <p:nvPr/>
        </p:nvSpPr>
        <p:spPr>
          <a:xfrm>
            <a:off x="4562855" y="3150870"/>
            <a:ext cx="753110" cy="110489"/>
          </a:xfrm>
          <a:custGeom>
            <a:avLst/>
            <a:gdLst/>
            <a:ahLst/>
            <a:cxnLst/>
            <a:rect l="l" t="t" r="r" b="b"/>
            <a:pathLst>
              <a:path w="753110" h="110489">
                <a:moveTo>
                  <a:pt x="714143" y="54935"/>
                </a:moveTo>
                <a:lnTo>
                  <a:pt x="698254" y="45719"/>
                </a:lnTo>
                <a:lnTo>
                  <a:pt x="0" y="45719"/>
                </a:lnTo>
                <a:lnTo>
                  <a:pt x="0" y="64769"/>
                </a:lnTo>
                <a:lnTo>
                  <a:pt x="697475" y="64769"/>
                </a:lnTo>
                <a:lnTo>
                  <a:pt x="714143" y="54935"/>
                </a:lnTo>
                <a:close/>
              </a:path>
              <a:path w="753110" h="110489">
                <a:moveTo>
                  <a:pt x="752856" y="54863"/>
                </a:moveTo>
                <a:lnTo>
                  <a:pt x="662178" y="2286"/>
                </a:lnTo>
                <a:lnTo>
                  <a:pt x="657606" y="0"/>
                </a:lnTo>
                <a:lnTo>
                  <a:pt x="651510" y="1524"/>
                </a:lnTo>
                <a:lnTo>
                  <a:pt x="649224" y="5334"/>
                </a:lnTo>
                <a:lnTo>
                  <a:pt x="646176" y="9906"/>
                </a:lnTo>
                <a:lnTo>
                  <a:pt x="647700" y="16002"/>
                </a:lnTo>
                <a:lnTo>
                  <a:pt x="652272" y="19050"/>
                </a:lnTo>
                <a:lnTo>
                  <a:pt x="698254" y="45719"/>
                </a:lnTo>
                <a:lnTo>
                  <a:pt x="733805" y="45719"/>
                </a:lnTo>
                <a:lnTo>
                  <a:pt x="733805" y="65909"/>
                </a:lnTo>
                <a:lnTo>
                  <a:pt x="752856" y="54863"/>
                </a:lnTo>
                <a:close/>
              </a:path>
              <a:path w="753110" h="110489">
                <a:moveTo>
                  <a:pt x="733805" y="65909"/>
                </a:moveTo>
                <a:lnTo>
                  <a:pt x="733805" y="64769"/>
                </a:lnTo>
                <a:lnTo>
                  <a:pt x="697475" y="64769"/>
                </a:lnTo>
                <a:lnTo>
                  <a:pt x="652272" y="91440"/>
                </a:lnTo>
                <a:lnTo>
                  <a:pt x="647700" y="93725"/>
                </a:lnTo>
                <a:lnTo>
                  <a:pt x="646176" y="99822"/>
                </a:lnTo>
                <a:lnTo>
                  <a:pt x="649224" y="104394"/>
                </a:lnTo>
                <a:lnTo>
                  <a:pt x="651510" y="108966"/>
                </a:lnTo>
                <a:lnTo>
                  <a:pt x="657606" y="110490"/>
                </a:lnTo>
                <a:lnTo>
                  <a:pt x="662178" y="107442"/>
                </a:lnTo>
                <a:lnTo>
                  <a:pt x="733805" y="65909"/>
                </a:lnTo>
                <a:close/>
              </a:path>
              <a:path w="753110" h="110489">
                <a:moveTo>
                  <a:pt x="728472" y="64769"/>
                </a:moveTo>
                <a:lnTo>
                  <a:pt x="728472" y="63246"/>
                </a:lnTo>
                <a:lnTo>
                  <a:pt x="714143" y="54935"/>
                </a:lnTo>
                <a:lnTo>
                  <a:pt x="697475" y="64769"/>
                </a:lnTo>
                <a:lnTo>
                  <a:pt x="728472" y="64769"/>
                </a:lnTo>
                <a:close/>
              </a:path>
              <a:path w="753110" h="110489">
                <a:moveTo>
                  <a:pt x="733805" y="64769"/>
                </a:moveTo>
                <a:lnTo>
                  <a:pt x="733805" y="45719"/>
                </a:lnTo>
                <a:lnTo>
                  <a:pt x="698254" y="45719"/>
                </a:lnTo>
                <a:lnTo>
                  <a:pt x="714143" y="54935"/>
                </a:lnTo>
                <a:lnTo>
                  <a:pt x="728472" y="46481"/>
                </a:lnTo>
                <a:lnTo>
                  <a:pt x="728472" y="64769"/>
                </a:lnTo>
                <a:lnTo>
                  <a:pt x="733805" y="64769"/>
                </a:lnTo>
                <a:close/>
              </a:path>
              <a:path w="753110" h="110489">
                <a:moveTo>
                  <a:pt x="728472" y="63246"/>
                </a:moveTo>
                <a:lnTo>
                  <a:pt x="728472" y="46481"/>
                </a:lnTo>
                <a:lnTo>
                  <a:pt x="714143" y="54935"/>
                </a:lnTo>
                <a:lnTo>
                  <a:pt x="728472" y="63246"/>
                </a:lnTo>
                <a:close/>
              </a:path>
            </a:pathLst>
          </a:custGeom>
          <a:solidFill>
            <a:srgbClr val="4A7EBB"/>
          </a:solidFill>
        </p:spPr>
        <p:txBody>
          <a:bodyPr wrap="square" lIns="0" tIns="0" rIns="0" bIns="0" rtlCol="0"/>
          <a:lstStyle/>
          <a:p>
            <a:endParaRPr/>
          </a:p>
        </p:txBody>
      </p:sp>
      <p:sp>
        <p:nvSpPr>
          <p:cNvPr id="27" name="object 27"/>
          <p:cNvSpPr/>
          <p:nvPr/>
        </p:nvSpPr>
        <p:spPr>
          <a:xfrm>
            <a:off x="4684776" y="3069336"/>
            <a:ext cx="426719" cy="262127"/>
          </a:xfrm>
          <a:prstGeom prst="rect">
            <a:avLst/>
          </a:prstGeom>
          <a:blipFill>
            <a:blip r:embed="rId7" cstate="print"/>
            <a:stretch>
              <a:fillRect/>
            </a:stretch>
          </a:blipFill>
        </p:spPr>
        <p:txBody>
          <a:bodyPr wrap="square" lIns="0" tIns="0" rIns="0" bIns="0" rtlCol="0"/>
          <a:lstStyle/>
          <a:p>
            <a:endParaRPr/>
          </a:p>
        </p:txBody>
      </p:sp>
      <p:sp>
        <p:nvSpPr>
          <p:cNvPr id="28" name="object 28"/>
          <p:cNvSpPr txBox="1"/>
          <p:nvPr/>
        </p:nvSpPr>
        <p:spPr>
          <a:xfrm>
            <a:off x="4787138" y="3137979"/>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29" name="object 29"/>
          <p:cNvSpPr/>
          <p:nvPr/>
        </p:nvSpPr>
        <p:spPr>
          <a:xfrm>
            <a:off x="3752850" y="3713226"/>
            <a:ext cx="1553210" cy="110489"/>
          </a:xfrm>
          <a:custGeom>
            <a:avLst/>
            <a:gdLst/>
            <a:ahLst/>
            <a:cxnLst/>
            <a:rect l="l" t="t" r="r" b="b"/>
            <a:pathLst>
              <a:path w="1553210" h="110489">
                <a:moveTo>
                  <a:pt x="1515005" y="54935"/>
                </a:moveTo>
                <a:lnTo>
                  <a:pt x="1498200" y="45188"/>
                </a:lnTo>
                <a:lnTo>
                  <a:pt x="0" y="54863"/>
                </a:lnTo>
                <a:lnTo>
                  <a:pt x="762" y="73913"/>
                </a:lnTo>
                <a:lnTo>
                  <a:pt x="1499249" y="64231"/>
                </a:lnTo>
                <a:lnTo>
                  <a:pt x="1515005" y="54935"/>
                </a:lnTo>
                <a:close/>
              </a:path>
              <a:path w="1553210" h="110489">
                <a:moveTo>
                  <a:pt x="1552956" y="54863"/>
                </a:moveTo>
                <a:lnTo>
                  <a:pt x="1462278" y="2285"/>
                </a:lnTo>
                <a:lnTo>
                  <a:pt x="1457706" y="0"/>
                </a:lnTo>
                <a:lnTo>
                  <a:pt x="1451610" y="1523"/>
                </a:lnTo>
                <a:lnTo>
                  <a:pt x="1447038" y="10667"/>
                </a:lnTo>
                <a:lnTo>
                  <a:pt x="1448562" y="16001"/>
                </a:lnTo>
                <a:lnTo>
                  <a:pt x="1453134" y="19049"/>
                </a:lnTo>
                <a:lnTo>
                  <a:pt x="1498200" y="45188"/>
                </a:lnTo>
                <a:lnTo>
                  <a:pt x="1533906" y="44957"/>
                </a:lnTo>
                <a:lnTo>
                  <a:pt x="1533906" y="66003"/>
                </a:lnTo>
                <a:lnTo>
                  <a:pt x="1552956" y="54863"/>
                </a:lnTo>
                <a:close/>
              </a:path>
              <a:path w="1553210" h="110489">
                <a:moveTo>
                  <a:pt x="1533906" y="66003"/>
                </a:moveTo>
                <a:lnTo>
                  <a:pt x="1533906" y="64007"/>
                </a:lnTo>
                <a:lnTo>
                  <a:pt x="1499249" y="64231"/>
                </a:lnTo>
                <a:lnTo>
                  <a:pt x="1453134" y="91439"/>
                </a:lnTo>
                <a:lnTo>
                  <a:pt x="1448562" y="93725"/>
                </a:lnTo>
                <a:lnTo>
                  <a:pt x="1447038" y="99821"/>
                </a:lnTo>
                <a:lnTo>
                  <a:pt x="1450086" y="104393"/>
                </a:lnTo>
                <a:lnTo>
                  <a:pt x="1452372" y="108965"/>
                </a:lnTo>
                <a:lnTo>
                  <a:pt x="1458468" y="110489"/>
                </a:lnTo>
                <a:lnTo>
                  <a:pt x="1463040" y="107441"/>
                </a:lnTo>
                <a:lnTo>
                  <a:pt x="1533906" y="66003"/>
                </a:lnTo>
                <a:close/>
              </a:path>
              <a:path w="1553210" h="110489">
                <a:moveTo>
                  <a:pt x="1533906" y="64007"/>
                </a:moveTo>
                <a:lnTo>
                  <a:pt x="1533906" y="44957"/>
                </a:lnTo>
                <a:lnTo>
                  <a:pt x="1498200" y="45188"/>
                </a:lnTo>
                <a:lnTo>
                  <a:pt x="1515005" y="54935"/>
                </a:lnTo>
                <a:lnTo>
                  <a:pt x="1529334" y="46481"/>
                </a:lnTo>
                <a:lnTo>
                  <a:pt x="1529334" y="64037"/>
                </a:lnTo>
                <a:lnTo>
                  <a:pt x="1533906" y="64007"/>
                </a:lnTo>
                <a:close/>
              </a:path>
              <a:path w="1553210" h="110489">
                <a:moveTo>
                  <a:pt x="1529334" y="64037"/>
                </a:moveTo>
                <a:lnTo>
                  <a:pt x="1529334" y="63245"/>
                </a:lnTo>
                <a:lnTo>
                  <a:pt x="1515005" y="54935"/>
                </a:lnTo>
                <a:lnTo>
                  <a:pt x="1499249" y="64231"/>
                </a:lnTo>
                <a:lnTo>
                  <a:pt x="1529334" y="64037"/>
                </a:lnTo>
                <a:close/>
              </a:path>
              <a:path w="1553210" h="110489">
                <a:moveTo>
                  <a:pt x="1529334" y="63245"/>
                </a:moveTo>
                <a:lnTo>
                  <a:pt x="1529334" y="46481"/>
                </a:lnTo>
                <a:lnTo>
                  <a:pt x="1515005" y="54935"/>
                </a:lnTo>
                <a:lnTo>
                  <a:pt x="1529334" y="63245"/>
                </a:lnTo>
                <a:close/>
              </a:path>
            </a:pathLst>
          </a:custGeom>
          <a:solidFill>
            <a:srgbClr val="4A7EBB"/>
          </a:solidFill>
        </p:spPr>
        <p:txBody>
          <a:bodyPr wrap="square" lIns="0" tIns="0" rIns="0" bIns="0" rtlCol="0"/>
          <a:lstStyle/>
          <a:p>
            <a:endParaRPr/>
          </a:p>
        </p:txBody>
      </p:sp>
      <p:sp>
        <p:nvSpPr>
          <p:cNvPr id="30" name="object 30"/>
          <p:cNvSpPr/>
          <p:nvPr/>
        </p:nvSpPr>
        <p:spPr>
          <a:xfrm>
            <a:off x="2921507" y="2907029"/>
            <a:ext cx="1654810" cy="588010"/>
          </a:xfrm>
          <a:custGeom>
            <a:avLst/>
            <a:gdLst/>
            <a:ahLst/>
            <a:cxnLst/>
            <a:rect l="l" t="t" r="r" b="b"/>
            <a:pathLst>
              <a:path w="1654810" h="588010">
                <a:moveTo>
                  <a:pt x="1654301" y="587502"/>
                </a:moveTo>
                <a:lnTo>
                  <a:pt x="1654301" y="0"/>
                </a:lnTo>
                <a:lnTo>
                  <a:pt x="0" y="0"/>
                </a:lnTo>
                <a:lnTo>
                  <a:pt x="0" y="587502"/>
                </a:lnTo>
                <a:lnTo>
                  <a:pt x="12192" y="587502"/>
                </a:lnTo>
                <a:lnTo>
                  <a:pt x="12192" y="25908"/>
                </a:lnTo>
                <a:lnTo>
                  <a:pt x="25146" y="12954"/>
                </a:lnTo>
                <a:lnTo>
                  <a:pt x="25146" y="25908"/>
                </a:lnTo>
                <a:lnTo>
                  <a:pt x="1628394" y="25907"/>
                </a:lnTo>
                <a:lnTo>
                  <a:pt x="1628394" y="12953"/>
                </a:lnTo>
                <a:lnTo>
                  <a:pt x="1641347" y="25907"/>
                </a:lnTo>
                <a:lnTo>
                  <a:pt x="1641347" y="587502"/>
                </a:lnTo>
                <a:lnTo>
                  <a:pt x="1654301" y="587502"/>
                </a:lnTo>
                <a:close/>
              </a:path>
              <a:path w="1654810" h="588010">
                <a:moveTo>
                  <a:pt x="25146" y="25908"/>
                </a:moveTo>
                <a:lnTo>
                  <a:pt x="25146" y="12954"/>
                </a:lnTo>
                <a:lnTo>
                  <a:pt x="12192" y="25908"/>
                </a:lnTo>
                <a:lnTo>
                  <a:pt x="25146" y="25908"/>
                </a:lnTo>
                <a:close/>
              </a:path>
              <a:path w="1654810" h="588010">
                <a:moveTo>
                  <a:pt x="25146" y="562356"/>
                </a:moveTo>
                <a:lnTo>
                  <a:pt x="25146" y="25908"/>
                </a:lnTo>
                <a:lnTo>
                  <a:pt x="12192" y="25908"/>
                </a:lnTo>
                <a:lnTo>
                  <a:pt x="12192" y="562356"/>
                </a:lnTo>
                <a:lnTo>
                  <a:pt x="25146" y="562356"/>
                </a:lnTo>
                <a:close/>
              </a:path>
              <a:path w="1654810" h="588010">
                <a:moveTo>
                  <a:pt x="1641347" y="562356"/>
                </a:moveTo>
                <a:lnTo>
                  <a:pt x="12192" y="562356"/>
                </a:lnTo>
                <a:lnTo>
                  <a:pt x="25146" y="575310"/>
                </a:lnTo>
                <a:lnTo>
                  <a:pt x="25146" y="587502"/>
                </a:lnTo>
                <a:lnTo>
                  <a:pt x="1628394" y="587502"/>
                </a:lnTo>
                <a:lnTo>
                  <a:pt x="1628394" y="575310"/>
                </a:lnTo>
                <a:lnTo>
                  <a:pt x="1641347" y="562356"/>
                </a:lnTo>
                <a:close/>
              </a:path>
              <a:path w="1654810" h="588010">
                <a:moveTo>
                  <a:pt x="25146" y="587502"/>
                </a:moveTo>
                <a:lnTo>
                  <a:pt x="25146" y="575310"/>
                </a:lnTo>
                <a:lnTo>
                  <a:pt x="12192" y="562356"/>
                </a:lnTo>
                <a:lnTo>
                  <a:pt x="12192" y="587502"/>
                </a:lnTo>
                <a:lnTo>
                  <a:pt x="25146" y="587502"/>
                </a:lnTo>
                <a:close/>
              </a:path>
              <a:path w="1654810" h="588010">
                <a:moveTo>
                  <a:pt x="1641347" y="25907"/>
                </a:moveTo>
                <a:lnTo>
                  <a:pt x="1628394" y="12953"/>
                </a:lnTo>
                <a:lnTo>
                  <a:pt x="1628394" y="25907"/>
                </a:lnTo>
                <a:lnTo>
                  <a:pt x="1641347" y="25907"/>
                </a:lnTo>
                <a:close/>
              </a:path>
              <a:path w="1654810" h="588010">
                <a:moveTo>
                  <a:pt x="1641347" y="562356"/>
                </a:moveTo>
                <a:lnTo>
                  <a:pt x="1641347" y="25907"/>
                </a:lnTo>
                <a:lnTo>
                  <a:pt x="1628394" y="25907"/>
                </a:lnTo>
                <a:lnTo>
                  <a:pt x="1628394" y="562356"/>
                </a:lnTo>
                <a:lnTo>
                  <a:pt x="1641347" y="562356"/>
                </a:lnTo>
                <a:close/>
              </a:path>
              <a:path w="1654810" h="588010">
                <a:moveTo>
                  <a:pt x="1641347" y="587502"/>
                </a:moveTo>
                <a:lnTo>
                  <a:pt x="1641347" y="562356"/>
                </a:lnTo>
                <a:lnTo>
                  <a:pt x="1628394" y="575310"/>
                </a:lnTo>
                <a:lnTo>
                  <a:pt x="1628394" y="587502"/>
                </a:lnTo>
                <a:lnTo>
                  <a:pt x="1641347" y="587502"/>
                </a:lnTo>
                <a:close/>
              </a:path>
            </a:pathLst>
          </a:custGeom>
          <a:solidFill>
            <a:srgbClr val="4F81BD"/>
          </a:solidFill>
        </p:spPr>
        <p:txBody>
          <a:bodyPr wrap="square" lIns="0" tIns="0" rIns="0" bIns="0" rtlCol="0"/>
          <a:lstStyle/>
          <a:p>
            <a:endParaRPr/>
          </a:p>
        </p:txBody>
      </p:sp>
      <p:sp>
        <p:nvSpPr>
          <p:cNvPr id="31" name="object 31"/>
          <p:cNvSpPr/>
          <p:nvPr/>
        </p:nvSpPr>
        <p:spPr>
          <a:xfrm>
            <a:off x="2944367" y="2929127"/>
            <a:ext cx="1609344" cy="542544"/>
          </a:xfrm>
          <a:prstGeom prst="rect">
            <a:avLst/>
          </a:prstGeom>
          <a:blipFill>
            <a:blip r:embed="rId8" cstate="print"/>
            <a:stretch>
              <a:fillRect/>
            </a:stretch>
          </a:blipFill>
        </p:spPr>
        <p:txBody>
          <a:bodyPr wrap="square" lIns="0" tIns="0" rIns="0" bIns="0" rtlCol="0"/>
          <a:lstStyle/>
          <a:p>
            <a:endParaRPr/>
          </a:p>
        </p:txBody>
      </p:sp>
      <p:sp>
        <p:nvSpPr>
          <p:cNvPr id="32" name="object 32"/>
          <p:cNvSpPr txBox="1"/>
          <p:nvPr/>
        </p:nvSpPr>
        <p:spPr>
          <a:xfrm>
            <a:off x="3099307" y="3045777"/>
            <a:ext cx="1298575" cy="335280"/>
          </a:xfrm>
          <a:prstGeom prst="rect">
            <a:avLst/>
          </a:prstGeom>
        </p:spPr>
        <p:txBody>
          <a:bodyPr vert="horz" wrap="square" lIns="0" tIns="0" rIns="0" bIns="0" rtlCol="0">
            <a:spAutoFit/>
          </a:bodyPr>
          <a:lstStyle/>
          <a:p>
            <a:pPr marL="437515" marR="5080" indent="-425450">
              <a:lnSpc>
                <a:spcPct val="1014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 </a:t>
            </a: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D</a:t>
            </a:r>
            <a:r>
              <a:rPr sz="1100" spc="-5" dirty="0">
                <a:latin typeface="Calibri"/>
                <a:cs typeface="Calibri"/>
              </a:rPr>
              <a:t>)</a:t>
            </a:r>
            <a:endParaRPr sz="1100">
              <a:latin typeface="Calibri"/>
              <a:cs typeface="Calibri"/>
            </a:endParaRPr>
          </a:p>
        </p:txBody>
      </p:sp>
      <p:sp>
        <p:nvSpPr>
          <p:cNvPr id="33" name="object 33"/>
          <p:cNvSpPr/>
          <p:nvPr/>
        </p:nvSpPr>
        <p:spPr>
          <a:xfrm>
            <a:off x="3753230" y="3491484"/>
            <a:ext cx="0" cy="285750"/>
          </a:xfrm>
          <a:custGeom>
            <a:avLst/>
            <a:gdLst/>
            <a:ahLst/>
            <a:cxnLst/>
            <a:rect l="l" t="t" r="r" b="b"/>
            <a:pathLst>
              <a:path h="285750">
                <a:moveTo>
                  <a:pt x="0" y="0"/>
                </a:moveTo>
                <a:lnTo>
                  <a:pt x="0" y="285750"/>
                </a:lnTo>
              </a:path>
            </a:pathLst>
          </a:custGeom>
          <a:ln w="20320">
            <a:solidFill>
              <a:srgbClr val="4A7EBB"/>
            </a:solidFill>
          </a:ln>
        </p:spPr>
        <p:txBody>
          <a:bodyPr wrap="square" lIns="0" tIns="0" rIns="0" bIns="0" rtlCol="0"/>
          <a:lstStyle/>
          <a:p>
            <a:endParaRPr/>
          </a:p>
        </p:txBody>
      </p:sp>
      <p:sp>
        <p:nvSpPr>
          <p:cNvPr id="34" name="object 34"/>
          <p:cNvSpPr/>
          <p:nvPr/>
        </p:nvSpPr>
        <p:spPr>
          <a:xfrm>
            <a:off x="4672584" y="3630167"/>
            <a:ext cx="438912" cy="265175"/>
          </a:xfrm>
          <a:prstGeom prst="rect">
            <a:avLst/>
          </a:prstGeom>
          <a:blipFill>
            <a:blip r:embed="rId9" cstate="print"/>
            <a:stretch>
              <a:fillRect/>
            </a:stretch>
          </a:blipFill>
        </p:spPr>
        <p:txBody>
          <a:bodyPr wrap="square" lIns="0" tIns="0" rIns="0" bIns="0" rtlCol="0"/>
          <a:lstStyle/>
          <a:p>
            <a:endParaRPr/>
          </a:p>
        </p:txBody>
      </p:sp>
      <p:sp>
        <p:nvSpPr>
          <p:cNvPr id="35" name="object 35"/>
          <p:cNvSpPr txBox="1"/>
          <p:nvPr/>
        </p:nvSpPr>
        <p:spPr>
          <a:xfrm>
            <a:off x="4796282" y="3700335"/>
            <a:ext cx="18923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No</a:t>
            </a:r>
            <a:endParaRPr sz="1100">
              <a:latin typeface="Calibri"/>
              <a:cs typeface="Calibri"/>
            </a:endParaRPr>
          </a:p>
        </p:txBody>
      </p:sp>
      <p:sp>
        <p:nvSpPr>
          <p:cNvPr id="36" name="object 36"/>
          <p:cNvSpPr/>
          <p:nvPr/>
        </p:nvSpPr>
        <p:spPr>
          <a:xfrm>
            <a:off x="4562855" y="4341114"/>
            <a:ext cx="742950" cy="110489"/>
          </a:xfrm>
          <a:custGeom>
            <a:avLst/>
            <a:gdLst/>
            <a:ahLst/>
            <a:cxnLst/>
            <a:rect l="l" t="t" r="r" b="b"/>
            <a:pathLst>
              <a:path w="742950" h="110489">
                <a:moveTo>
                  <a:pt x="705533" y="55245"/>
                </a:moveTo>
                <a:lnTo>
                  <a:pt x="689110" y="45720"/>
                </a:lnTo>
                <a:lnTo>
                  <a:pt x="0" y="45720"/>
                </a:lnTo>
                <a:lnTo>
                  <a:pt x="0" y="64770"/>
                </a:lnTo>
                <a:lnTo>
                  <a:pt x="689110" y="64770"/>
                </a:lnTo>
                <a:lnTo>
                  <a:pt x="705533" y="55245"/>
                </a:lnTo>
                <a:close/>
              </a:path>
              <a:path w="742950" h="110489">
                <a:moveTo>
                  <a:pt x="742950" y="55625"/>
                </a:moveTo>
                <a:lnTo>
                  <a:pt x="653034" y="2286"/>
                </a:lnTo>
                <a:lnTo>
                  <a:pt x="648462" y="0"/>
                </a:lnTo>
                <a:lnTo>
                  <a:pt x="642366" y="1524"/>
                </a:lnTo>
                <a:lnTo>
                  <a:pt x="639318" y="6096"/>
                </a:lnTo>
                <a:lnTo>
                  <a:pt x="637032" y="10668"/>
                </a:lnTo>
                <a:lnTo>
                  <a:pt x="638556" y="16763"/>
                </a:lnTo>
                <a:lnTo>
                  <a:pt x="643128" y="19050"/>
                </a:lnTo>
                <a:lnTo>
                  <a:pt x="689110" y="45719"/>
                </a:lnTo>
                <a:lnTo>
                  <a:pt x="723900" y="45720"/>
                </a:lnTo>
                <a:lnTo>
                  <a:pt x="723900" y="66765"/>
                </a:lnTo>
                <a:lnTo>
                  <a:pt x="742950" y="55625"/>
                </a:lnTo>
                <a:close/>
              </a:path>
              <a:path w="742950" h="110489">
                <a:moveTo>
                  <a:pt x="723900" y="66765"/>
                </a:moveTo>
                <a:lnTo>
                  <a:pt x="723900" y="64770"/>
                </a:lnTo>
                <a:lnTo>
                  <a:pt x="689110" y="64770"/>
                </a:lnTo>
                <a:lnTo>
                  <a:pt x="643128" y="91439"/>
                </a:lnTo>
                <a:lnTo>
                  <a:pt x="638556" y="94487"/>
                </a:lnTo>
                <a:lnTo>
                  <a:pt x="637032" y="99822"/>
                </a:lnTo>
                <a:lnTo>
                  <a:pt x="639318" y="104394"/>
                </a:lnTo>
                <a:lnTo>
                  <a:pt x="642366" y="108965"/>
                </a:lnTo>
                <a:lnTo>
                  <a:pt x="648462" y="110489"/>
                </a:lnTo>
                <a:lnTo>
                  <a:pt x="653034" y="108203"/>
                </a:lnTo>
                <a:lnTo>
                  <a:pt x="723900" y="66765"/>
                </a:lnTo>
                <a:close/>
              </a:path>
              <a:path w="742950" h="110489">
                <a:moveTo>
                  <a:pt x="723900" y="64770"/>
                </a:moveTo>
                <a:lnTo>
                  <a:pt x="723900" y="45720"/>
                </a:lnTo>
                <a:lnTo>
                  <a:pt x="689110" y="45720"/>
                </a:lnTo>
                <a:lnTo>
                  <a:pt x="705533" y="55245"/>
                </a:lnTo>
                <a:lnTo>
                  <a:pt x="719328" y="47244"/>
                </a:lnTo>
                <a:lnTo>
                  <a:pt x="719328" y="64770"/>
                </a:lnTo>
                <a:lnTo>
                  <a:pt x="723900" y="64770"/>
                </a:lnTo>
                <a:close/>
              </a:path>
              <a:path w="742950" h="110489">
                <a:moveTo>
                  <a:pt x="719328" y="64770"/>
                </a:moveTo>
                <a:lnTo>
                  <a:pt x="719328" y="63246"/>
                </a:lnTo>
                <a:lnTo>
                  <a:pt x="705533" y="55245"/>
                </a:lnTo>
                <a:lnTo>
                  <a:pt x="689110" y="64770"/>
                </a:lnTo>
                <a:lnTo>
                  <a:pt x="719328" y="64770"/>
                </a:lnTo>
                <a:close/>
              </a:path>
              <a:path w="742950" h="110489">
                <a:moveTo>
                  <a:pt x="719328" y="63246"/>
                </a:moveTo>
                <a:lnTo>
                  <a:pt x="719328" y="47244"/>
                </a:lnTo>
                <a:lnTo>
                  <a:pt x="705533" y="55245"/>
                </a:lnTo>
                <a:lnTo>
                  <a:pt x="719328" y="63246"/>
                </a:lnTo>
                <a:close/>
              </a:path>
            </a:pathLst>
          </a:custGeom>
          <a:solidFill>
            <a:srgbClr val="4A7EBB"/>
          </a:solidFill>
        </p:spPr>
        <p:txBody>
          <a:bodyPr wrap="square" lIns="0" tIns="0" rIns="0" bIns="0" rtlCol="0"/>
          <a:lstStyle/>
          <a:p>
            <a:endParaRPr/>
          </a:p>
        </p:txBody>
      </p:sp>
      <p:sp>
        <p:nvSpPr>
          <p:cNvPr id="37" name="object 37"/>
          <p:cNvSpPr/>
          <p:nvPr/>
        </p:nvSpPr>
        <p:spPr>
          <a:xfrm>
            <a:off x="5292852" y="4183379"/>
            <a:ext cx="1102360" cy="435609"/>
          </a:xfrm>
          <a:custGeom>
            <a:avLst/>
            <a:gdLst/>
            <a:ahLst/>
            <a:cxnLst/>
            <a:rect l="l" t="t" r="r" b="b"/>
            <a:pathLst>
              <a:path w="1102360" h="435610">
                <a:moveTo>
                  <a:pt x="1101852" y="435101"/>
                </a:moveTo>
                <a:lnTo>
                  <a:pt x="1101852" y="0"/>
                </a:lnTo>
                <a:lnTo>
                  <a:pt x="0" y="0"/>
                </a:lnTo>
                <a:lnTo>
                  <a:pt x="0" y="435102"/>
                </a:lnTo>
                <a:lnTo>
                  <a:pt x="12953" y="435102"/>
                </a:lnTo>
                <a:lnTo>
                  <a:pt x="12953" y="25908"/>
                </a:lnTo>
                <a:lnTo>
                  <a:pt x="25908" y="12954"/>
                </a:lnTo>
                <a:lnTo>
                  <a:pt x="25908" y="25908"/>
                </a:lnTo>
                <a:lnTo>
                  <a:pt x="1076706" y="25907"/>
                </a:lnTo>
                <a:lnTo>
                  <a:pt x="1076706" y="12953"/>
                </a:lnTo>
                <a:lnTo>
                  <a:pt x="1088898" y="25907"/>
                </a:lnTo>
                <a:lnTo>
                  <a:pt x="1088898" y="435101"/>
                </a:lnTo>
                <a:lnTo>
                  <a:pt x="1101852" y="435101"/>
                </a:lnTo>
                <a:close/>
              </a:path>
              <a:path w="1102360" h="435610">
                <a:moveTo>
                  <a:pt x="25908" y="25908"/>
                </a:moveTo>
                <a:lnTo>
                  <a:pt x="25908" y="12954"/>
                </a:lnTo>
                <a:lnTo>
                  <a:pt x="12953" y="25908"/>
                </a:lnTo>
                <a:lnTo>
                  <a:pt x="25908" y="25908"/>
                </a:lnTo>
                <a:close/>
              </a:path>
              <a:path w="1102360" h="435610">
                <a:moveTo>
                  <a:pt x="25908" y="409956"/>
                </a:moveTo>
                <a:lnTo>
                  <a:pt x="25908" y="25908"/>
                </a:lnTo>
                <a:lnTo>
                  <a:pt x="12953" y="25908"/>
                </a:lnTo>
                <a:lnTo>
                  <a:pt x="12953" y="409956"/>
                </a:lnTo>
                <a:lnTo>
                  <a:pt x="25908" y="409956"/>
                </a:lnTo>
                <a:close/>
              </a:path>
              <a:path w="1102360" h="435610">
                <a:moveTo>
                  <a:pt x="1088898" y="409955"/>
                </a:moveTo>
                <a:lnTo>
                  <a:pt x="12953" y="409956"/>
                </a:lnTo>
                <a:lnTo>
                  <a:pt x="25908" y="422910"/>
                </a:lnTo>
                <a:lnTo>
                  <a:pt x="25908" y="435102"/>
                </a:lnTo>
                <a:lnTo>
                  <a:pt x="1076706" y="435101"/>
                </a:lnTo>
                <a:lnTo>
                  <a:pt x="1076706" y="422909"/>
                </a:lnTo>
                <a:lnTo>
                  <a:pt x="1088898" y="409955"/>
                </a:lnTo>
                <a:close/>
              </a:path>
              <a:path w="1102360" h="435610">
                <a:moveTo>
                  <a:pt x="25908" y="435102"/>
                </a:moveTo>
                <a:lnTo>
                  <a:pt x="25908" y="422910"/>
                </a:lnTo>
                <a:lnTo>
                  <a:pt x="12953" y="409956"/>
                </a:lnTo>
                <a:lnTo>
                  <a:pt x="12953" y="435102"/>
                </a:lnTo>
                <a:lnTo>
                  <a:pt x="25908" y="435102"/>
                </a:lnTo>
                <a:close/>
              </a:path>
              <a:path w="1102360" h="435610">
                <a:moveTo>
                  <a:pt x="1088898" y="25907"/>
                </a:moveTo>
                <a:lnTo>
                  <a:pt x="1076706" y="12953"/>
                </a:lnTo>
                <a:lnTo>
                  <a:pt x="1076706" y="25907"/>
                </a:lnTo>
                <a:lnTo>
                  <a:pt x="1088898" y="25907"/>
                </a:lnTo>
                <a:close/>
              </a:path>
              <a:path w="1102360" h="435610">
                <a:moveTo>
                  <a:pt x="1088898" y="409955"/>
                </a:moveTo>
                <a:lnTo>
                  <a:pt x="1088898" y="25907"/>
                </a:lnTo>
                <a:lnTo>
                  <a:pt x="1076706" y="25907"/>
                </a:lnTo>
                <a:lnTo>
                  <a:pt x="1076706" y="409955"/>
                </a:lnTo>
                <a:lnTo>
                  <a:pt x="1088898" y="409955"/>
                </a:lnTo>
                <a:close/>
              </a:path>
              <a:path w="1102360" h="435610">
                <a:moveTo>
                  <a:pt x="1088898" y="435101"/>
                </a:moveTo>
                <a:lnTo>
                  <a:pt x="1088898" y="409955"/>
                </a:lnTo>
                <a:lnTo>
                  <a:pt x="1076706" y="422909"/>
                </a:lnTo>
                <a:lnTo>
                  <a:pt x="1076706" y="435101"/>
                </a:lnTo>
                <a:lnTo>
                  <a:pt x="1088898" y="435101"/>
                </a:lnTo>
                <a:close/>
              </a:path>
            </a:pathLst>
          </a:custGeom>
          <a:solidFill>
            <a:srgbClr val="4F81BD"/>
          </a:solidFill>
        </p:spPr>
        <p:txBody>
          <a:bodyPr wrap="square" lIns="0" tIns="0" rIns="0" bIns="0" rtlCol="0"/>
          <a:lstStyle/>
          <a:p>
            <a:endParaRPr/>
          </a:p>
        </p:txBody>
      </p:sp>
      <p:sp>
        <p:nvSpPr>
          <p:cNvPr id="38" name="object 38"/>
          <p:cNvSpPr/>
          <p:nvPr/>
        </p:nvSpPr>
        <p:spPr>
          <a:xfrm>
            <a:off x="5315711" y="4206240"/>
            <a:ext cx="1054608" cy="390143"/>
          </a:xfrm>
          <a:prstGeom prst="rect">
            <a:avLst/>
          </a:prstGeom>
          <a:blipFill>
            <a:blip r:embed="rId10" cstate="print"/>
            <a:stretch>
              <a:fillRect/>
            </a:stretch>
          </a:blipFill>
        </p:spPr>
        <p:txBody>
          <a:bodyPr wrap="square" lIns="0" tIns="0" rIns="0" bIns="0" rtlCol="0"/>
          <a:lstStyle/>
          <a:p>
            <a:endParaRPr/>
          </a:p>
        </p:txBody>
      </p:sp>
      <p:sp>
        <p:nvSpPr>
          <p:cNvPr id="39" name="object 39"/>
          <p:cNvSpPr txBox="1"/>
          <p:nvPr/>
        </p:nvSpPr>
        <p:spPr>
          <a:xfrm>
            <a:off x="5360161" y="4245927"/>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3</a:t>
            </a:r>
            <a:endParaRPr sz="1100">
              <a:latin typeface="Calibri"/>
              <a:cs typeface="Calibri"/>
            </a:endParaRPr>
          </a:p>
        </p:txBody>
      </p:sp>
      <p:sp>
        <p:nvSpPr>
          <p:cNvPr id="40" name="object 40"/>
          <p:cNvSpPr/>
          <p:nvPr/>
        </p:nvSpPr>
        <p:spPr>
          <a:xfrm>
            <a:off x="2911601" y="4107179"/>
            <a:ext cx="1654810" cy="568960"/>
          </a:xfrm>
          <a:custGeom>
            <a:avLst/>
            <a:gdLst/>
            <a:ahLst/>
            <a:cxnLst/>
            <a:rect l="l" t="t" r="r" b="b"/>
            <a:pathLst>
              <a:path w="1654810" h="568960">
                <a:moveTo>
                  <a:pt x="1654301" y="568451"/>
                </a:moveTo>
                <a:lnTo>
                  <a:pt x="1654301" y="0"/>
                </a:lnTo>
                <a:lnTo>
                  <a:pt x="0" y="0"/>
                </a:lnTo>
                <a:lnTo>
                  <a:pt x="0" y="568451"/>
                </a:lnTo>
                <a:lnTo>
                  <a:pt x="12953" y="568451"/>
                </a:lnTo>
                <a:lnTo>
                  <a:pt x="12954" y="25907"/>
                </a:lnTo>
                <a:lnTo>
                  <a:pt x="25908" y="12953"/>
                </a:lnTo>
                <a:lnTo>
                  <a:pt x="25908" y="25907"/>
                </a:lnTo>
                <a:lnTo>
                  <a:pt x="1629156" y="25907"/>
                </a:lnTo>
                <a:lnTo>
                  <a:pt x="1629156" y="12953"/>
                </a:lnTo>
                <a:lnTo>
                  <a:pt x="1641347" y="25907"/>
                </a:lnTo>
                <a:lnTo>
                  <a:pt x="1641347" y="568451"/>
                </a:lnTo>
                <a:lnTo>
                  <a:pt x="1654301" y="568451"/>
                </a:lnTo>
                <a:close/>
              </a:path>
              <a:path w="1654810" h="568960">
                <a:moveTo>
                  <a:pt x="25908" y="25907"/>
                </a:moveTo>
                <a:lnTo>
                  <a:pt x="25908" y="12953"/>
                </a:lnTo>
                <a:lnTo>
                  <a:pt x="12954" y="25907"/>
                </a:lnTo>
                <a:lnTo>
                  <a:pt x="25908" y="25907"/>
                </a:lnTo>
                <a:close/>
              </a:path>
              <a:path w="1654810" h="568960">
                <a:moveTo>
                  <a:pt x="25908" y="543305"/>
                </a:moveTo>
                <a:lnTo>
                  <a:pt x="25908" y="25907"/>
                </a:lnTo>
                <a:lnTo>
                  <a:pt x="12954" y="25907"/>
                </a:lnTo>
                <a:lnTo>
                  <a:pt x="12954" y="543305"/>
                </a:lnTo>
                <a:lnTo>
                  <a:pt x="25908" y="543305"/>
                </a:lnTo>
                <a:close/>
              </a:path>
              <a:path w="1654810" h="568960">
                <a:moveTo>
                  <a:pt x="1641347" y="543305"/>
                </a:moveTo>
                <a:lnTo>
                  <a:pt x="12954" y="543305"/>
                </a:lnTo>
                <a:lnTo>
                  <a:pt x="25908" y="556259"/>
                </a:lnTo>
                <a:lnTo>
                  <a:pt x="25908" y="568451"/>
                </a:lnTo>
                <a:lnTo>
                  <a:pt x="1629156" y="568451"/>
                </a:lnTo>
                <a:lnTo>
                  <a:pt x="1629156" y="556259"/>
                </a:lnTo>
                <a:lnTo>
                  <a:pt x="1641347" y="543305"/>
                </a:lnTo>
                <a:close/>
              </a:path>
              <a:path w="1654810" h="568960">
                <a:moveTo>
                  <a:pt x="25908" y="568451"/>
                </a:moveTo>
                <a:lnTo>
                  <a:pt x="25908" y="556259"/>
                </a:lnTo>
                <a:lnTo>
                  <a:pt x="12954" y="543305"/>
                </a:lnTo>
                <a:lnTo>
                  <a:pt x="12953" y="568451"/>
                </a:lnTo>
                <a:lnTo>
                  <a:pt x="25908" y="568451"/>
                </a:lnTo>
                <a:close/>
              </a:path>
              <a:path w="1654810" h="568960">
                <a:moveTo>
                  <a:pt x="1641347" y="25907"/>
                </a:moveTo>
                <a:lnTo>
                  <a:pt x="1629156" y="12953"/>
                </a:lnTo>
                <a:lnTo>
                  <a:pt x="1629156" y="25907"/>
                </a:lnTo>
                <a:lnTo>
                  <a:pt x="1641347" y="25907"/>
                </a:lnTo>
                <a:close/>
              </a:path>
              <a:path w="1654810" h="568960">
                <a:moveTo>
                  <a:pt x="1641347" y="543305"/>
                </a:moveTo>
                <a:lnTo>
                  <a:pt x="1641347" y="25907"/>
                </a:lnTo>
                <a:lnTo>
                  <a:pt x="1629156" y="25907"/>
                </a:lnTo>
                <a:lnTo>
                  <a:pt x="1629156" y="543305"/>
                </a:lnTo>
                <a:lnTo>
                  <a:pt x="1641347" y="543305"/>
                </a:lnTo>
                <a:close/>
              </a:path>
              <a:path w="1654810" h="568960">
                <a:moveTo>
                  <a:pt x="1641347" y="568451"/>
                </a:moveTo>
                <a:lnTo>
                  <a:pt x="1641347" y="543305"/>
                </a:lnTo>
                <a:lnTo>
                  <a:pt x="1629156" y="556259"/>
                </a:lnTo>
                <a:lnTo>
                  <a:pt x="1629156" y="568451"/>
                </a:lnTo>
                <a:lnTo>
                  <a:pt x="1641347" y="568451"/>
                </a:lnTo>
                <a:close/>
              </a:path>
            </a:pathLst>
          </a:custGeom>
          <a:solidFill>
            <a:srgbClr val="4F81BD"/>
          </a:solidFill>
        </p:spPr>
        <p:txBody>
          <a:bodyPr wrap="square" lIns="0" tIns="0" rIns="0" bIns="0" rtlCol="0"/>
          <a:lstStyle/>
          <a:p>
            <a:endParaRPr/>
          </a:p>
        </p:txBody>
      </p:sp>
      <p:sp>
        <p:nvSpPr>
          <p:cNvPr id="41" name="object 41"/>
          <p:cNvSpPr/>
          <p:nvPr/>
        </p:nvSpPr>
        <p:spPr>
          <a:xfrm>
            <a:off x="2935223" y="4130040"/>
            <a:ext cx="1609344" cy="524255"/>
          </a:xfrm>
          <a:prstGeom prst="rect">
            <a:avLst/>
          </a:prstGeom>
          <a:blipFill>
            <a:blip r:embed="rId11" cstate="print"/>
            <a:stretch>
              <a:fillRect/>
            </a:stretch>
          </a:blipFill>
        </p:spPr>
        <p:txBody>
          <a:bodyPr wrap="square" lIns="0" tIns="0" rIns="0" bIns="0" rtlCol="0"/>
          <a:lstStyle/>
          <a:p>
            <a:endParaRPr/>
          </a:p>
        </p:txBody>
      </p:sp>
      <p:sp>
        <p:nvSpPr>
          <p:cNvPr id="42" name="object 42"/>
          <p:cNvSpPr txBox="1"/>
          <p:nvPr/>
        </p:nvSpPr>
        <p:spPr>
          <a:xfrm>
            <a:off x="3089401" y="4236783"/>
            <a:ext cx="1298575" cy="335915"/>
          </a:xfrm>
          <a:prstGeom prst="rect">
            <a:avLst/>
          </a:prstGeom>
        </p:spPr>
        <p:txBody>
          <a:bodyPr vert="horz" wrap="square" lIns="0" tIns="0" rIns="0" bIns="0" rtlCol="0">
            <a:spAutoFit/>
          </a:bodyPr>
          <a:lstStyle/>
          <a:p>
            <a:pPr algn="ctr">
              <a:lnSpc>
                <a:spcPct val="1000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a:t>
            </a:r>
            <a:endParaRPr sz="1100">
              <a:latin typeface="Calibri"/>
              <a:cs typeface="Calibri"/>
            </a:endParaRPr>
          </a:p>
          <a:p>
            <a:pPr algn="ctr">
              <a:lnSpc>
                <a:spcPct val="100000"/>
              </a:lnSpc>
              <a:spcBef>
                <a:spcPts val="20"/>
              </a:spcBef>
            </a:pPr>
            <a:r>
              <a:rPr sz="1100" b="1" spc="-10" dirty="0">
                <a:latin typeface="Calibri"/>
                <a:cs typeface="Calibri"/>
              </a:rPr>
              <a:t>(Box </a:t>
            </a:r>
            <a:r>
              <a:rPr sz="1100" b="1" spc="-15" dirty="0">
                <a:latin typeface="Calibri"/>
                <a:cs typeface="Calibri"/>
              </a:rPr>
              <a:t>D)</a:t>
            </a:r>
            <a:endParaRPr sz="1100">
              <a:latin typeface="Calibri"/>
              <a:cs typeface="Calibri"/>
            </a:endParaRPr>
          </a:p>
        </p:txBody>
      </p:sp>
      <p:sp>
        <p:nvSpPr>
          <p:cNvPr id="43" name="object 43"/>
          <p:cNvSpPr/>
          <p:nvPr/>
        </p:nvSpPr>
        <p:spPr>
          <a:xfrm>
            <a:off x="377952" y="4107179"/>
            <a:ext cx="1654810" cy="740410"/>
          </a:xfrm>
          <a:custGeom>
            <a:avLst/>
            <a:gdLst/>
            <a:ahLst/>
            <a:cxnLst/>
            <a:rect l="l" t="t" r="r" b="b"/>
            <a:pathLst>
              <a:path w="1654810" h="740410">
                <a:moveTo>
                  <a:pt x="1654302" y="739901"/>
                </a:moveTo>
                <a:lnTo>
                  <a:pt x="1654302" y="0"/>
                </a:lnTo>
                <a:lnTo>
                  <a:pt x="0" y="0"/>
                </a:lnTo>
                <a:lnTo>
                  <a:pt x="0" y="739901"/>
                </a:lnTo>
                <a:lnTo>
                  <a:pt x="12954" y="739901"/>
                </a:lnTo>
                <a:lnTo>
                  <a:pt x="12953" y="25907"/>
                </a:lnTo>
                <a:lnTo>
                  <a:pt x="25907" y="12953"/>
                </a:lnTo>
                <a:lnTo>
                  <a:pt x="25907" y="25907"/>
                </a:lnTo>
                <a:lnTo>
                  <a:pt x="1629156" y="25907"/>
                </a:lnTo>
                <a:lnTo>
                  <a:pt x="1629156" y="12953"/>
                </a:lnTo>
                <a:lnTo>
                  <a:pt x="1641348" y="25907"/>
                </a:lnTo>
                <a:lnTo>
                  <a:pt x="1641348" y="739901"/>
                </a:lnTo>
                <a:lnTo>
                  <a:pt x="1654302" y="739901"/>
                </a:lnTo>
                <a:close/>
              </a:path>
              <a:path w="1654810" h="740410">
                <a:moveTo>
                  <a:pt x="25907" y="25907"/>
                </a:moveTo>
                <a:lnTo>
                  <a:pt x="25907" y="12953"/>
                </a:lnTo>
                <a:lnTo>
                  <a:pt x="12953" y="25907"/>
                </a:lnTo>
                <a:lnTo>
                  <a:pt x="25907" y="25907"/>
                </a:lnTo>
                <a:close/>
              </a:path>
              <a:path w="1654810" h="740410">
                <a:moveTo>
                  <a:pt x="25907" y="714755"/>
                </a:moveTo>
                <a:lnTo>
                  <a:pt x="25907" y="25907"/>
                </a:lnTo>
                <a:lnTo>
                  <a:pt x="12953" y="25907"/>
                </a:lnTo>
                <a:lnTo>
                  <a:pt x="12954" y="714755"/>
                </a:lnTo>
                <a:lnTo>
                  <a:pt x="25907" y="714755"/>
                </a:lnTo>
                <a:close/>
              </a:path>
              <a:path w="1654810" h="740410">
                <a:moveTo>
                  <a:pt x="1641348" y="714755"/>
                </a:moveTo>
                <a:lnTo>
                  <a:pt x="12954" y="714755"/>
                </a:lnTo>
                <a:lnTo>
                  <a:pt x="25908" y="727709"/>
                </a:lnTo>
                <a:lnTo>
                  <a:pt x="25907" y="739901"/>
                </a:lnTo>
                <a:lnTo>
                  <a:pt x="1629156" y="739901"/>
                </a:lnTo>
                <a:lnTo>
                  <a:pt x="1629156" y="727709"/>
                </a:lnTo>
                <a:lnTo>
                  <a:pt x="1641348" y="714755"/>
                </a:lnTo>
                <a:close/>
              </a:path>
              <a:path w="1654810" h="740410">
                <a:moveTo>
                  <a:pt x="25907" y="739901"/>
                </a:moveTo>
                <a:lnTo>
                  <a:pt x="25908" y="727709"/>
                </a:lnTo>
                <a:lnTo>
                  <a:pt x="12954" y="714755"/>
                </a:lnTo>
                <a:lnTo>
                  <a:pt x="12954" y="739901"/>
                </a:lnTo>
                <a:lnTo>
                  <a:pt x="25907" y="739901"/>
                </a:lnTo>
                <a:close/>
              </a:path>
              <a:path w="1654810" h="740410">
                <a:moveTo>
                  <a:pt x="1641348" y="25907"/>
                </a:moveTo>
                <a:lnTo>
                  <a:pt x="1629156" y="12953"/>
                </a:lnTo>
                <a:lnTo>
                  <a:pt x="1629156" y="25907"/>
                </a:lnTo>
                <a:lnTo>
                  <a:pt x="1641348" y="25907"/>
                </a:lnTo>
                <a:close/>
              </a:path>
              <a:path w="1654810" h="740410">
                <a:moveTo>
                  <a:pt x="1641348" y="714755"/>
                </a:moveTo>
                <a:lnTo>
                  <a:pt x="1641348" y="25907"/>
                </a:lnTo>
                <a:lnTo>
                  <a:pt x="1629156" y="25907"/>
                </a:lnTo>
                <a:lnTo>
                  <a:pt x="1629156" y="714755"/>
                </a:lnTo>
                <a:lnTo>
                  <a:pt x="1641348" y="714755"/>
                </a:lnTo>
                <a:close/>
              </a:path>
              <a:path w="1654810" h="740410">
                <a:moveTo>
                  <a:pt x="1641348" y="739901"/>
                </a:moveTo>
                <a:lnTo>
                  <a:pt x="1641348" y="714755"/>
                </a:lnTo>
                <a:lnTo>
                  <a:pt x="1629156" y="727709"/>
                </a:lnTo>
                <a:lnTo>
                  <a:pt x="1629156" y="739901"/>
                </a:lnTo>
                <a:lnTo>
                  <a:pt x="1641348" y="739901"/>
                </a:lnTo>
                <a:close/>
              </a:path>
            </a:pathLst>
          </a:custGeom>
          <a:solidFill>
            <a:srgbClr val="4F81BD"/>
          </a:solidFill>
        </p:spPr>
        <p:txBody>
          <a:bodyPr wrap="square" lIns="0" tIns="0" rIns="0" bIns="0" rtlCol="0"/>
          <a:lstStyle/>
          <a:p>
            <a:endParaRPr/>
          </a:p>
        </p:txBody>
      </p:sp>
      <p:sp>
        <p:nvSpPr>
          <p:cNvPr id="44" name="object 44"/>
          <p:cNvSpPr/>
          <p:nvPr/>
        </p:nvSpPr>
        <p:spPr>
          <a:xfrm>
            <a:off x="399288" y="4130040"/>
            <a:ext cx="1609344" cy="694944"/>
          </a:xfrm>
          <a:prstGeom prst="rect">
            <a:avLst/>
          </a:prstGeom>
          <a:blipFill>
            <a:blip r:embed="rId12" cstate="print"/>
            <a:stretch>
              <a:fillRect/>
            </a:stretch>
          </a:blipFill>
        </p:spPr>
        <p:txBody>
          <a:bodyPr wrap="square" lIns="0" tIns="0" rIns="0" bIns="0" rtlCol="0"/>
          <a:lstStyle/>
          <a:p>
            <a:endParaRPr/>
          </a:p>
        </p:txBody>
      </p:sp>
      <p:sp>
        <p:nvSpPr>
          <p:cNvPr id="45" name="object 45"/>
          <p:cNvSpPr txBox="1"/>
          <p:nvPr/>
        </p:nvSpPr>
        <p:spPr>
          <a:xfrm>
            <a:off x="493332" y="4236783"/>
            <a:ext cx="1422400" cy="335915"/>
          </a:xfrm>
          <a:prstGeom prst="rect">
            <a:avLst/>
          </a:prstGeom>
        </p:spPr>
        <p:txBody>
          <a:bodyPr vert="horz" wrap="square" lIns="0" tIns="0" rIns="0" bIns="0" rtlCol="0">
            <a:spAutoFit/>
          </a:bodyPr>
          <a:lstStyle/>
          <a:p>
            <a:pPr marL="12700" marR="5080" indent="139700">
              <a:lnSpc>
                <a:spcPct val="101800"/>
              </a:lnSpc>
            </a:pPr>
            <a:r>
              <a:rPr sz="1100" spc="-10" dirty="0">
                <a:latin typeface="Calibri"/>
                <a:cs typeface="Calibri"/>
              </a:rPr>
              <a:t>No</a:t>
            </a:r>
            <a:r>
              <a:rPr sz="1100" spc="-15" dirty="0">
                <a:latin typeface="Calibri"/>
                <a:cs typeface="Calibri"/>
              </a:rPr>
              <a:t>n</a:t>
            </a:r>
            <a:r>
              <a:rPr sz="1100" spc="-5" dirty="0">
                <a:latin typeface="Calibri"/>
                <a:cs typeface="Calibri"/>
              </a:rPr>
              <a:t>‐localizing</a:t>
            </a:r>
            <a:r>
              <a:rPr sz="1100" dirty="0">
                <a:latin typeface="Calibri"/>
                <a:cs typeface="Calibri"/>
              </a:rPr>
              <a:t> </a:t>
            </a:r>
            <a:r>
              <a:rPr sz="1100" spc="-5" dirty="0">
                <a:latin typeface="Calibri"/>
                <a:cs typeface="Calibri"/>
              </a:rPr>
              <a:t>S/S</a:t>
            </a:r>
            <a:r>
              <a:rPr sz="1100" dirty="0">
                <a:latin typeface="Calibri"/>
                <a:cs typeface="Calibri"/>
              </a:rPr>
              <a:t> </a:t>
            </a:r>
            <a:r>
              <a:rPr sz="1100" spc="-10" dirty="0">
                <a:latin typeface="Calibri"/>
                <a:cs typeface="Calibri"/>
              </a:rPr>
              <a:t>–</a:t>
            </a:r>
            <a:r>
              <a:rPr sz="1100" spc="-5" dirty="0">
                <a:latin typeface="Calibri"/>
                <a:cs typeface="Calibri"/>
              </a:rPr>
              <a:t> Nonspecif</a:t>
            </a:r>
            <a:r>
              <a:rPr sz="1100" spc="-10" dirty="0">
                <a:latin typeface="Calibri"/>
                <a:cs typeface="Calibri"/>
              </a:rPr>
              <a:t>i</a:t>
            </a:r>
            <a:r>
              <a:rPr sz="1100" spc="-5" dirty="0">
                <a:latin typeface="Calibri"/>
                <a:cs typeface="Calibri"/>
              </a:rPr>
              <a:t>c</a:t>
            </a:r>
            <a:r>
              <a:rPr sz="1100" dirty="0">
                <a:latin typeface="Calibri"/>
                <a:cs typeface="Calibri"/>
              </a:rPr>
              <a:t> </a:t>
            </a:r>
            <a:r>
              <a:rPr sz="1100" spc="-5" dirty="0">
                <a:latin typeface="Calibri"/>
                <a:cs typeface="Calibri"/>
              </a:rPr>
              <a:t>Geriatric</a:t>
            </a:r>
            <a:r>
              <a:rPr sz="1100" dirty="0">
                <a:latin typeface="Calibri"/>
                <a:cs typeface="Calibri"/>
              </a:rPr>
              <a:t> </a:t>
            </a:r>
            <a:r>
              <a:rPr sz="1100" spc="-5" dirty="0">
                <a:latin typeface="Calibri"/>
                <a:cs typeface="Calibri"/>
              </a:rPr>
              <a:t>S/S</a:t>
            </a:r>
            <a:endParaRPr sz="1100">
              <a:latin typeface="Calibri"/>
              <a:cs typeface="Calibri"/>
            </a:endParaRPr>
          </a:p>
        </p:txBody>
      </p:sp>
      <p:sp>
        <p:nvSpPr>
          <p:cNvPr id="46" name="object 46"/>
          <p:cNvSpPr/>
          <p:nvPr/>
        </p:nvSpPr>
        <p:spPr>
          <a:xfrm>
            <a:off x="4672584" y="4261103"/>
            <a:ext cx="426719" cy="262127"/>
          </a:xfrm>
          <a:prstGeom prst="rect">
            <a:avLst/>
          </a:prstGeom>
          <a:blipFill>
            <a:blip r:embed="rId13" cstate="print"/>
            <a:stretch>
              <a:fillRect/>
            </a:stretch>
          </a:blipFill>
        </p:spPr>
        <p:txBody>
          <a:bodyPr wrap="square" lIns="0" tIns="0" rIns="0" bIns="0" rtlCol="0"/>
          <a:lstStyle/>
          <a:p>
            <a:endParaRPr/>
          </a:p>
        </p:txBody>
      </p:sp>
      <p:sp>
        <p:nvSpPr>
          <p:cNvPr id="47" name="object 47"/>
          <p:cNvSpPr/>
          <p:nvPr/>
        </p:nvSpPr>
        <p:spPr>
          <a:xfrm>
            <a:off x="2019300" y="4351020"/>
            <a:ext cx="905510" cy="110489"/>
          </a:xfrm>
          <a:custGeom>
            <a:avLst/>
            <a:gdLst/>
            <a:ahLst/>
            <a:cxnLst/>
            <a:rect l="l" t="t" r="r" b="b"/>
            <a:pathLst>
              <a:path w="905510" h="110489">
                <a:moveTo>
                  <a:pt x="867305" y="54935"/>
                </a:moveTo>
                <a:lnTo>
                  <a:pt x="851416" y="45719"/>
                </a:lnTo>
                <a:lnTo>
                  <a:pt x="0" y="45719"/>
                </a:lnTo>
                <a:lnTo>
                  <a:pt x="0" y="64769"/>
                </a:lnTo>
                <a:lnTo>
                  <a:pt x="850637" y="64769"/>
                </a:lnTo>
                <a:lnTo>
                  <a:pt x="867305" y="54935"/>
                </a:lnTo>
                <a:close/>
              </a:path>
              <a:path w="905510" h="110489">
                <a:moveTo>
                  <a:pt x="905256" y="54863"/>
                </a:moveTo>
                <a:lnTo>
                  <a:pt x="815339" y="2285"/>
                </a:lnTo>
                <a:lnTo>
                  <a:pt x="810768" y="0"/>
                </a:lnTo>
                <a:lnTo>
                  <a:pt x="804672" y="1524"/>
                </a:lnTo>
                <a:lnTo>
                  <a:pt x="801624" y="5333"/>
                </a:lnTo>
                <a:lnTo>
                  <a:pt x="799338" y="9905"/>
                </a:lnTo>
                <a:lnTo>
                  <a:pt x="800862" y="16001"/>
                </a:lnTo>
                <a:lnTo>
                  <a:pt x="805433" y="19050"/>
                </a:lnTo>
                <a:lnTo>
                  <a:pt x="851416" y="45719"/>
                </a:lnTo>
                <a:lnTo>
                  <a:pt x="886206" y="45719"/>
                </a:lnTo>
                <a:lnTo>
                  <a:pt x="886206" y="66003"/>
                </a:lnTo>
                <a:lnTo>
                  <a:pt x="905256" y="54863"/>
                </a:lnTo>
                <a:close/>
              </a:path>
              <a:path w="905510" h="110489">
                <a:moveTo>
                  <a:pt x="886206" y="66003"/>
                </a:moveTo>
                <a:lnTo>
                  <a:pt x="886206" y="64769"/>
                </a:lnTo>
                <a:lnTo>
                  <a:pt x="850637" y="64769"/>
                </a:lnTo>
                <a:lnTo>
                  <a:pt x="805433" y="91439"/>
                </a:lnTo>
                <a:lnTo>
                  <a:pt x="800862" y="93725"/>
                </a:lnTo>
                <a:lnTo>
                  <a:pt x="799338" y="99821"/>
                </a:lnTo>
                <a:lnTo>
                  <a:pt x="801624" y="104393"/>
                </a:lnTo>
                <a:lnTo>
                  <a:pt x="804672" y="108965"/>
                </a:lnTo>
                <a:lnTo>
                  <a:pt x="810768" y="110489"/>
                </a:lnTo>
                <a:lnTo>
                  <a:pt x="815339" y="107441"/>
                </a:lnTo>
                <a:lnTo>
                  <a:pt x="886206" y="66003"/>
                </a:lnTo>
                <a:close/>
              </a:path>
              <a:path w="905510" h="110489">
                <a:moveTo>
                  <a:pt x="881633" y="64769"/>
                </a:moveTo>
                <a:lnTo>
                  <a:pt x="881633" y="63245"/>
                </a:lnTo>
                <a:lnTo>
                  <a:pt x="867305" y="54935"/>
                </a:lnTo>
                <a:lnTo>
                  <a:pt x="850637" y="64769"/>
                </a:lnTo>
                <a:lnTo>
                  <a:pt x="881633" y="64769"/>
                </a:lnTo>
                <a:close/>
              </a:path>
              <a:path w="905510" h="110489">
                <a:moveTo>
                  <a:pt x="886206" y="64769"/>
                </a:moveTo>
                <a:lnTo>
                  <a:pt x="886206" y="45719"/>
                </a:lnTo>
                <a:lnTo>
                  <a:pt x="851416" y="45719"/>
                </a:lnTo>
                <a:lnTo>
                  <a:pt x="867305" y="54935"/>
                </a:lnTo>
                <a:lnTo>
                  <a:pt x="881633" y="46481"/>
                </a:lnTo>
                <a:lnTo>
                  <a:pt x="881633" y="64769"/>
                </a:lnTo>
                <a:lnTo>
                  <a:pt x="886206" y="64769"/>
                </a:lnTo>
                <a:close/>
              </a:path>
              <a:path w="905510" h="110489">
                <a:moveTo>
                  <a:pt x="881633" y="63245"/>
                </a:moveTo>
                <a:lnTo>
                  <a:pt x="881633" y="46481"/>
                </a:lnTo>
                <a:lnTo>
                  <a:pt x="867305" y="54935"/>
                </a:lnTo>
                <a:lnTo>
                  <a:pt x="881633" y="63245"/>
                </a:lnTo>
                <a:close/>
              </a:path>
            </a:pathLst>
          </a:custGeom>
          <a:solidFill>
            <a:srgbClr val="4A7EBB"/>
          </a:solidFill>
        </p:spPr>
        <p:txBody>
          <a:bodyPr wrap="square" lIns="0" tIns="0" rIns="0" bIns="0" rtlCol="0"/>
          <a:lstStyle/>
          <a:p>
            <a:endParaRPr/>
          </a:p>
        </p:txBody>
      </p:sp>
      <p:sp>
        <p:nvSpPr>
          <p:cNvPr id="48" name="object 48"/>
          <p:cNvSpPr/>
          <p:nvPr/>
        </p:nvSpPr>
        <p:spPr>
          <a:xfrm>
            <a:off x="3734180" y="4663440"/>
            <a:ext cx="0" cy="371475"/>
          </a:xfrm>
          <a:custGeom>
            <a:avLst/>
            <a:gdLst/>
            <a:ahLst/>
            <a:cxnLst/>
            <a:rect l="l" t="t" r="r" b="b"/>
            <a:pathLst>
              <a:path h="371475">
                <a:moveTo>
                  <a:pt x="0" y="0"/>
                </a:moveTo>
                <a:lnTo>
                  <a:pt x="0" y="371093"/>
                </a:lnTo>
              </a:path>
            </a:pathLst>
          </a:custGeom>
          <a:ln w="20320">
            <a:solidFill>
              <a:srgbClr val="4A7EBB"/>
            </a:solidFill>
          </a:ln>
        </p:spPr>
        <p:txBody>
          <a:bodyPr wrap="square" lIns="0" tIns="0" rIns="0" bIns="0" rtlCol="0"/>
          <a:lstStyle/>
          <a:p>
            <a:endParaRPr/>
          </a:p>
        </p:txBody>
      </p:sp>
      <p:sp>
        <p:nvSpPr>
          <p:cNvPr id="49" name="object 49"/>
          <p:cNvSpPr/>
          <p:nvPr/>
        </p:nvSpPr>
        <p:spPr>
          <a:xfrm>
            <a:off x="1219200" y="5034915"/>
            <a:ext cx="2514600" cy="0"/>
          </a:xfrm>
          <a:custGeom>
            <a:avLst/>
            <a:gdLst/>
            <a:ahLst/>
            <a:cxnLst/>
            <a:rect l="l" t="t" r="r" b="b"/>
            <a:pathLst>
              <a:path w="2514600">
                <a:moveTo>
                  <a:pt x="0" y="0"/>
                </a:moveTo>
                <a:lnTo>
                  <a:pt x="2514599" y="0"/>
                </a:lnTo>
              </a:path>
            </a:pathLst>
          </a:custGeom>
          <a:ln w="20320">
            <a:solidFill>
              <a:srgbClr val="4A7EBB"/>
            </a:solidFill>
          </a:ln>
        </p:spPr>
        <p:txBody>
          <a:bodyPr wrap="square" lIns="0" tIns="0" rIns="0" bIns="0" rtlCol="0"/>
          <a:lstStyle/>
          <a:p>
            <a:endParaRPr/>
          </a:p>
        </p:txBody>
      </p:sp>
      <p:sp>
        <p:nvSpPr>
          <p:cNvPr id="50" name="object 50"/>
          <p:cNvSpPr/>
          <p:nvPr/>
        </p:nvSpPr>
        <p:spPr>
          <a:xfrm>
            <a:off x="2215895" y="4898135"/>
            <a:ext cx="438912" cy="262127"/>
          </a:xfrm>
          <a:prstGeom prst="rect">
            <a:avLst/>
          </a:prstGeom>
          <a:blipFill>
            <a:blip r:embed="rId14" cstate="print"/>
            <a:stretch>
              <a:fillRect/>
            </a:stretch>
          </a:blipFill>
        </p:spPr>
        <p:txBody>
          <a:bodyPr wrap="square" lIns="0" tIns="0" rIns="0" bIns="0" rtlCol="0"/>
          <a:lstStyle/>
          <a:p>
            <a:endParaRPr/>
          </a:p>
        </p:txBody>
      </p:sp>
      <p:sp>
        <p:nvSpPr>
          <p:cNvPr id="51" name="object 51"/>
          <p:cNvSpPr txBox="1"/>
          <p:nvPr/>
        </p:nvSpPr>
        <p:spPr>
          <a:xfrm>
            <a:off x="988226" y="4577450"/>
            <a:ext cx="1539875" cy="554355"/>
          </a:xfrm>
          <a:prstGeom prst="rect">
            <a:avLst/>
          </a:prstGeom>
        </p:spPr>
        <p:txBody>
          <a:bodyPr vert="horz" wrap="square" lIns="0" tIns="0" rIns="0" bIns="0" rtlCol="0">
            <a:spAutoFit/>
          </a:bodyPr>
          <a:lstStyle/>
          <a:p>
            <a:pPr marL="12700">
              <a:lnSpc>
                <a:spcPct val="100000"/>
              </a:lnSpc>
            </a:pP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C</a:t>
            </a:r>
            <a:r>
              <a:rPr sz="1100" spc="-5" dirty="0">
                <a:latin typeface="Calibri"/>
                <a:cs typeface="Calibri"/>
              </a:rPr>
              <a:t>)</a:t>
            </a:r>
            <a:endParaRPr sz="1100">
              <a:latin typeface="Calibri"/>
              <a:cs typeface="Calibri"/>
            </a:endParaRPr>
          </a:p>
          <a:p>
            <a:pPr>
              <a:lnSpc>
                <a:spcPct val="100000"/>
              </a:lnSpc>
              <a:spcBef>
                <a:spcPts val="20"/>
              </a:spcBef>
            </a:pPr>
            <a:endParaRPr sz="1500">
              <a:latin typeface="Times New Roman"/>
              <a:cs typeface="Times New Roman"/>
            </a:endParaRPr>
          </a:p>
          <a:p>
            <a:pPr marR="5080" algn="r">
              <a:lnSpc>
                <a:spcPct val="100000"/>
              </a:lnSpc>
            </a:pPr>
            <a:r>
              <a:rPr sz="1100" spc="-15" dirty="0">
                <a:latin typeface="Calibri"/>
                <a:cs typeface="Calibri"/>
              </a:rPr>
              <a:t>No</a:t>
            </a:r>
            <a:endParaRPr sz="1100">
              <a:latin typeface="Calibri"/>
              <a:cs typeface="Calibri"/>
            </a:endParaRPr>
          </a:p>
        </p:txBody>
      </p:sp>
      <p:sp>
        <p:nvSpPr>
          <p:cNvPr id="52" name="object 52"/>
          <p:cNvSpPr txBox="1"/>
          <p:nvPr/>
        </p:nvSpPr>
        <p:spPr>
          <a:xfrm>
            <a:off x="4777232" y="4328985"/>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53" name="object 53"/>
          <p:cNvSpPr/>
          <p:nvPr/>
        </p:nvSpPr>
        <p:spPr>
          <a:xfrm>
            <a:off x="1164336" y="5034534"/>
            <a:ext cx="110489" cy="247650"/>
          </a:xfrm>
          <a:custGeom>
            <a:avLst/>
            <a:gdLst/>
            <a:ahLst/>
            <a:cxnLst/>
            <a:rect l="l" t="t" r="r" b="b"/>
            <a:pathLst>
              <a:path w="110490" h="247650">
                <a:moveTo>
                  <a:pt x="55244" y="210233"/>
                </a:moveTo>
                <a:lnTo>
                  <a:pt x="19050" y="147827"/>
                </a:lnTo>
                <a:lnTo>
                  <a:pt x="16001" y="143255"/>
                </a:lnTo>
                <a:lnTo>
                  <a:pt x="10667" y="141731"/>
                </a:lnTo>
                <a:lnTo>
                  <a:pt x="6095" y="144779"/>
                </a:lnTo>
                <a:lnTo>
                  <a:pt x="1523" y="147065"/>
                </a:lnTo>
                <a:lnTo>
                  <a:pt x="0" y="153162"/>
                </a:lnTo>
                <a:lnTo>
                  <a:pt x="2285" y="157733"/>
                </a:lnTo>
                <a:lnTo>
                  <a:pt x="45719" y="232012"/>
                </a:lnTo>
                <a:lnTo>
                  <a:pt x="45719" y="228600"/>
                </a:lnTo>
                <a:lnTo>
                  <a:pt x="47243" y="228600"/>
                </a:lnTo>
                <a:lnTo>
                  <a:pt x="47243" y="224027"/>
                </a:lnTo>
                <a:lnTo>
                  <a:pt x="55244" y="210233"/>
                </a:lnTo>
                <a:close/>
              </a:path>
              <a:path w="110490" h="247650">
                <a:moveTo>
                  <a:pt x="64769" y="193810"/>
                </a:moveTo>
                <a:lnTo>
                  <a:pt x="64769" y="0"/>
                </a:lnTo>
                <a:lnTo>
                  <a:pt x="45719" y="0"/>
                </a:lnTo>
                <a:lnTo>
                  <a:pt x="45719" y="193810"/>
                </a:lnTo>
                <a:lnTo>
                  <a:pt x="55244" y="210233"/>
                </a:lnTo>
                <a:lnTo>
                  <a:pt x="64769" y="193810"/>
                </a:lnTo>
                <a:close/>
              </a:path>
              <a:path w="110490" h="247650">
                <a:moveTo>
                  <a:pt x="64769" y="230951"/>
                </a:moveTo>
                <a:lnTo>
                  <a:pt x="64769" y="228600"/>
                </a:lnTo>
                <a:lnTo>
                  <a:pt x="45719" y="228600"/>
                </a:lnTo>
                <a:lnTo>
                  <a:pt x="45719" y="232012"/>
                </a:lnTo>
                <a:lnTo>
                  <a:pt x="54863" y="247650"/>
                </a:lnTo>
                <a:lnTo>
                  <a:pt x="64769" y="230951"/>
                </a:lnTo>
                <a:close/>
              </a:path>
              <a:path w="110490" h="247650">
                <a:moveTo>
                  <a:pt x="63245" y="224027"/>
                </a:moveTo>
                <a:lnTo>
                  <a:pt x="55244" y="210233"/>
                </a:lnTo>
                <a:lnTo>
                  <a:pt x="47243" y="224027"/>
                </a:lnTo>
                <a:lnTo>
                  <a:pt x="63245" y="224027"/>
                </a:lnTo>
                <a:close/>
              </a:path>
              <a:path w="110490" h="247650">
                <a:moveTo>
                  <a:pt x="63245" y="228600"/>
                </a:moveTo>
                <a:lnTo>
                  <a:pt x="63245" y="224027"/>
                </a:lnTo>
                <a:lnTo>
                  <a:pt x="47243" y="224027"/>
                </a:lnTo>
                <a:lnTo>
                  <a:pt x="47243" y="228600"/>
                </a:lnTo>
                <a:lnTo>
                  <a:pt x="63245" y="228600"/>
                </a:lnTo>
                <a:close/>
              </a:path>
              <a:path w="110490" h="247650">
                <a:moveTo>
                  <a:pt x="110489" y="153162"/>
                </a:moveTo>
                <a:lnTo>
                  <a:pt x="108965" y="147065"/>
                </a:lnTo>
                <a:lnTo>
                  <a:pt x="104393" y="144779"/>
                </a:lnTo>
                <a:lnTo>
                  <a:pt x="99822" y="141731"/>
                </a:lnTo>
                <a:lnTo>
                  <a:pt x="93725" y="143255"/>
                </a:lnTo>
                <a:lnTo>
                  <a:pt x="91439" y="147827"/>
                </a:lnTo>
                <a:lnTo>
                  <a:pt x="55244" y="210233"/>
                </a:lnTo>
                <a:lnTo>
                  <a:pt x="63245" y="224027"/>
                </a:lnTo>
                <a:lnTo>
                  <a:pt x="63245" y="228600"/>
                </a:lnTo>
                <a:lnTo>
                  <a:pt x="64769" y="228600"/>
                </a:lnTo>
                <a:lnTo>
                  <a:pt x="64769" y="230951"/>
                </a:lnTo>
                <a:lnTo>
                  <a:pt x="108203" y="157733"/>
                </a:lnTo>
                <a:lnTo>
                  <a:pt x="110489" y="153162"/>
                </a:lnTo>
                <a:close/>
              </a:path>
            </a:pathLst>
          </a:custGeom>
          <a:solidFill>
            <a:srgbClr val="4A7EBB"/>
          </a:solidFill>
        </p:spPr>
        <p:txBody>
          <a:bodyPr wrap="square" lIns="0" tIns="0" rIns="0" bIns="0" rtlCol="0"/>
          <a:lstStyle/>
          <a:p>
            <a:endParaRPr/>
          </a:p>
        </p:txBody>
      </p:sp>
      <p:sp>
        <p:nvSpPr>
          <p:cNvPr id="54" name="object 54"/>
          <p:cNvSpPr/>
          <p:nvPr/>
        </p:nvSpPr>
        <p:spPr>
          <a:xfrm>
            <a:off x="5305805" y="5275326"/>
            <a:ext cx="1102360" cy="615950"/>
          </a:xfrm>
          <a:custGeom>
            <a:avLst/>
            <a:gdLst/>
            <a:ahLst/>
            <a:cxnLst/>
            <a:rect l="l" t="t" r="r" b="b"/>
            <a:pathLst>
              <a:path w="1102360" h="615950">
                <a:moveTo>
                  <a:pt x="1101852" y="615696"/>
                </a:moveTo>
                <a:lnTo>
                  <a:pt x="1101852" y="0"/>
                </a:lnTo>
                <a:lnTo>
                  <a:pt x="0" y="0"/>
                </a:lnTo>
                <a:lnTo>
                  <a:pt x="0" y="615696"/>
                </a:lnTo>
                <a:lnTo>
                  <a:pt x="12954" y="615696"/>
                </a:lnTo>
                <a:lnTo>
                  <a:pt x="12954" y="25146"/>
                </a:lnTo>
                <a:lnTo>
                  <a:pt x="25146" y="12954"/>
                </a:lnTo>
                <a:lnTo>
                  <a:pt x="25146" y="25146"/>
                </a:lnTo>
                <a:lnTo>
                  <a:pt x="1075944" y="25146"/>
                </a:lnTo>
                <a:lnTo>
                  <a:pt x="1075944" y="12953"/>
                </a:lnTo>
                <a:lnTo>
                  <a:pt x="1088898" y="25146"/>
                </a:lnTo>
                <a:lnTo>
                  <a:pt x="1088898" y="615696"/>
                </a:lnTo>
                <a:lnTo>
                  <a:pt x="1101852" y="615696"/>
                </a:lnTo>
                <a:close/>
              </a:path>
              <a:path w="1102360" h="615950">
                <a:moveTo>
                  <a:pt x="25146" y="25146"/>
                </a:moveTo>
                <a:lnTo>
                  <a:pt x="25146" y="12954"/>
                </a:lnTo>
                <a:lnTo>
                  <a:pt x="12954" y="25146"/>
                </a:lnTo>
                <a:lnTo>
                  <a:pt x="25146" y="25146"/>
                </a:lnTo>
                <a:close/>
              </a:path>
              <a:path w="1102360" h="615950">
                <a:moveTo>
                  <a:pt x="25146" y="590550"/>
                </a:moveTo>
                <a:lnTo>
                  <a:pt x="25146" y="25146"/>
                </a:lnTo>
                <a:lnTo>
                  <a:pt x="12954" y="25146"/>
                </a:lnTo>
                <a:lnTo>
                  <a:pt x="12954" y="590550"/>
                </a:lnTo>
                <a:lnTo>
                  <a:pt x="25146" y="590550"/>
                </a:lnTo>
                <a:close/>
              </a:path>
              <a:path w="1102360" h="615950">
                <a:moveTo>
                  <a:pt x="1088898" y="590550"/>
                </a:moveTo>
                <a:lnTo>
                  <a:pt x="12954" y="590550"/>
                </a:lnTo>
                <a:lnTo>
                  <a:pt x="25146" y="603504"/>
                </a:lnTo>
                <a:lnTo>
                  <a:pt x="25146" y="615696"/>
                </a:lnTo>
                <a:lnTo>
                  <a:pt x="1075944" y="615696"/>
                </a:lnTo>
                <a:lnTo>
                  <a:pt x="1075944" y="603503"/>
                </a:lnTo>
                <a:lnTo>
                  <a:pt x="1088898" y="590550"/>
                </a:lnTo>
                <a:close/>
              </a:path>
              <a:path w="1102360" h="615950">
                <a:moveTo>
                  <a:pt x="25146" y="615696"/>
                </a:moveTo>
                <a:lnTo>
                  <a:pt x="25146" y="603504"/>
                </a:lnTo>
                <a:lnTo>
                  <a:pt x="12954" y="590550"/>
                </a:lnTo>
                <a:lnTo>
                  <a:pt x="12954" y="615696"/>
                </a:lnTo>
                <a:lnTo>
                  <a:pt x="25146" y="615696"/>
                </a:lnTo>
                <a:close/>
              </a:path>
              <a:path w="1102360" h="615950">
                <a:moveTo>
                  <a:pt x="1088898" y="25146"/>
                </a:moveTo>
                <a:lnTo>
                  <a:pt x="1075944" y="12953"/>
                </a:lnTo>
                <a:lnTo>
                  <a:pt x="1075944" y="25146"/>
                </a:lnTo>
                <a:lnTo>
                  <a:pt x="1088898" y="25146"/>
                </a:lnTo>
                <a:close/>
              </a:path>
              <a:path w="1102360" h="615950">
                <a:moveTo>
                  <a:pt x="1088898" y="590550"/>
                </a:moveTo>
                <a:lnTo>
                  <a:pt x="1088898" y="25146"/>
                </a:lnTo>
                <a:lnTo>
                  <a:pt x="1075944" y="25146"/>
                </a:lnTo>
                <a:lnTo>
                  <a:pt x="1075944" y="590550"/>
                </a:lnTo>
                <a:lnTo>
                  <a:pt x="1088898" y="590550"/>
                </a:lnTo>
                <a:close/>
              </a:path>
              <a:path w="1102360" h="615950">
                <a:moveTo>
                  <a:pt x="1088898" y="615696"/>
                </a:moveTo>
                <a:lnTo>
                  <a:pt x="1088898" y="590550"/>
                </a:lnTo>
                <a:lnTo>
                  <a:pt x="1075944" y="603503"/>
                </a:lnTo>
                <a:lnTo>
                  <a:pt x="1075944" y="615696"/>
                </a:lnTo>
                <a:lnTo>
                  <a:pt x="1088898" y="615696"/>
                </a:lnTo>
                <a:close/>
              </a:path>
            </a:pathLst>
          </a:custGeom>
          <a:solidFill>
            <a:srgbClr val="4F81BD"/>
          </a:solidFill>
        </p:spPr>
        <p:txBody>
          <a:bodyPr wrap="square" lIns="0" tIns="0" rIns="0" bIns="0" rtlCol="0"/>
          <a:lstStyle/>
          <a:p>
            <a:endParaRPr/>
          </a:p>
        </p:txBody>
      </p:sp>
      <p:sp>
        <p:nvSpPr>
          <p:cNvPr id="55" name="object 55"/>
          <p:cNvSpPr txBox="1"/>
          <p:nvPr/>
        </p:nvSpPr>
        <p:spPr>
          <a:xfrm>
            <a:off x="5373115" y="5427789"/>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6" name="object 56"/>
          <p:cNvSpPr/>
          <p:nvPr/>
        </p:nvSpPr>
        <p:spPr>
          <a:xfrm>
            <a:off x="381000" y="5275326"/>
            <a:ext cx="1654810" cy="825500"/>
          </a:xfrm>
          <a:custGeom>
            <a:avLst/>
            <a:gdLst/>
            <a:ahLst/>
            <a:cxnLst/>
            <a:rect l="l" t="t" r="r" b="b"/>
            <a:pathLst>
              <a:path w="1654810" h="825500">
                <a:moveTo>
                  <a:pt x="1654302" y="825246"/>
                </a:moveTo>
                <a:lnTo>
                  <a:pt x="1654302" y="0"/>
                </a:lnTo>
                <a:lnTo>
                  <a:pt x="0" y="0"/>
                </a:lnTo>
                <a:lnTo>
                  <a:pt x="0" y="825246"/>
                </a:lnTo>
                <a:lnTo>
                  <a:pt x="12954" y="825246"/>
                </a:lnTo>
                <a:lnTo>
                  <a:pt x="12953" y="25146"/>
                </a:lnTo>
                <a:lnTo>
                  <a:pt x="25908" y="12953"/>
                </a:lnTo>
                <a:lnTo>
                  <a:pt x="25907" y="25146"/>
                </a:lnTo>
                <a:lnTo>
                  <a:pt x="1629156" y="25146"/>
                </a:lnTo>
                <a:lnTo>
                  <a:pt x="1629156" y="12953"/>
                </a:lnTo>
                <a:lnTo>
                  <a:pt x="1642110" y="25146"/>
                </a:lnTo>
                <a:lnTo>
                  <a:pt x="1642110" y="825246"/>
                </a:lnTo>
                <a:lnTo>
                  <a:pt x="1654302" y="825246"/>
                </a:lnTo>
                <a:close/>
              </a:path>
              <a:path w="1654810" h="825500">
                <a:moveTo>
                  <a:pt x="25907" y="25146"/>
                </a:moveTo>
                <a:lnTo>
                  <a:pt x="25908" y="12953"/>
                </a:lnTo>
                <a:lnTo>
                  <a:pt x="12953" y="25146"/>
                </a:lnTo>
                <a:lnTo>
                  <a:pt x="25907" y="25146"/>
                </a:lnTo>
                <a:close/>
              </a:path>
              <a:path w="1654810" h="825500">
                <a:moveTo>
                  <a:pt x="25907" y="800100"/>
                </a:moveTo>
                <a:lnTo>
                  <a:pt x="25907" y="25146"/>
                </a:lnTo>
                <a:lnTo>
                  <a:pt x="12953" y="25146"/>
                </a:lnTo>
                <a:lnTo>
                  <a:pt x="12954" y="800100"/>
                </a:lnTo>
                <a:lnTo>
                  <a:pt x="25907" y="800100"/>
                </a:lnTo>
                <a:close/>
              </a:path>
              <a:path w="1654810" h="825500">
                <a:moveTo>
                  <a:pt x="1642110" y="800100"/>
                </a:moveTo>
                <a:lnTo>
                  <a:pt x="12954" y="800100"/>
                </a:lnTo>
                <a:lnTo>
                  <a:pt x="25908" y="813053"/>
                </a:lnTo>
                <a:lnTo>
                  <a:pt x="25907" y="825246"/>
                </a:lnTo>
                <a:lnTo>
                  <a:pt x="1629156" y="825246"/>
                </a:lnTo>
                <a:lnTo>
                  <a:pt x="1629156" y="813053"/>
                </a:lnTo>
                <a:lnTo>
                  <a:pt x="1642110" y="800100"/>
                </a:lnTo>
                <a:close/>
              </a:path>
              <a:path w="1654810" h="825500">
                <a:moveTo>
                  <a:pt x="25907" y="825246"/>
                </a:moveTo>
                <a:lnTo>
                  <a:pt x="25908" y="813053"/>
                </a:lnTo>
                <a:lnTo>
                  <a:pt x="12954" y="800100"/>
                </a:lnTo>
                <a:lnTo>
                  <a:pt x="12954" y="825246"/>
                </a:lnTo>
                <a:lnTo>
                  <a:pt x="25907" y="825246"/>
                </a:lnTo>
                <a:close/>
              </a:path>
              <a:path w="1654810" h="825500">
                <a:moveTo>
                  <a:pt x="1642110" y="25146"/>
                </a:moveTo>
                <a:lnTo>
                  <a:pt x="1629156" y="12953"/>
                </a:lnTo>
                <a:lnTo>
                  <a:pt x="1629156" y="25146"/>
                </a:lnTo>
                <a:lnTo>
                  <a:pt x="1642110" y="25146"/>
                </a:lnTo>
                <a:close/>
              </a:path>
              <a:path w="1654810" h="825500">
                <a:moveTo>
                  <a:pt x="1642110" y="800100"/>
                </a:moveTo>
                <a:lnTo>
                  <a:pt x="1642110" y="25146"/>
                </a:lnTo>
                <a:lnTo>
                  <a:pt x="1629156" y="25146"/>
                </a:lnTo>
                <a:lnTo>
                  <a:pt x="1629156" y="800100"/>
                </a:lnTo>
                <a:lnTo>
                  <a:pt x="1642110" y="800100"/>
                </a:lnTo>
                <a:close/>
              </a:path>
              <a:path w="1654810" h="825500">
                <a:moveTo>
                  <a:pt x="1642110" y="825246"/>
                </a:moveTo>
                <a:lnTo>
                  <a:pt x="1642110" y="800100"/>
                </a:lnTo>
                <a:lnTo>
                  <a:pt x="1629156" y="813053"/>
                </a:lnTo>
                <a:lnTo>
                  <a:pt x="1629156" y="825246"/>
                </a:lnTo>
                <a:lnTo>
                  <a:pt x="1642110" y="825246"/>
                </a:lnTo>
                <a:close/>
              </a:path>
            </a:pathLst>
          </a:custGeom>
          <a:solidFill>
            <a:srgbClr val="4F81BD"/>
          </a:solidFill>
        </p:spPr>
        <p:txBody>
          <a:bodyPr wrap="square" lIns="0" tIns="0" rIns="0" bIns="0" rtlCol="0"/>
          <a:lstStyle/>
          <a:p>
            <a:endParaRPr/>
          </a:p>
        </p:txBody>
      </p:sp>
      <p:sp>
        <p:nvSpPr>
          <p:cNvPr id="57" name="object 57"/>
          <p:cNvSpPr txBox="1"/>
          <p:nvPr/>
        </p:nvSpPr>
        <p:spPr>
          <a:xfrm>
            <a:off x="724154" y="5362257"/>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8" name="object 58"/>
          <p:cNvSpPr/>
          <p:nvPr/>
        </p:nvSpPr>
        <p:spPr>
          <a:xfrm>
            <a:off x="3581400" y="5465064"/>
            <a:ext cx="627887" cy="265175"/>
          </a:xfrm>
          <a:prstGeom prst="rect">
            <a:avLst/>
          </a:prstGeom>
          <a:blipFill>
            <a:blip r:embed="rId15" cstate="print"/>
            <a:stretch>
              <a:fillRect/>
            </a:stretch>
          </a:blipFill>
        </p:spPr>
        <p:txBody>
          <a:bodyPr wrap="square" lIns="0" tIns="0" rIns="0" bIns="0" rtlCol="0"/>
          <a:lstStyle/>
          <a:p>
            <a:endParaRPr/>
          </a:p>
        </p:txBody>
      </p:sp>
      <p:sp>
        <p:nvSpPr>
          <p:cNvPr id="59" name="object 59"/>
          <p:cNvSpPr/>
          <p:nvPr/>
        </p:nvSpPr>
        <p:spPr>
          <a:xfrm>
            <a:off x="3020186" y="5987034"/>
            <a:ext cx="0" cy="715010"/>
          </a:xfrm>
          <a:custGeom>
            <a:avLst/>
            <a:gdLst/>
            <a:ahLst/>
            <a:cxnLst/>
            <a:rect l="l" t="t" r="r" b="b"/>
            <a:pathLst>
              <a:path h="715009">
                <a:moveTo>
                  <a:pt x="0" y="0"/>
                </a:moveTo>
                <a:lnTo>
                  <a:pt x="0" y="714756"/>
                </a:lnTo>
              </a:path>
            </a:pathLst>
          </a:custGeom>
          <a:ln w="20320">
            <a:solidFill>
              <a:srgbClr val="4A7EBB"/>
            </a:solidFill>
          </a:ln>
        </p:spPr>
        <p:txBody>
          <a:bodyPr wrap="square" lIns="0" tIns="0" rIns="0" bIns="0" rtlCol="0"/>
          <a:lstStyle/>
          <a:p>
            <a:endParaRPr/>
          </a:p>
        </p:txBody>
      </p:sp>
      <p:sp>
        <p:nvSpPr>
          <p:cNvPr id="60" name="object 60"/>
          <p:cNvSpPr/>
          <p:nvPr/>
        </p:nvSpPr>
        <p:spPr>
          <a:xfrm>
            <a:off x="2023110" y="5983604"/>
            <a:ext cx="989965" cy="0"/>
          </a:xfrm>
          <a:custGeom>
            <a:avLst/>
            <a:gdLst/>
            <a:ahLst/>
            <a:cxnLst/>
            <a:rect l="l" t="t" r="r" b="b"/>
            <a:pathLst>
              <a:path w="989964">
                <a:moveTo>
                  <a:pt x="0" y="0"/>
                </a:moveTo>
                <a:lnTo>
                  <a:pt x="989838" y="0"/>
                </a:lnTo>
              </a:path>
            </a:pathLst>
          </a:custGeom>
          <a:ln w="20320">
            <a:solidFill>
              <a:srgbClr val="4A7EBB"/>
            </a:solidFill>
          </a:ln>
        </p:spPr>
        <p:txBody>
          <a:bodyPr wrap="square" lIns="0" tIns="0" rIns="0" bIns="0" rtlCol="0"/>
          <a:lstStyle/>
          <a:p>
            <a:endParaRPr/>
          </a:p>
        </p:txBody>
      </p:sp>
      <p:sp>
        <p:nvSpPr>
          <p:cNvPr id="61" name="object 61"/>
          <p:cNvSpPr/>
          <p:nvPr/>
        </p:nvSpPr>
        <p:spPr>
          <a:xfrm>
            <a:off x="780287" y="6160008"/>
            <a:ext cx="829055" cy="265175"/>
          </a:xfrm>
          <a:prstGeom prst="rect">
            <a:avLst/>
          </a:prstGeom>
          <a:blipFill>
            <a:blip r:embed="rId16" cstate="print"/>
            <a:stretch>
              <a:fillRect/>
            </a:stretch>
          </a:blipFill>
        </p:spPr>
        <p:txBody>
          <a:bodyPr wrap="square" lIns="0" tIns="0" rIns="0" bIns="0" rtlCol="0"/>
          <a:lstStyle/>
          <a:p>
            <a:endParaRPr/>
          </a:p>
        </p:txBody>
      </p:sp>
      <p:sp>
        <p:nvSpPr>
          <p:cNvPr id="62" name="object 62"/>
          <p:cNvSpPr/>
          <p:nvPr/>
        </p:nvSpPr>
        <p:spPr>
          <a:xfrm>
            <a:off x="5305805" y="6179820"/>
            <a:ext cx="1102360" cy="1064260"/>
          </a:xfrm>
          <a:custGeom>
            <a:avLst/>
            <a:gdLst/>
            <a:ahLst/>
            <a:cxnLst/>
            <a:rect l="l" t="t" r="r" b="b"/>
            <a:pathLst>
              <a:path w="1102360" h="1064259">
                <a:moveTo>
                  <a:pt x="1101852" y="1063752"/>
                </a:moveTo>
                <a:lnTo>
                  <a:pt x="1101852" y="0"/>
                </a:lnTo>
                <a:lnTo>
                  <a:pt x="0" y="0"/>
                </a:lnTo>
                <a:lnTo>
                  <a:pt x="0" y="1063752"/>
                </a:lnTo>
                <a:lnTo>
                  <a:pt x="12954" y="1063752"/>
                </a:lnTo>
                <a:lnTo>
                  <a:pt x="12954" y="25908"/>
                </a:lnTo>
                <a:lnTo>
                  <a:pt x="25146" y="12954"/>
                </a:lnTo>
                <a:lnTo>
                  <a:pt x="25146" y="25908"/>
                </a:lnTo>
                <a:lnTo>
                  <a:pt x="1075944" y="25907"/>
                </a:lnTo>
                <a:lnTo>
                  <a:pt x="1075944" y="12953"/>
                </a:lnTo>
                <a:lnTo>
                  <a:pt x="1088898" y="25907"/>
                </a:lnTo>
                <a:lnTo>
                  <a:pt x="1088898" y="1063752"/>
                </a:lnTo>
                <a:lnTo>
                  <a:pt x="1101852" y="1063752"/>
                </a:lnTo>
                <a:close/>
              </a:path>
              <a:path w="1102360" h="1064259">
                <a:moveTo>
                  <a:pt x="25146" y="25908"/>
                </a:moveTo>
                <a:lnTo>
                  <a:pt x="25146" y="12954"/>
                </a:lnTo>
                <a:lnTo>
                  <a:pt x="12954" y="25908"/>
                </a:lnTo>
                <a:lnTo>
                  <a:pt x="25146" y="25908"/>
                </a:lnTo>
                <a:close/>
              </a:path>
              <a:path w="1102360" h="1064259">
                <a:moveTo>
                  <a:pt x="25146" y="1038606"/>
                </a:moveTo>
                <a:lnTo>
                  <a:pt x="25146" y="25908"/>
                </a:lnTo>
                <a:lnTo>
                  <a:pt x="12954" y="25908"/>
                </a:lnTo>
                <a:lnTo>
                  <a:pt x="12954" y="1038606"/>
                </a:lnTo>
                <a:lnTo>
                  <a:pt x="25146" y="1038606"/>
                </a:lnTo>
                <a:close/>
              </a:path>
              <a:path w="1102360" h="1064259">
                <a:moveTo>
                  <a:pt x="1088898" y="1038606"/>
                </a:moveTo>
                <a:lnTo>
                  <a:pt x="12954" y="1038606"/>
                </a:lnTo>
                <a:lnTo>
                  <a:pt x="25146" y="1051560"/>
                </a:lnTo>
                <a:lnTo>
                  <a:pt x="25146" y="1063752"/>
                </a:lnTo>
                <a:lnTo>
                  <a:pt x="1075944" y="1063752"/>
                </a:lnTo>
                <a:lnTo>
                  <a:pt x="1075944" y="1051560"/>
                </a:lnTo>
                <a:lnTo>
                  <a:pt x="1088898" y="1038606"/>
                </a:lnTo>
                <a:close/>
              </a:path>
              <a:path w="1102360" h="1064259">
                <a:moveTo>
                  <a:pt x="25146" y="1063752"/>
                </a:moveTo>
                <a:lnTo>
                  <a:pt x="25146" y="1051560"/>
                </a:lnTo>
                <a:lnTo>
                  <a:pt x="12954" y="1038606"/>
                </a:lnTo>
                <a:lnTo>
                  <a:pt x="12954" y="1063752"/>
                </a:lnTo>
                <a:lnTo>
                  <a:pt x="25146" y="1063752"/>
                </a:lnTo>
                <a:close/>
              </a:path>
              <a:path w="1102360" h="1064259">
                <a:moveTo>
                  <a:pt x="1088898" y="25907"/>
                </a:moveTo>
                <a:lnTo>
                  <a:pt x="1075944" y="12953"/>
                </a:lnTo>
                <a:lnTo>
                  <a:pt x="1075944" y="25907"/>
                </a:lnTo>
                <a:lnTo>
                  <a:pt x="1088898" y="25907"/>
                </a:lnTo>
                <a:close/>
              </a:path>
              <a:path w="1102360" h="1064259">
                <a:moveTo>
                  <a:pt x="1088898" y="1038606"/>
                </a:moveTo>
                <a:lnTo>
                  <a:pt x="1088898" y="25907"/>
                </a:lnTo>
                <a:lnTo>
                  <a:pt x="1075944" y="25907"/>
                </a:lnTo>
                <a:lnTo>
                  <a:pt x="1075944" y="1038606"/>
                </a:lnTo>
                <a:lnTo>
                  <a:pt x="1088898" y="1038606"/>
                </a:lnTo>
                <a:close/>
              </a:path>
              <a:path w="1102360" h="1064259">
                <a:moveTo>
                  <a:pt x="1088898" y="1063752"/>
                </a:moveTo>
                <a:lnTo>
                  <a:pt x="1088898" y="1038606"/>
                </a:lnTo>
                <a:lnTo>
                  <a:pt x="1075944" y="1051560"/>
                </a:lnTo>
                <a:lnTo>
                  <a:pt x="1075944" y="1063752"/>
                </a:lnTo>
                <a:lnTo>
                  <a:pt x="1088898" y="1063752"/>
                </a:lnTo>
                <a:close/>
              </a:path>
            </a:pathLst>
          </a:custGeom>
          <a:solidFill>
            <a:srgbClr val="4F81BD"/>
          </a:solidFill>
        </p:spPr>
        <p:txBody>
          <a:bodyPr wrap="square" lIns="0" tIns="0" rIns="0" bIns="0" rtlCol="0"/>
          <a:lstStyle/>
          <a:p>
            <a:endParaRPr/>
          </a:p>
        </p:txBody>
      </p:sp>
      <p:sp>
        <p:nvSpPr>
          <p:cNvPr id="63" name="object 63"/>
          <p:cNvSpPr/>
          <p:nvPr/>
        </p:nvSpPr>
        <p:spPr>
          <a:xfrm>
            <a:off x="3438144" y="6562343"/>
            <a:ext cx="920496" cy="262127"/>
          </a:xfrm>
          <a:prstGeom prst="rect">
            <a:avLst/>
          </a:prstGeom>
          <a:blipFill>
            <a:blip r:embed="rId17" cstate="print"/>
            <a:stretch>
              <a:fillRect/>
            </a:stretch>
          </a:blipFill>
        </p:spPr>
        <p:txBody>
          <a:bodyPr wrap="square" lIns="0" tIns="0" rIns="0" bIns="0" rtlCol="0"/>
          <a:lstStyle/>
          <a:p>
            <a:endParaRPr/>
          </a:p>
        </p:txBody>
      </p:sp>
      <p:sp>
        <p:nvSpPr>
          <p:cNvPr id="64" name="object 64"/>
          <p:cNvSpPr/>
          <p:nvPr/>
        </p:nvSpPr>
        <p:spPr>
          <a:xfrm>
            <a:off x="390906" y="6570726"/>
            <a:ext cx="1644650" cy="740410"/>
          </a:xfrm>
          <a:custGeom>
            <a:avLst/>
            <a:gdLst/>
            <a:ahLst/>
            <a:cxnLst/>
            <a:rect l="l" t="t" r="r" b="b"/>
            <a:pathLst>
              <a:path w="1644650" h="740409">
                <a:moveTo>
                  <a:pt x="1644395" y="739901"/>
                </a:moveTo>
                <a:lnTo>
                  <a:pt x="1644395" y="0"/>
                </a:lnTo>
                <a:lnTo>
                  <a:pt x="0" y="0"/>
                </a:lnTo>
                <a:lnTo>
                  <a:pt x="0" y="739901"/>
                </a:lnTo>
                <a:lnTo>
                  <a:pt x="12954" y="739901"/>
                </a:lnTo>
                <a:lnTo>
                  <a:pt x="12953" y="25146"/>
                </a:lnTo>
                <a:lnTo>
                  <a:pt x="25145" y="12953"/>
                </a:lnTo>
                <a:lnTo>
                  <a:pt x="25145" y="25146"/>
                </a:lnTo>
                <a:lnTo>
                  <a:pt x="1619250" y="25146"/>
                </a:lnTo>
                <a:lnTo>
                  <a:pt x="1619250" y="12953"/>
                </a:lnTo>
                <a:lnTo>
                  <a:pt x="1632204" y="25146"/>
                </a:lnTo>
                <a:lnTo>
                  <a:pt x="1632204" y="739901"/>
                </a:lnTo>
                <a:lnTo>
                  <a:pt x="1644395" y="739901"/>
                </a:lnTo>
                <a:close/>
              </a:path>
              <a:path w="1644650" h="740409">
                <a:moveTo>
                  <a:pt x="25145" y="25146"/>
                </a:moveTo>
                <a:lnTo>
                  <a:pt x="25145" y="12953"/>
                </a:lnTo>
                <a:lnTo>
                  <a:pt x="12953" y="25146"/>
                </a:lnTo>
                <a:lnTo>
                  <a:pt x="25145" y="25146"/>
                </a:lnTo>
                <a:close/>
              </a:path>
              <a:path w="1644650" h="740409">
                <a:moveTo>
                  <a:pt x="25146" y="713994"/>
                </a:moveTo>
                <a:lnTo>
                  <a:pt x="25145" y="25146"/>
                </a:lnTo>
                <a:lnTo>
                  <a:pt x="12953" y="25146"/>
                </a:lnTo>
                <a:lnTo>
                  <a:pt x="12954" y="713994"/>
                </a:lnTo>
                <a:lnTo>
                  <a:pt x="25146" y="713994"/>
                </a:lnTo>
                <a:close/>
              </a:path>
              <a:path w="1644650" h="740409">
                <a:moveTo>
                  <a:pt x="1632204" y="713994"/>
                </a:moveTo>
                <a:lnTo>
                  <a:pt x="12954" y="713994"/>
                </a:lnTo>
                <a:lnTo>
                  <a:pt x="25146" y="726948"/>
                </a:lnTo>
                <a:lnTo>
                  <a:pt x="25146" y="739901"/>
                </a:lnTo>
                <a:lnTo>
                  <a:pt x="1619250" y="739901"/>
                </a:lnTo>
                <a:lnTo>
                  <a:pt x="1619250" y="726948"/>
                </a:lnTo>
                <a:lnTo>
                  <a:pt x="1632204" y="713994"/>
                </a:lnTo>
                <a:close/>
              </a:path>
              <a:path w="1644650" h="740409">
                <a:moveTo>
                  <a:pt x="25146" y="739901"/>
                </a:moveTo>
                <a:lnTo>
                  <a:pt x="25146" y="726948"/>
                </a:lnTo>
                <a:lnTo>
                  <a:pt x="12954" y="713994"/>
                </a:lnTo>
                <a:lnTo>
                  <a:pt x="12954" y="739901"/>
                </a:lnTo>
                <a:lnTo>
                  <a:pt x="25146" y="739901"/>
                </a:lnTo>
                <a:close/>
              </a:path>
              <a:path w="1644650" h="740409">
                <a:moveTo>
                  <a:pt x="1632204" y="25146"/>
                </a:moveTo>
                <a:lnTo>
                  <a:pt x="1619250" y="12953"/>
                </a:lnTo>
                <a:lnTo>
                  <a:pt x="1619250" y="25146"/>
                </a:lnTo>
                <a:lnTo>
                  <a:pt x="1632204" y="25146"/>
                </a:lnTo>
                <a:close/>
              </a:path>
              <a:path w="1644650" h="740409">
                <a:moveTo>
                  <a:pt x="1632204" y="713994"/>
                </a:moveTo>
                <a:lnTo>
                  <a:pt x="1632204" y="25146"/>
                </a:lnTo>
                <a:lnTo>
                  <a:pt x="1619250" y="25146"/>
                </a:lnTo>
                <a:lnTo>
                  <a:pt x="1619250" y="713994"/>
                </a:lnTo>
                <a:lnTo>
                  <a:pt x="1632204" y="713994"/>
                </a:lnTo>
                <a:close/>
              </a:path>
              <a:path w="1644650" h="740409">
                <a:moveTo>
                  <a:pt x="1632204" y="739901"/>
                </a:moveTo>
                <a:lnTo>
                  <a:pt x="1632204" y="713994"/>
                </a:lnTo>
                <a:lnTo>
                  <a:pt x="1619250" y="726948"/>
                </a:lnTo>
                <a:lnTo>
                  <a:pt x="1619250" y="739901"/>
                </a:lnTo>
                <a:lnTo>
                  <a:pt x="1632204" y="739901"/>
                </a:lnTo>
                <a:close/>
              </a:path>
            </a:pathLst>
          </a:custGeom>
          <a:solidFill>
            <a:srgbClr val="4F81BD"/>
          </a:solidFill>
        </p:spPr>
        <p:txBody>
          <a:bodyPr wrap="square" lIns="0" tIns="0" rIns="0" bIns="0" rtlCol="0"/>
          <a:lstStyle/>
          <a:p>
            <a:endParaRPr/>
          </a:p>
        </p:txBody>
      </p:sp>
      <p:sp>
        <p:nvSpPr>
          <p:cNvPr id="65" name="object 65"/>
          <p:cNvSpPr txBox="1"/>
          <p:nvPr/>
        </p:nvSpPr>
        <p:spPr>
          <a:xfrm>
            <a:off x="667013" y="5537511"/>
            <a:ext cx="1082040" cy="504190"/>
          </a:xfrm>
          <a:prstGeom prst="rect">
            <a:avLst/>
          </a:prstGeom>
        </p:spPr>
        <p:txBody>
          <a:bodyPr vert="horz" wrap="square" lIns="0" tIns="0" rIns="0" bIns="0" rtlCol="0">
            <a:spAutoFit/>
          </a:bodyPr>
          <a:lstStyle/>
          <a:p>
            <a:pPr marL="12700" marR="5080" indent="-1270" algn="ctr">
              <a:lnSpc>
                <a:spcPct val="101099"/>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4</a:t>
            </a:r>
            <a:r>
              <a:rPr sz="1100" b="1" spc="-5" dirty="0">
                <a:latin typeface="Calibri"/>
                <a:cs typeface="Calibri"/>
              </a:rPr>
              <a:t> </a:t>
            </a:r>
            <a:r>
              <a:rPr sz="1100" spc="-15" dirty="0">
                <a:latin typeface="Calibri"/>
                <a:cs typeface="Calibri"/>
              </a:rPr>
              <a:t>Observ</a:t>
            </a:r>
            <a:r>
              <a:rPr sz="1100" spc="-10" dirty="0">
                <a:latin typeface="Calibri"/>
                <a:cs typeface="Calibri"/>
              </a:rPr>
              <a:t>e</a:t>
            </a:r>
            <a:r>
              <a:rPr sz="1100" spc="-5" dirty="0">
                <a:latin typeface="Calibri"/>
                <a:cs typeface="Calibri"/>
              </a:rPr>
              <a:t> </a:t>
            </a:r>
            <a:r>
              <a:rPr sz="1100" dirty="0">
                <a:latin typeface="Calibri"/>
                <a:cs typeface="Calibri"/>
              </a:rPr>
              <a:t>/ Monitor </a:t>
            </a:r>
            <a:r>
              <a:rPr sz="1100" spc="-10" dirty="0">
                <a:latin typeface="Calibri"/>
                <a:cs typeface="Calibri"/>
              </a:rPr>
              <a:t>24</a:t>
            </a:r>
            <a:r>
              <a:rPr sz="1100" spc="-5" dirty="0">
                <a:latin typeface="Calibri"/>
                <a:cs typeface="Calibri"/>
              </a:rPr>
              <a:t>‐</a:t>
            </a:r>
            <a:r>
              <a:rPr sz="1100" spc="-10" dirty="0">
                <a:latin typeface="Calibri"/>
                <a:cs typeface="Calibri"/>
              </a:rPr>
              <a:t>48</a:t>
            </a:r>
            <a:r>
              <a:rPr sz="1100" spc="-5" dirty="0">
                <a:latin typeface="Calibri"/>
                <a:cs typeface="Calibri"/>
              </a:rPr>
              <a:t> hours</a:t>
            </a:r>
            <a:endParaRPr sz="1100">
              <a:latin typeface="Calibri"/>
              <a:cs typeface="Calibri"/>
            </a:endParaRPr>
          </a:p>
        </p:txBody>
      </p:sp>
      <p:sp>
        <p:nvSpPr>
          <p:cNvPr id="66" name="object 66"/>
          <p:cNvSpPr txBox="1"/>
          <p:nvPr/>
        </p:nvSpPr>
        <p:spPr>
          <a:xfrm>
            <a:off x="3695191" y="5539041"/>
            <a:ext cx="39751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Worse</a:t>
            </a:r>
            <a:endParaRPr sz="1100">
              <a:latin typeface="Calibri"/>
              <a:cs typeface="Calibri"/>
            </a:endParaRPr>
          </a:p>
        </p:txBody>
      </p:sp>
      <p:sp>
        <p:nvSpPr>
          <p:cNvPr id="67" name="object 67"/>
          <p:cNvSpPr txBox="1"/>
          <p:nvPr/>
        </p:nvSpPr>
        <p:spPr>
          <a:xfrm>
            <a:off x="5508772" y="5602346"/>
            <a:ext cx="694055"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5</a:t>
            </a:r>
            <a:endParaRPr sz="1100">
              <a:latin typeface="Calibri"/>
              <a:cs typeface="Calibri"/>
            </a:endParaRPr>
          </a:p>
        </p:txBody>
      </p:sp>
      <p:sp>
        <p:nvSpPr>
          <p:cNvPr id="68" name="object 68"/>
          <p:cNvSpPr txBox="1"/>
          <p:nvPr/>
        </p:nvSpPr>
        <p:spPr>
          <a:xfrm>
            <a:off x="906272" y="6234746"/>
            <a:ext cx="57404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Im</a:t>
            </a:r>
            <a:r>
              <a:rPr sz="1100" spc="-5" dirty="0">
                <a:latin typeface="Calibri"/>
                <a:cs typeface="Calibri"/>
              </a:rPr>
              <a:t>p</a:t>
            </a:r>
            <a:r>
              <a:rPr sz="1100" spc="-10" dirty="0">
                <a:latin typeface="Calibri"/>
                <a:cs typeface="Calibri"/>
              </a:rPr>
              <a:t>roved</a:t>
            </a:r>
            <a:endParaRPr sz="1100">
              <a:latin typeface="Calibri"/>
              <a:cs typeface="Calibri"/>
            </a:endParaRPr>
          </a:p>
        </p:txBody>
      </p:sp>
      <p:sp>
        <p:nvSpPr>
          <p:cNvPr id="69" name="object 69"/>
          <p:cNvSpPr txBox="1"/>
          <p:nvPr/>
        </p:nvSpPr>
        <p:spPr>
          <a:xfrm>
            <a:off x="5369204" y="6305612"/>
            <a:ext cx="974090" cy="846455"/>
          </a:xfrm>
          <a:prstGeom prst="rect">
            <a:avLst/>
          </a:prstGeom>
        </p:spPr>
        <p:txBody>
          <a:bodyPr vert="horz" wrap="square" lIns="0" tIns="0" rIns="0" bIns="0" rtlCol="0">
            <a:spAutoFit/>
          </a:bodyPr>
          <a:lstStyle/>
          <a:p>
            <a:pPr marL="12065" marR="5080" algn="ctr">
              <a:lnSpc>
                <a:spcPct val="1016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6</a:t>
            </a:r>
            <a:r>
              <a:rPr sz="1100" b="1" spc="-5" dirty="0">
                <a:latin typeface="Calibri"/>
                <a:cs typeface="Calibri"/>
              </a:rPr>
              <a:t> </a:t>
            </a:r>
            <a:r>
              <a:rPr sz="1100" spc="-5" dirty="0">
                <a:latin typeface="Calibri"/>
                <a:cs typeface="Calibri"/>
              </a:rPr>
              <a:t>M</a:t>
            </a:r>
            <a:r>
              <a:rPr sz="1100" dirty="0">
                <a:latin typeface="Calibri"/>
                <a:cs typeface="Calibri"/>
              </a:rPr>
              <a:t>o</a:t>
            </a:r>
            <a:r>
              <a:rPr sz="1100" spc="-5" dirty="0">
                <a:latin typeface="Calibri"/>
                <a:cs typeface="Calibri"/>
              </a:rPr>
              <a:t>nit</a:t>
            </a:r>
            <a:r>
              <a:rPr sz="1100" dirty="0">
                <a:latin typeface="Calibri"/>
                <a:cs typeface="Calibri"/>
              </a:rPr>
              <a:t>o</a:t>
            </a:r>
            <a:r>
              <a:rPr sz="1100" spc="-5" dirty="0">
                <a:latin typeface="Calibri"/>
                <a:cs typeface="Calibri"/>
              </a:rPr>
              <a:t>r</a:t>
            </a:r>
            <a:r>
              <a:rPr sz="1100" spc="5" dirty="0">
                <a:latin typeface="Calibri"/>
                <a:cs typeface="Calibri"/>
              </a:rPr>
              <a:t> </a:t>
            </a:r>
            <a:r>
              <a:rPr sz="1100" spc="-10" dirty="0">
                <a:latin typeface="Calibri"/>
                <a:cs typeface="Calibri"/>
              </a:rPr>
              <a:t>per </a:t>
            </a:r>
            <a:r>
              <a:rPr sz="1100" spc="-5" dirty="0">
                <a:latin typeface="Calibri"/>
                <a:cs typeface="Calibri"/>
              </a:rPr>
              <a:t>Med</a:t>
            </a:r>
            <a:r>
              <a:rPr sz="1100" spc="5" dirty="0">
                <a:latin typeface="Calibri"/>
                <a:cs typeface="Calibri"/>
              </a:rPr>
              <a:t>i</a:t>
            </a:r>
            <a:r>
              <a:rPr sz="1100" spc="-10" dirty="0">
                <a:latin typeface="Calibri"/>
                <a:cs typeface="Calibri"/>
              </a:rPr>
              <a:t>ca</a:t>
            </a:r>
            <a:r>
              <a:rPr sz="1100" dirty="0">
                <a:latin typeface="Calibri"/>
                <a:cs typeface="Calibri"/>
              </a:rPr>
              <a:t>l</a:t>
            </a:r>
            <a:r>
              <a:rPr sz="1100" spc="-5" dirty="0">
                <a:latin typeface="Calibri"/>
                <a:cs typeface="Calibri"/>
              </a:rPr>
              <a:t> Director </a:t>
            </a:r>
            <a:r>
              <a:rPr sz="1100" dirty="0">
                <a:latin typeface="Calibri"/>
                <a:cs typeface="Calibri"/>
              </a:rPr>
              <a:t>Protocol</a:t>
            </a:r>
            <a:endParaRPr sz="1100">
              <a:latin typeface="Calibri"/>
              <a:cs typeface="Calibri"/>
            </a:endParaRPr>
          </a:p>
        </p:txBody>
      </p:sp>
      <p:sp>
        <p:nvSpPr>
          <p:cNvPr id="70" name="object 70"/>
          <p:cNvSpPr txBox="1"/>
          <p:nvPr/>
        </p:nvSpPr>
        <p:spPr>
          <a:xfrm>
            <a:off x="3577082" y="6634797"/>
            <a:ext cx="64389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a:t>
            </a:r>
            <a:r>
              <a:rPr sz="1100" spc="-10" dirty="0">
                <a:latin typeface="Calibri"/>
                <a:cs typeface="Calibri"/>
              </a:rPr>
              <a:t>o</a:t>
            </a:r>
            <a:r>
              <a:rPr sz="1100" spc="-5" dirty="0">
                <a:latin typeface="Calibri"/>
                <a:cs typeface="Calibri"/>
              </a:rPr>
              <a:t> </a:t>
            </a:r>
            <a:r>
              <a:rPr sz="1100" dirty="0">
                <a:latin typeface="Calibri"/>
                <a:cs typeface="Calibri"/>
              </a:rPr>
              <a:t>Cha</a:t>
            </a:r>
            <a:r>
              <a:rPr sz="1100" spc="-5" dirty="0">
                <a:latin typeface="Calibri"/>
                <a:cs typeface="Calibri"/>
              </a:rPr>
              <a:t>n</a:t>
            </a:r>
            <a:r>
              <a:rPr sz="1100" spc="-15" dirty="0">
                <a:latin typeface="Calibri"/>
                <a:cs typeface="Calibri"/>
              </a:rPr>
              <a:t>g</a:t>
            </a:r>
            <a:r>
              <a:rPr sz="1100" spc="-10" dirty="0">
                <a:latin typeface="Calibri"/>
                <a:cs typeface="Calibri"/>
              </a:rPr>
              <a:t>e</a:t>
            </a:r>
            <a:endParaRPr sz="1100">
              <a:latin typeface="Calibri"/>
              <a:cs typeface="Calibri"/>
            </a:endParaRPr>
          </a:p>
        </p:txBody>
      </p:sp>
      <p:sp>
        <p:nvSpPr>
          <p:cNvPr id="71" name="object 71"/>
          <p:cNvSpPr txBox="1"/>
          <p:nvPr/>
        </p:nvSpPr>
        <p:spPr>
          <a:xfrm>
            <a:off x="724916" y="6704138"/>
            <a:ext cx="975994" cy="506095"/>
          </a:xfrm>
          <a:prstGeom prst="rect">
            <a:avLst/>
          </a:prstGeom>
        </p:spPr>
        <p:txBody>
          <a:bodyPr vert="horz" wrap="square" lIns="0" tIns="0" rIns="0" bIns="0" rtlCol="0">
            <a:spAutoFit/>
          </a:bodyPr>
          <a:lstStyle/>
          <a:p>
            <a:pPr marL="153670" marR="5080" indent="-141605">
              <a:lnSpc>
                <a:spcPct val="101600"/>
              </a:lnSpc>
            </a:pPr>
            <a:r>
              <a:rPr sz="1100" spc="-15" dirty="0">
                <a:latin typeface="Calibri"/>
                <a:cs typeface="Calibri"/>
              </a:rPr>
              <a:t>N</a:t>
            </a:r>
            <a:r>
              <a:rPr sz="1100" spc="-10" dirty="0">
                <a:latin typeface="Calibri"/>
                <a:cs typeface="Calibri"/>
              </a:rPr>
              <a:t>o</a:t>
            </a:r>
            <a:r>
              <a:rPr sz="1100" spc="-5" dirty="0">
                <a:latin typeface="Calibri"/>
                <a:cs typeface="Calibri"/>
              </a:rPr>
              <a:t> Uri</a:t>
            </a:r>
            <a:r>
              <a:rPr sz="1100" dirty="0">
                <a:latin typeface="Calibri"/>
                <a:cs typeface="Calibri"/>
              </a:rPr>
              <a:t>n</a:t>
            </a:r>
            <a:r>
              <a:rPr sz="1100" spc="-10" dirty="0">
                <a:latin typeface="Calibri"/>
                <a:cs typeface="Calibri"/>
              </a:rPr>
              <a:t>e</a:t>
            </a:r>
            <a:r>
              <a:rPr sz="1100" spc="-5" dirty="0">
                <a:latin typeface="Calibri"/>
                <a:cs typeface="Calibri"/>
              </a:rPr>
              <a:t> </a:t>
            </a:r>
            <a:r>
              <a:rPr sz="1100" dirty="0">
                <a:latin typeface="Calibri"/>
                <a:cs typeface="Calibri"/>
              </a:rPr>
              <a:t>Testi</a:t>
            </a:r>
            <a:r>
              <a:rPr sz="1100" spc="-5" dirty="0">
                <a:latin typeface="Calibri"/>
                <a:cs typeface="Calibri"/>
              </a:rPr>
              <a:t>n</a:t>
            </a:r>
            <a:r>
              <a:rPr sz="1100" spc="-10" dirty="0">
                <a:latin typeface="Calibri"/>
                <a:cs typeface="Calibri"/>
              </a:rPr>
              <a:t>g</a:t>
            </a:r>
            <a:r>
              <a:rPr sz="1100" spc="-5" dirty="0">
                <a:latin typeface="Calibri"/>
                <a:cs typeface="Calibri"/>
              </a:rPr>
              <a:t> Necessary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7</a:t>
            </a:r>
            <a:endParaRPr sz="110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238681665"/>
              </p:ext>
            </p:extLst>
          </p:nvPr>
        </p:nvGraphicFramePr>
        <p:xfrm>
          <a:off x="7012813" y="1095121"/>
          <a:ext cx="2699004" cy="6252971"/>
        </p:xfrm>
        <a:graphic>
          <a:graphicData uri="http://schemas.openxmlformats.org/drawingml/2006/table">
            <a:tbl>
              <a:tblPr firstRow="1" bandRow="1">
                <a:tableStyleId>{2D5ABB26-0587-4C30-8999-92F81FD0307C}</a:tableStyleId>
              </a:tblPr>
              <a:tblGrid>
                <a:gridCol w="2699004">
                  <a:extLst>
                    <a:ext uri="{9D8B030D-6E8A-4147-A177-3AD203B41FA5}">
                      <a16:colId xmlns:a16="http://schemas.microsoft.com/office/drawing/2014/main" val="20000"/>
                    </a:ext>
                  </a:extLst>
                </a:gridCol>
              </a:tblGrid>
              <a:tr h="826769">
                <a:tc>
                  <a:txBody>
                    <a:bodyPr/>
                    <a:lstStyle/>
                    <a:p>
                      <a:pPr marL="1270"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A</a:t>
                      </a:r>
                      <a:endParaRPr sz="1000" dirty="0">
                        <a:latin typeface="Calibri"/>
                        <a:cs typeface="Calibri"/>
                      </a:endParaRPr>
                    </a:p>
                    <a:p>
                      <a:pPr marL="553085" marR="544830" indent="635" algn="ctr">
                        <a:lnSpc>
                          <a:spcPts val="1220"/>
                        </a:lnSpc>
                        <a:spcBef>
                          <a:spcPts val="40"/>
                        </a:spcBef>
                      </a:pPr>
                      <a:r>
                        <a:rPr sz="1000" spc="-5" dirty="0">
                          <a:solidFill>
                            <a:srgbClr val="00B050"/>
                          </a:solidFill>
                          <a:latin typeface="Calibri"/>
                          <a:cs typeface="Calibri"/>
                        </a:rPr>
                        <a:t>Nursin</a:t>
                      </a:r>
                      <a:r>
                        <a:rPr sz="1000" dirty="0">
                          <a:solidFill>
                            <a:srgbClr val="00B050"/>
                          </a:solidFill>
                          <a:latin typeface="Calibri"/>
                          <a:cs typeface="Calibri"/>
                        </a:rPr>
                        <a:t>g</a:t>
                      </a:r>
                      <a:r>
                        <a:rPr sz="1000" spc="-10" dirty="0">
                          <a:solidFill>
                            <a:srgbClr val="00B050"/>
                          </a:solidFill>
                          <a:latin typeface="Calibri"/>
                          <a:cs typeface="Calibri"/>
                        </a:rPr>
                        <a:t> </a:t>
                      </a:r>
                      <a:r>
                        <a:rPr sz="1000" spc="-5" dirty="0" smtClean="0">
                          <a:solidFill>
                            <a:srgbClr val="00B050"/>
                          </a:solidFill>
                          <a:latin typeface="Calibri"/>
                          <a:cs typeface="Calibri"/>
                        </a:rPr>
                        <a:t>Asses</a:t>
                      </a:r>
                      <a:r>
                        <a:rPr sz="1000" spc="-15" dirty="0" smtClean="0">
                          <a:solidFill>
                            <a:srgbClr val="00B050"/>
                          </a:solidFill>
                          <a:latin typeface="Calibri"/>
                          <a:cs typeface="Calibri"/>
                        </a:rPr>
                        <a:t>s</a:t>
                      </a:r>
                      <a:r>
                        <a:rPr sz="1000" spc="-5" dirty="0" smtClean="0">
                          <a:solidFill>
                            <a:srgbClr val="00B050"/>
                          </a:solidFill>
                          <a:latin typeface="Calibri"/>
                          <a:cs typeface="Calibri"/>
                        </a:rPr>
                        <a:t>ment</a:t>
                      </a:r>
                      <a:endParaRPr lang="en-US" sz="975" spc="0" baseline="29914" dirty="0" smtClean="0">
                        <a:solidFill>
                          <a:srgbClr val="00B050"/>
                        </a:solidFill>
                        <a:latin typeface="Calibri"/>
                        <a:cs typeface="Calibri"/>
                      </a:endParaRPr>
                    </a:p>
                    <a:p>
                      <a:pPr marL="553085" marR="544830" indent="635" algn="ctr">
                        <a:lnSpc>
                          <a:spcPts val="1220"/>
                        </a:lnSpc>
                        <a:spcBef>
                          <a:spcPts val="40"/>
                        </a:spcBef>
                      </a:pPr>
                      <a:r>
                        <a:rPr sz="1000" spc="-5" dirty="0" smtClean="0">
                          <a:solidFill>
                            <a:srgbClr val="00B050"/>
                          </a:solidFill>
                          <a:latin typeface="Calibri"/>
                          <a:cs typeface="Calibri"/>
                        </a:rPr>
                        <a:t>Complet</a:t>
                      </a:r>
                      <a:r>
                        <a:rPr sz="1000" dirty="0" smtClean="0">
                          <a:solidFill>
                            <a:srgbClr val="00B050"/>
                          </a:solidFill>
                          <a:latin typeface="Calibri"/>
                          <a:cs typeface="Calibri"/>
                        </a:rPr>
                        <a:t>e </a:t>
                      </a:r>
                      <a:r>
                        <a:rPr sz="1000" spc="-5" dirty="0">
                          <a:solidFill>
                            <a:srgbClr val="00B050"/>
                          </a:solidFill>
                          <a:latin typeface="Calibri"/>
                          <a:cs typeface="Calibri"/>
                        </a:rPr>
                        <a:t>N</a:t>
                      </a:r>
                      <a:r>
                        <a:rPr sz="1000" dirty="0">
                          <a:solidFill>
                            <a:srgbClr val="00B050"/>
                          </a:solidFill>
                          <a:latin typeface="Calibri"/>
                          <a:cs typeface="Calibri"/>
                        </a:rPr>
                        <a:t>u</a:t>
                      </a:r>
                      <a:r>
                        <a:rPr sz="1000" spc="-5" dirty="0">
                          <a:solidFill>
                            <a:srgbClr val="00B050"/>
                          </a:solidFill>
                          <a:latin typeface="Calibri"/>
                          <a:cs typeface="Calibri"/>
                        </a:rPr>
                        <a:t>rsin</a:t>
                      </a:r>
                      <a:r>
                        <a:rPr sz="1000" dirty="0">
                          <a:solidFill>
                            <a:srgbClr val="00B050"/>
                          </a:solidFill>
                          <a:latin typeface="Calibri"/>
                          <a:cs typeface="Calibri"/>
                        </a:rPr>
                        <a:t>g</a:t>
                      </a:r>
                      <a:r>
                        <a:rPr sz="1000" spc="-5" dirty="0">
                          <a:solidFill>
                            <a:srgbClr val="00B050"/>
                          </a:solidFill>
                          <a:latin typeface="Calibri"/>
                          <a:cs typeface="Calibri"/>
                        </a:rPr>
                        <a:t> Assessment</a:t>
                      </a:r>
                      <a:endParaRPr sz="1000" dirty="0">
                        <a:latin typeface="Calibri"/>
                        <a:cs typeface="Calibri"/>
                      </a:endParaRPr>
                    </a:p>
                    <a:p>
                      <a:pPr algn="ctr">
                        <a:lnSpc>
                          <a:spcPts val="1175"/>
                        </a:lnSpc>
                      </a:pPr>
                      <a:r>
                        <a:rPr sz="1000" b="1" spc="-5" dirty="0">
                          <a:solidFill>
                            <a:srgbClr val="00B050"/>
                          </a:solidFill>
                          <a:latin typeface="Calibri"/>
                          <a:cs typeface="Calibri"/>
                        </a:rPr>
                        <a:t>Se</a:t>
                      </a:r>
                      <a:r>
                        <a:rPr sz="1000" b="1" dirty="0">
                          <a:solidFill>
                            <a:srgbClr val="00B050"/>
                          </a:solidFill>
                          <a:latin typeface="Calibri"/>
                          <a:cs typeface="Calibri"/>
                        </a:rPr>
                        <a:t>e</a:t>
                      </a:r>
                      <a:r>
                        <a:rPr sz="1000" b="1" spc="-5" dirty="0">
                          <a:solidFill>
                            <a:srgbClr val="00B050"/>
                          </a:solidFill>
                          <a:latin typeface="Calibri"/>
                          <a:cs typeface="Calibri"/>
                        </a:rPr>
                        <a:t> N</a:t>
                      </a:r>
                      <a:r>
                        <a:rPr sz="1000" b="1" dirty="0">
                          <a:solidFill>
                            <a:srgbClr val="00B050"/>
                          </a:solidFill>
                          <a:latin typeface="Calibri"/>
                          <a:cs typeface="Calibri"/>
                        </a:rPr>
                        <a:t>u</a:t>
                      </a:r>
                      <a:r>
                        <a:rPr sz="1000" b="1" spc="-10" dirty="0">
                          <a:solidFill>
                            <a:srgbClr val="00B050"/>
                          </a:solidFill>
                          <a:latin typeface="Calibri"/>
                          <a:cs typeface="Calibri"/>
                        </a:rPr>
                        <a:t>r</a:t>
                      </a:r>
                      <a:r>
                        <a:rPr sz="1000" b="1" dirty="0">
                          <a:solidFill>
                            <a:srgbClr val="00B050"/>
                          </a:solidFill>
                          <a:latin typeface="Calibri"/>
                          <a:cs typeface="Calibri"/>
                        </a:rPr>
                        <a:t>s</a:t>
                      </a:r>
                      <a:r>
                        <a:rPr sz="1000" b="1" spc="-5" dirty="0">
                          <a:solidFill>
                            <a:srgbClr val="00B050"/>
                          </a:solidFill>
                          <a:latin typeface="Calibri"/>
                          <a:cs typeface="Calibri"/>
                        </a:rPr>
                        <a:t>i</a:t>
                      </a:r>
                      <a:r>
                        <a:rPr sz="1000" b="1" dirty="0">
                          <a:solidFill>
                            <a:srgbClr val="00B050"/>
                          </a:solidFill>
                          <a:latin typeface="Calibri"/>
                          <a:cs typeface="Calibri"/>
                        </a:rPr>
                        <a:t>ng</a:t>
                      </a:r>
                      <a:r>
                        <a:rPr sz="1000" b="1" spc="-10" dirty="0">
                          <a:solidFill>
                            <a:srgbClr val="00B050"/>
                          </a:solidFill>
                          <a:latin typeface="Calibri"/>
                          <a:cs typeface="Calibri"/>
                        </a:rPr>
                        <a:t> A</a:t>
                      </a:r>
                      <a:r>
                        <a:rPr sz="1000" b="1" dirty="0">
                          <a:solidFill>
                            <a:srgbClr val="00B050"/>
                          </a:solidFill>
                          <a:latin typeface="Calibri"/>
                          <a:cs typeface="Calibri"/>
                        </a:rPr>
                        <a:t>ss</a:t>
                      </a:r>
                      <a:r>
                        <a:rPr sz="1000" b="1" spc="-10" dirty="0">
                          <a:solidFill>
                            <a:srgbClr val="00B050"/>
                          </a:solidFill>
                          <a:latin typeface="Calibri"/>
                          <a:cs typeface="Calibri"/>
                        </a:rPr>
                        <a:t>e</a:t>
                      </a:r>
                      <a:r>
                        <a:rPr sz="1000" b="1" dirty="0">
                          <a:solidFill>
                            <a:srgbClr val="00B050"/>
                          </a:solidFill>
                          <a:latin typeface="Calibri"/>
                          <a:cs typeface="Calibri"/>
                        </a:rPr>
                        <a:t>s</a:t>
                      </a:r>
                      <a:r>
                        <a:rPr sz="1000" b="1" spc="-5" dirty="0">
                          <a:solidFill>
                            <a:srgbClr val="00B050"/>
                          </a:solidFill>
                          <a:latin typeface="Calibri"/>
                          <a:cs typeface="Calibri"/>
                        </a:rPr>
                        <a:t>s</a:t>
                      </a:r>
                      <a:r>
                        <a:rPr sz="1000" b="1" dirty="0">
                          <a:solidFill>
                            <a:srgbClr val="00B050"/>
                          </a:solidFill>
                          <a:latin typeface="Calibri"/>
                          <a:cs typeface="Calibri"/>
                        </a:rPr>
                        <a:t>ment</a:t>
                      </a:r>
                      <a:r>
                        <a:rPr sz="1000" b="1" spc="-5" dirty="0">
                          <a:solidFill>
                            <a:srgbClr val="00B050"/>
                          </a:solidFill>
                          <a:latin typeface="Calibri"/>
                          <a:cs typeface="Calibri"/>
                        </a:rPr>
                        <a:t> </a:t>
                      </a:r>
                      <a:r>
                        <a:rPr sz="1000" b="1" spc="-10" dirty="0">
                          <a:solidFill>
                            <a:srgbClr val="00B050"/>
                          </a:solidFill>
                          <a:latin typeface="Calibri"/>
                          <a:cs typeface="Calibri"/>
                        </a:rPr>
                        <a:t>o</a:t>
                      </a:r>
                      <a:r>
                        <a:rPr sz="1000" b="1" dirty="0">
                          <a:solidFill>
                            <a:srgbClr val="00B050"/>
                          </a:solidFill>
                          <a:latin typeface="Calibri"/>
                          <a:cs typeface="Calibri"/>
                        </a:rPr>
                        <a:t>n</a:t>
                      </a:r>
                      <a:r>
                        <a:rPr sz="1000" b="1" spc="-5" dirty="0">
                          <a:solidFill>
                            <a:srgbClr val="00B050"/>
                          </a:solidFill>
                          <a:latin typeface="Calibri"/>
                          <a:cs typeface="Calibri"/>
                        </a:rPr>
                        <a:t> revers</a:t>
                      </a:r>
                      <a:r>
                        <a:rPr sz="1000" b="1" dirty="0">
                          <a:solidFill>
                            <a:srgbClr val="00B050"/>
                          </a:solidFill>
                          <a:latin typeface="Calibri"/>
                          <a:cs typeface="Calibri"/>
                        </a:rPr>
                        <a:t>e s</a:t>
                      </a:r>
                      <a:r>
                        <a:rPr sz="1000" b="1" spc="-10" dirty="0">
                          <a:solidFill>
                            <a:srgbClr val="00B050"/>
                          </a:solidFill>
                          <a:latin typeface="Calibri"/>
                          <a:cs typeface="Calibri"/>
                        </a:rPr>
                        <a:t>i</a:t>
                      </a:r>
                      <a:r>
                        <a:rPr sz="1000" b="1" dirty="0">
                          <a:solidFill>
                            <a:srgbClr val="00B050"/>
                          </a:solidFill>
                          <a:latin typeface="Calibri"/>
                          <a:cs typeface="Calibri"/>
                        </a:rPr>
                        <a:t>de</a:t>
                      </a:r>
                      <a:r>
                        <a:rPr sz="1000" b="1" spc="-10" dirty="0">
                          <a:solidFill>
                            <a:srgbClr val="00B050"/>
                          </a:solidFill>
                          <a:latin typeface="Calibri"/>
                          <a:cs typeface="Calibri"/>
                        </a:rPr>
                        <a:t> </a:t>
                      </a:r>
                      <a:r>
                        <a:rPr sz="1000" b="1" dirty="0">
                          <a:solidFill>
                            <a:srgbClr val="00B050"/>
                          </a:solidFill>
                          <a:latin typeface="Calibri"/>
                          <a:cs typeface="Calibri"/>
                        </a:rPr>
                        <a:t>of</a:t>
                      </a:r>
                      <a:r>
                        <a:rPr sz="1000" b="1" spc="-5" dirty="0">
                          <a:solidFill>
                            <a:srgbClr val="00B050"/>
                          </a:solidFill>
                          <a:latin typeface="Calibri"/>
                          <a:cs typeface="Calibri"/>
                        </a:rPr>
                        <a:t> </a:t>
                      </a:r>
                      <a:r>
                        <a:rPr sz="1000" b="1" dirty="0">
                          <a:solidFill>
                            <a:srgbClr val="00B050"/>
                          </a:solidFill>
                          <a:latin typeface="Calibri"/>
                          <a:cs typeface="Calibri"/>
                        </a:rPr>
                        <a:t>th</a:t>
                      </a:r>
                      <a:r>
                        <a:rPr sz="1000" b="1" spc="-10" dirty="0">
                          <a:solidFill>
                            <a:srgbClr val="00B050"/>
                          </a:solidFill>
                          <a:latin typeface="Calibri"/>
                          <a:cs typeface="Calibri"/>
                        </a:rPr>
                        <a:t>i</a:t>
                      </a:r>
                      <a:r>
                        <a:rPr sz="1000" b="1" dirty="0">
                          <a:solidFill>
                            <a:srgbClr val="00B050"/>
                          </a:solidFill>
                          <a:latin typeface="Calibri"/>
                          <a:cs typeface="Calibri"/>
                        </a:rPr>
                        <a:t>s</a:t>
                      </a:r>
                      <a:endParaRPr sz="1000" dirty="0">
                        <a:latin typeface="Calibri"/>
                        <a:cs typeface="Calibri"/>
                      </a:endParaRPr>
                    </a:p>
                    <a:p>
                      <a:pPr marL="1270" algn="ctr">
                        <a:lnSpc>
                          <a:spcPct val="100000"/>
                        </a:lnSpc>
                        <a:spcBef>
                          <a:spcPts val="25"/>
                        </a:spcBef>
                      </a:pPr>
                      <a:r>
                        <a:rPr sz="1000" b="1" dirty="0">
                          <a:solidFill>
                            <a:srgbClr val="00B050"/>
                          </a:solidFill>
                          <a:latin typeface="Calibri"/>
                          <a:cs typeface="Calibri"/>
                        </a:rPr>
                        <a:t>tool</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5">
                      <a:solidFill>
                        <a:srgbClr val="4F82BC"/>
                      </a:solidFill>
                      <a:prstDash val="solid"/>
                    </a:lnT>
                    <a:lnB w="26416">
                      <a:solidFill>
                        <a:srgbClr val="4F82BC"/>
                      </a:solidFill>
                      <a:prstDash val="solid"/>
                    </a:lnB>
                  </a:tcPr>
                </a:tc>
                <a:extLst>
                  <a:ext uri="{0D108BD9-81ED-4DB2-BD59-A6C34878D82A}">
                    <a16:rowId xmlns:a16="http://schemas.microsoft.com/office/drawing/2014/main" val="10000"/>
                  </a:ext>
                </a:extLst>
              </a:tr>
              <a:tr h="1885188">
                <a:tc>
                  <a:txBody>
                    <a:bodyPr/>
                    <a:lstStyle/>
                    <a:p>
                      <a:pPr algn="ctr">
                        <a:lnSpc>
                          <a:spcPct val="100000"/>
                        </a:lnSpc>
                      </a:pPr>
                      <a:r>
                        <a:rPr sz="1000" b="1" dirty="0">
                          <a:solidFill>
                            <a:srgbClr val="FF0000"/>
                          </a:solidFill>
                          <a:latin typeface="Calibri"/>
                          <a:cs typeface="Calibri"/>
                        </a:rPr>
                        <a:t>Box</a:t>
                      </a:r>
                      <a:r>
                        <a:rPr sz="1000" b="1" spc="-5" dirty="0">
                          <a:solidFill>
                            <a:srgbClr val="FF0000"/>
                          </a:solidFill>
                          <a:latin typeface="Calibri"/>
                          <a:cs typeface="Calibri"/>
                        </a:rPr>
                        <a:t> </a:t>
                      </a:r>
                      <a:r>
                        <a:rPr sz="1000" b="1" dirty="0">
                          <a:solidFill>
                            <a:srgbClr val="FF0000"/>
                          </a:solidFill>
                          <a:latin typeface="Calibri"/>
                          <a:cs typeface="Calibri"/>
                        </a:rPr>
                        <a:t>B</a:t>
                      </a:r>
                      <a:endParaRPr sz="1000" dirty="0">
                        <a:latin typeface="Calibri"/>
                        <a:cs typeface="Calibri"/>
                      </a:endParaRPr>
                    </a:p>
                    <a:p>
                      <a:pPr marL="1270" algn="ctr">
                        <a:lnSpc>
                          <a:spcPct val="100000"/>
                        </a:lnSpc>
                        <a:spcBef>
                          <a:spcPts val="15"/>
                        </a:spcBef>
                      </a:pPr>
                      <a:r>
                        <a:rPr sz="1000" spc="-5" dirty="0">
                          <a:latin typeface="Calibri"/>
                          <a:cs typeface="Calibri"/>
                        </a:rPr>
                        <a:t>Localizin</a:t>
                      </a:r>
                      <a:r>
                        <a:rPr sz="1000" dirty="0">
                          <a:latin typeface="Calibri"/>
                          <a:cs typeface="Calibri"/>
                        </a:rPr>
                        <a:t>g </a:t>
                      </a:r>
                      <a:r>
                        <a:rPr sz="1000" spc="-5" dirty="0">
                          <a:latin typeface="Calibri"/>
                          <a:cs typeface="Calibri"/>
                        </a:rPr>
                        <a:t>Urinar</a:t>
                      </a:r>
                      <a:r>
                        <a:rPr sz="1000" dirty="0">
                          <a:latin typeface="Calibri"/>
                          <a:cs typeface="Calibri"/>
                        </a:rPr>
                        <a:t>y </a:t>
                      </a:r>
                      <a:r>
                        <a:rPr sz="1000" spc="-10" dirty="0" smtClean="0">
                          <a:latin typeface="Calibri"/>
                          <a:cs typeface="Calibri"/>
                        </a:rPr>
                        <a:t>S</a:t>
                      </a:r>
                      <a:r>
                        <a:rPr sz="1000" dirty="0" smtClean="0">
                          <a:latin typeface="Calibri"/>
                          <a:cs typeface="Calibri"/>
                        </a:rPr>
                        <a:t>/</a:t>
                      </a:r>
                      <a:r>
                        <a:rPr sz="1000" spc="-5" dirty="0" smtClean="0">
                          <a:latin typeface="Calibri"/>
                          <a:cs typeface="Calibri"/>
                        </a:rPr>
                        <a:t>S</a:t>
                      </a:r>
                      <a:endParaRPr sz="975" baseline="29914" dirty="0">
                        <a:latin typeface="Calibri"/>
                        <a:cs typeface="Calibri"/>
                      </a:endParaRPr>
                    </a:p>
                    <a:p>
                      <a:pPr marL="457200" indent="-228600">
                        <a:lnSpc>
                          <a:spcPct val="100000"/>
                        </a:lnSpc>
                        <a:spcBef>
                          <a:spcPts val="75"/>
                        </a:spcBef>
                        <a:buClr>
                          <a:srgbClr val="FF0000"/>
                        </a:buClr>
                        <a:buFont typeface="Symbol"/>
                        <a:buChar char=""/>
                        <a:tabLst>
                          <a:tab pos="457834" algn="l"/>
                        </a:tabLst>
                      </a:pPr>
                      <a:r>
                        <a:rPr sz="1000" dirty="0">
                          <a:solidFill>
                            <a:srgbClr val="FF0000"/>
                          </a:solidFill>
                          <a:latin typeface="Calibri"/>
                          <a:cs typeface="Calibri"/>
                        </a:rPr>
                        <a:t>A</a:t>
                      </a:r>
                      <a:r>
                        <a:rPr sz="1000" spc="-5" dirty="0">
                          <a:solidFill>
                            <a:srgbClr val="FF0000"/>
                          </a:solidFill>
                          <a:latin typeface="Calibri"/>
                          <a:cs typeface="Calibri"/>
                        </a:rPr>
                        <a:t>c</a:t>
                      </a:r>
                      <a:r>
                        <a:rPr sz="1000" dirty="0">
                          <a:solidFill>
                            <a:srgbClr val="FF0000"/>
                          </a:solidFill>
                          <a:latin typeface="Calibri"/>
                          <a:cs typeface="Calibri"/>
                        </a:rPr>
                        <a:t>ute</a:t>
                      </a:r>
                      <a:r>
                        <a:rPr sz="1000" spc="-10" dirty="0">
                          <a:solidFill>
                            <a:srgbClr val="FF0000"/>
                          </a:solidFill>
                          <a:latin typeface="Calibri"/>
                          <a:cs typeface="Calibri"/>
                        </a:rPr>
                        <a:t> </a:t>
                      </a:r>
                      <a:r>
                        <a:rPr sz="1000" spc="-5" dirty="0">
                          <a:solidFill>
                            <a:srgbClr val="FF0000"/>
                          </a:solidFill>
                          <a:latin typeface="Calibri"/>
                          <a:cs typeface="Calibri"/>
                        </a:rPr>
                        <a:t>dysuria</a:t>
                      </a:r>
                      <a:endParaRPr sz="1000" dirty="0">
                        <a:latin typeface="Calibri"/>
                        <a:cs typeface="Calibri"/>
                      </a:endParaRPr>
                    </a:p>
                    <a:p>
                      <a:pPr marL="457200" indent="-228600">
                        <a:lnSpc>
                          <a:spcPct val="100000"/>
                        </a:lnSpc>
                        <a:spcBef>
                          <a:spcPts val="70"/>
                        </a:spcBef>
                        <a:buClr>
                          <a:srgbClr val="FF0000"/>
                        </a:buClr>
                        <a:buFont typeface="Symbol"/>
                        <a:buChar char=""/>
                        <a:tabLst>
                          <a:tab pos="457834" algn="l"/>
                        </a:tabLst>
                      </a:pPr>
                      <a:r>
                        <a:rPr sz="1000" spc="-5" dirty="0">
                          <a:solidFill>
                            <a:srgbClr val="FF0000"/>
                          </a:solidFill>
                          <a:latin typeface="Calibri"/>
                          <a:cs typeface="Calibri"/>
                        </a:rPr>
                        <a:t>Ne</a:t>
                      </a:r>
                      <a:r>
                        <a:rPr sz="1000" dirty="0">
                          <a:solidFill>
                            <a:srgbClr val="FF0000"/>
                          </a:solidFill>
                          <a:latin typeface="Calibri"/>
                          <a:cs typeface="Calibri"/>
                        </a:rPr>
                        <a:t>w</a:t>
                      </a:r>
                      <a:r>
                        <a:rPr sz="1000" spc="-5" dirty="0">
                          <a:solidFill>
                            <a:srgbClr val="FF0000"/>
                          </a:solidFill>
                          <a:latin typeface="Calibri"/>
                          <a:cs typeface="Calibri"/>
                        </a:rPr>
                        <a:t> o</a:t>
                      </a:r>
                      <a:r>
                        <a:rPr sz="1000" dirty="0">
                          <a:solidFill>
                            <a:srgbClr val="FF0000"/>
                          </a:solidFill>
                          <a:latin typeface="Calibri"/>
                          <a:cs typeface="Calibri"/>
                        </a:rPr>
                        <a:t>r </a:t>
                      </a:r>
                      <a:r>
                        <a:rPr sz="1000" spc="-5" dirty="0">
                          <a:solidFill>
                            <a:srgbClr val="FF0000"/>
                          </a:solidFill>
                          <a:latin typeface="Calibri"/>
                          <a:cs typeface="Calibri"/>
                        </a:rPr>
                        <a:t>worsenin</a:t>
                      </a:r>
                      <a:r>
                        <a:rPr sz="1000" dirty="0">
                          <a:solidFill>
                            <a:srgbClr val="FF0000"/>
                          </a:solidFill>
                          <a:latin typeface="Calibri"/>
                          <a:cs typeface="Calibri"/>
                        </a:rPr>
                        <a:t>g</a:t>
                      </a:r>
                      <a:r>
                        <a:rPr sz="1000" spc="-5" dirty="0">
                          <a:solidFill>
                            <a:srgbClr val="FF0000"/>
                          </a:solidFill>
                          <a:latin typeface="Calibri"/>
                          <a:cs typeface="Calibri"/>
                        </a:rPr>
                        <a:t> fre</a:t>
                      </a:r>
                      <a:r>
                        <a:rPr sz="1000" dirty="0">
                          <a:solidFill>
                            <a:srgbClr val="FF0000"/>
                          </a:solidFill>
                          <a:latin typeface="Calibri"/>
                          <a:cs typeface="Calibri"/>
                        </a:rPr>
                        <a:t>q</a:t>
                      </a:r>
                      <a:r>
                        <a:rPr sz="1000" spc="-5" dirty="0">
                          <a:solidFill>
                            <a:srgbClr val="FF0000"/>
                          </a:solidFill>
                          <a:latin typeface="Calibri"/>
                          <a:cs typeface="Calibri"/>
                        </a:rPr>
                        <a:t>uen</a:t>
                      </a:r>
                      <a:r>
                        <a:rPr sz="1000" dirty="0">
                          <a:solidFill>
                            <a:srgbClr val="FF0000"/>
                          </a:solidFill>
                          <a:latin typeface="Calibri"/>
                          <a:cs typeface="Calibri"/>
                        </a:rPr>
                        <a:t>cy</a:t>
                      </a:r>
                      <a:endParaRPr sz="1000" dirty="0">
                        <a:latin typeface="Calibri"/>
                        <a:cs typeface="Calibri"/>
                      </a:endParaRPr>
                    </a:p>
                    <a:p>
                      <a:pPr marL="457200" indent="-228600">
                        <a:lnSpc>
                          <a:spcPct val="100000"/>
                        </a:lnSpc>
                        <a:spcBef>
                          <a:spcPts val="70"/>
                        </a:spcBef>
                        <a:buClr>
                          <a:srgbClr val="FF0000"/>
                        </a:buClr>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a:t>
                      </a:r>
                      <a:r>
                        <a:rPr sz="1000" dirty="0">
                          <a:latin typeface="Calibri"/>
                          <a:cs typeface="Calibri"/>
                        </a:rPr>
                        <a:t>urg</a:t>
                      </a:r>
                      <a:r>
                        <a:rPr sz="1000" spc="-10" dirty="0">
                          <a:latin typeface="Calibri"/>
                          <a:cs typeface="Calibri"/>
                        </a:rPr>
                        <a:t>e</a:t>
                      </a:r>
                      <a:r>
                        <a:rPr sz="1000" dirty="0">
                          <a:latin typeface="Calibri"/>
                          <a:cs typeface="Calibri"/>
                        </a:rPr>
                        <a:t>n</a:t>
                      </a:r>
                      <a:r>
                        <a:rPr sz="1000" spc="-5" dirty="0">
                          <a:latin typeface="Calibri"/>
                          <a:cs typeface="Calibri"/>
                        </a:rPr>
                        <a:t>c</a:t>
                      </a:r>
                      <a:r>
                        <a:rPr sz="1000" dirty="0">
                          <a:latin typeface="Calibri"/>
                          <a:cs typeface="Calibri"/>
                        </a:rPr>
                        <a:t>y</a:t>
                      </a:r>
                    </a:p>
                    <a:p>
                      <a:pPr marL="457200" indent="-228600">
                        <a:lnSpc>
                          <a:spcPct val="100000"/>
                        </a:lnSpc>
                        <a:spcBef>
                          <a:spcPts val="75"/>
                        </a:spcBef>
                        <a:buClr>
                          <a:srgbClr val="FF0000"/>
                        </a:buClr>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incontin</a:t>
                      </a:r>
                      <a:r>
                        <a:rPr sz="1000" spc="-10" dirty="0">
                          <a:latin typeface="Calibri"/>
                          <a:cs typeface="Calibri"/>
                        </a:rPr>
                        <a:t>e</a:t>
                      </a:r>
                      <a:r>
                        <a:rPr sz="1000" dirty="0">
                          <a:latin typeface="Calibri"/>
                          <a:cs typeface="Calibri"/>
                        </a:rPr>
                        <a:t>n</a:t>
                      </a:r>
                      <a:r>
                        <a:rPr sz="1000" spc="-5" dirty="0">
                          <a:latin typeface="Calibri"/>
                          <a:cs typeface="Calibri"/>
                        </a:rPr>
                        <a:t>ce</a:t>
                      </a:r>
                      <a:endParaRPr sz="1000" dirty="0">
                        <a:latin typeface="Calibri"/>
                        <a:cs typeface="Calibri"/>
                      </a:endParaRPr>
                    </a:p>
                    <a:p>
                      <a:pPr marL="457200" indent="-228600">
                        <a:lnSpc>
                          <a:spcPct val="100000"/>
                        </a:lnSpc>
                        <a:spcBef>
                          <a:spcPts val="70"/>
                        </a:spcBef>
                        <a:buClr>
                          <a:srgbClr val="FF0000"/>
                        </a:buClr>
                        <a:buFont typeface="Symbol"/>
                        <a:buChar char=""/>
                        <a:tabLst>
                          <a:tab pos="457834" algn="l"/>
                        </a:tabLst>
                      </a:pPr>
                      <a:r>
                        <a:rPr sz="1000" spc="-5" dirty="0">
                          <a:solidFill>
                            <a:srgbClr val="FF0000"/>
                          </a:solidFill>
                          <a:latin typeface="Calibri"/>
                          <a:cs typeface="Calibri"/>
                        </a:rPr>
                        <a:t>Gros</a:t>
                      </a:r>
                      <a:r>
                        <a:rPr sz="1000" dirty="0">
                          <a:solidFill>
                            <a:srgbClr val="FF0000"/>
                          </a:solidFill>
                          <a:latin typeface="Calibri"/>
                          <a:cs typeface="Calibri"/>
                        </a:rPr>
                        <a:t>s</a:t>
                      </a:r>
                      <a:r>
                        <a:rPr sz="1000" spc="-5" dirty="0">
                          <a:solidFill>
                            <a:srgbClr val="FF0000"/>
                          </a:solidFill>
                          <a:latin typeface="Calibri"/>
                          <a:cs typeface="Calibri"/>
                        </a:rPr>
                        <a:t> hematu</a:t>
                      </a:r>
                      <a:r>
                        <a:rPr sz="1000" spc="-10" dirty="0">
                          <a:solidFill>
                            <a:srgbClr val="FF0000"/>
                          </a:solidFill>
                          <a:latin typeface="Calibri"/>
                          <a:cs typeface="Calibri"/>
                        </a:rPr>
                        <a:t>r</a:t>
                      </a:r>
                      <a:r>
                        <a:rPr sz="1000" spc="-5" dirty="0">
                          <a:solidFill>
                            <a:srgbClr val="FF0000"/>
                          </a:solidFill>
                          <a:latin typeface="Calibri"/>
                          <a:cs typeface="Calibri"/>
                        </a:rPr>
                        <a:t>i</a:t>
                      </a:r>
                      <a:r>
                        <a:rPr sz="1000" dirty="0">
                          <a:solidFill>
                            <a:srgbClr val="FF0000"/>
                          </a:solidFill>
                          <a:latin typeface="Calibri"/>
                          <a:cs typeface="Calibri"/>
                        </a:rPr>
                        <a:t>a</a:t>
                      </a:r>
                      <a:endParaRPr sz="1000" dirty="0">
                        <a:latin typeface="Calibri"/>
                        <a:cs typeface="Calibri"/>
                      </a:endParaRPr>
                    </a:p>
                    <a:p>
                      <a:pPr marL="457200" indent="-228600">
                        <a:lnSpc>
                          <a:spcPct val="100000"/>
                        </a:lnSpc>
                        <a:spcBef>
                          <a:spcPts val="70"/>
                        </a:spcBef>
                        <a:buClr>
                          <a:srgbClr val="FF0000"/>
                        </a:buClr>
                        <a:buFont typeface="Symbol"/>
                        <a:buChar char=""/>
                        <a:tabLst>
                          <a:tab pos="457834" algn="l"/>
                        </a:tabLst>
                      </a:pPr>
                      <a:r>
                        <a:rPr sz="1000" spc="-5" dirty="0">
                          <a:latin typeface="Calibri"/>
                          <a:cs typeface="Calibri"/>
                        </a:rPr>
                        <a:t>Supr</a:t>
                      </a:r>
                      <a:r>
                        <a:rPr sz="1000" spc="-10" dirty="0">
                          <a:latin typeface="Calibri"/>
                          <a:cs typeface="Calibri"/>
                        </a:rPr>
                        <a:t>a</a:t>
                      </a:r>
                      <a:r>
                        <a:rPr sz="1000" dirty="0">
                          <a:latin typeface="Calibri"/>
                          <a:cs typeface="Calibri"/>
                        </a:rPr>
                        <a:t>p</a:t>
                      </a:r>
                      <a:r>
                        <a:rPr sz="1000" spc="-10" dirty="0">
                          <a:latin typeface="Calibri"/>
                          <a:cs typeface="Calibri"/>
                        </a:rPr>
                        <a:t>u</a:t>
                      </a:r>
                      <a:r>
                        <a:rPr sz="1000" dirty="0">
                          <a:latin typeface="Calibri"/>
                          <a:cs typeface="Calibri"/>
                        </a:rPr>
                        <a:t>b</a:t>
                      </a:r>
                      <a:r>
                        <a:rPr sz="1000" spc="-5" dirty="0">
                          <a:latin typeface="Calibri"/>
                          <a:cs typeface="Calibri"/>
                        </a:rPr>
                        <a:t>i</a:t>
                      </a:r>
                      <a:r>
                        <a:rPr sz="1000" dirty="0">
                          <a:latin typeface="Calibri"/>
                          <a:cs typeface="Calibri"/>
                        </a:rPr>
                        <a:t>c </a:t>
                      </a:r>
                      <a:r>
                        <a:rPr sz="1000" spc="-5" dirty="0">
                          <a:latin typeface="Calibri"/>
                          <a:cs typeface="Calibri"/>
                        </a:rPr>
                        <a:t>pa</a:t>
                      </a:r>
                      <a:r>
                        <a:rPr sz="1000" spc="-10" dirty="0">
                          <a:latin typeface="Calibri"/>
                          <a:cs typeface="Calibri"/>
                        </a:rPr>
                        <a:t>i</a:t>
                      </a:r>
                      <a:r>
                        <a:rPr sz="1000" dirty="0">
                          <a:latin typeface="Calibri"/>
                          <a:cs typeface="Calibri"/>
                        </a:rPr>
                        <a:t>n</a:t>
                      </a:r>
                    </a:p>
                    <a:p>
                      <a:pPr marL="457200" indent="-228600">
                        <a:lnSpc>
                          <a:spcPct val="100000"/>
                        </a:lnSpc>
                        <a:spcBef>
                          <a:spcPts val="70"/>
                        </a:spcBef>
                        <a:buClr>
                          <a:srgbClr val="FF0000"/>
                        </a:buClr>
                        <a:buFont typeface="Symbol"/>
                        <a:buChar char=""/>
                        <a:tabLst>
                          <a:tab pos="457834" algn="l"/>
                        </a:tabLst>
                      </a:pPr>
                      <a:r>
                        <a:rPr sz="1000" spc="-5" dirty="0">
                          <a:latin typeface="Calibri"/>
                          <a:cs typeface="Calibri"/>
                        </a:rPr>
                        <a:t>Costalvertebra</a:t>
                      </a:r>
                      <a:r>
                        <a:rPr sz="1000" dirty="0">
                          <a:latin typeface="Calibri"/>
                          <a:cs typeface="Calibri"/>
                        </a:rPr>
                        <a:t>l </a:t>
                      </a:r>
                      <a:r>
                        <a:rPr sz="1000" spc="-5" dirty="0">
                          <a:latin typeface="Calibri"/>
                          <a:cs typeface="Calibri"/>
                        </a:rPr>
                        <a:t>angl</a:t>
                      </a:r>
                      <a:r>
                        <a:rPr sz="1000" dirty="0">
                          <a:latin typeface="Calibri"/>
                          <a:cs typeface="Calibri"/>
                        </a:rPr>
                        <a:t>e</a:t>
                      </a:r>
                      <a:r>
                        <a:rPr sz="1000" spc="-10" dirty="0">
                          <a:latin typeface="Calibri"/>
                          <a:cs typeface="Calibri"/>
                        </a:rPr>
                        <a:t> </a:t>
                      </a:r>
                      <a:r>
                        <a:rPr sz="1000" spc="-5" dirty="0">
                          <a:latin typeface="Calibri"/>
                          <a:cs typeface="Calibri"/>
                        </a:rPr>
                        <a:t>pain</a:t>
                      </a:r>
                      <a:endParaRPr sz="1000" dirty="0">
                        <a:latin typeface="Calibri"/>
                        <a:cs typeface="Calibri"/>
                      </a:endParaRPr>
                    </a:p>
                    <a:p>
                      <a:pPr marL="457200" indent="-228600">
                        <a:lnSpc>
                          <a:spcPct val="100000"/>
                        </a:lnSpc>
                        <a:spcBef>
                          <a:spcPts val="75"/>
                        </a:spcBef>
                        <a:buClr>
                          <a:srgbClr val="FF0000"/>
                        </a:buClr>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scrota</a:t>
                      </a:r>
                      <a:r>
                        <a:rPr sz="1000" dirty="0">
                          <a:latin typeface="Calibri"/>
                          <a:cs typeface="Calibri"/>
                        </a:rPr>
                        <a:t>l</a:t>
                      </a:r>
                      <a:r>
                        <a:rPr sz="1000" spc="-10" dirty="0">
                          <a:latin typeface="Calibri"/>
                          <a:cs typeface="Calibri"/>
                        </a:rPr>
                        <a:t> </a:t>
                      </a:r>
                      <a:r>
                        <a:rPr sz="1000" dirty="0">
                          <a:latin typeface="Calibri"/>
                          <a:cs typeface="Calibri"/>
                        </a:rPr>
                        <a:t>/</a:t>
                      </a:r>
                      <a:r>
                        <a:rPr sz="1000" spc="-5" dirty="0">
                          <a:latin typeface="Calibri"/>
                          <a:cs typeface="Calibri"/>
                        </a:rPr>
                        <a:t> prostat</a:t>
                      </a:r>
                      <a:r>
                        <a:rPr sz="1000" dirty="0">
                          <a:latin typeface="Calibri"/>
                          <a:cs typeface="Calibri"/>
                        </a:rPr>
                        <a:t>e</a:t>
                      </a:r>
                      <a:r>
                        <a:rPr sz="1000" spc="-5" dirty="0">
                          <a:latin typeface="Calibri"/>
                          <a:cs typeface="Calibri"/>
                        </a:rPr>
                        <a:t> pain</a:t>
                      </a:r>
                      <a:endParaRPr sz="1000" dirty="0">
                        <a:latin typeface="Calibri"/>
                        <a:cs typeface="Calibri"/>
                      </a:endParaRPr>
                    </a:p>
                    <a:p>
                      <a:pPr marL="457200" indent="-228600">
                        <a:lnSpc>
                          <a:spcPct val="100000"/>
                        </a:lnSpc>
                        <a:spcBef>
                          <a:spcPts val="70"/>
                        </a:spcBef>
                        <a:buClr>
                          <a:srgbClr val="FF0000"/>
                        </a:buClr>
                        <a:buFont typeface="Symbol"/>
                        <a:buChar char=""/>
                        <a:tabLst>
                          <a:tab pos="457834" algn="l"/>
                        </a:tabLst>
                      </a:pPr>
                      <a:r>
                        <a:rPr sz="1000" spc="-5" dirty="0">
                          <a:latin typeface="Calibri"/>
                          <a:cs typeface="Calibri"/>
                        </a:rPr>
                        <a:t>Urethra</a:t>
                      </a:r>
                      <a:r>
                        <a:rPr sz="1000" dirty="0">
                          <a:latin typeface="Calibri"/>
                          <a:cs typeface="Calibri"/>
                        </a:rPr>
                        <a:t>l</a:t>
                      </a:r>
                      <a:r>
                        <a:rPr sz="1000" spc="-5" dirty="0">
                          <a:latin typeface="Calibri"/>
                          <a:cs typeface="Calibri"/>
                        </a:rPr>
                        <a:t> p</a:t>
                      </a:r>
                      <a:r>
                        <a:rPr sz="1000" dirty="0">
                          <a:latin typeface="Calibri"/>
                          <a:cs typeface="Calibri"/>
                        </a:rPr>
                        <a:t>u</a:t>
                      </a:r>
                      <a:r>
                        <a:rPr sz="1000" spc="-5" dirty="0">
                          <a:latin typeface="Calibri"/>
                          <a:cs typeface="Calibri"/>
                        </a:rPr>
                        <a:t>r</a:t>
                      </a:r>
                      <a:r>
                        <a:rPr sz="1000" dirty="0">
                          <a:latin typeface="Calibri"/>
                          <a:cs typeface="Calibri"/>
                        </a:rPr>
                        <a:t>u</a:t>
                      </a:r>
                      <a:r>
                        <a:rPr sz="1000" spc="-5" dirty="0">
                          <a:latin typeface="Calibri"/>
                          <a:cs typeface="Calibri"/>
                        </a:rPr>
                        <a:t>le</a:t>
                      </a:r>
                      <a:r>
                        <a:rPr sz="1000" dirty="0">
                          <a:latin typeface="Calibri"/>
                          <a:cs typeface="Calibri"/>
                        </a:rPr>
                        <a:t>nce</a:t>
                      </a: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1"/>
                  </a:ext>
                </a:extLst>
              </a:tr>
              <a:tr h="1684020">
                <a:tc>
                  <a:txBody>
                    <a:bodyPr/>
                    <a:lstStyle/>
                    <a:p>
                      <a:pPr marL="635"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C</a:t>
                      </a:r>
                      <a:endParaRPr sz="1000" dirty="0">
                        <a:latin typeface="Calibri"/>
                        <a:cs typeface="Calibri"/>
                      </a:endParaRPr>
                    </a:p>
                    <a:p>
                      <a:pPr algn="ctr">
                        <a:lnSpc>
                          <a:spcPct val="100000"/>
                        </a:lnSpc>
                        <a:spcBef>
                          <a:spcPts val="15"/>
                        </a:spcBef>
                      </a:pPr>
                      <a:r>
                        <a:rPr sz="1000" spc="-5" dirty="0">
                          <a:latin typeface="Calibri"/>
                          <a:cs typeface="Calibri"/>
                        </a:rPr>
                        <a:t>Non‐localizin</a:t>
                      </a:r>
                      <a:r>
                        <a:rPr sz="1000" dirty="0">
                          <a:latin typeface="Calibri"/>
                          <a:cs typeface="Calibri"/>
                        </a:rPr>
                        <a:t>g / N</a:t>
                      </a:r>
                      <a:r>
                        <a:rPr sz="1000" spc="-10" dirty="0">
                          <a:latin typeface="Calibri"/>
                          <a:cs typeface="Calibri"/>
                        </a:rPr>
                        <a:t>o</a:t>
                      </a:r>
                      <a:r>
                        <a:rPr sz="1000" dirty="0">
                          <a:latin typeface="Calibri"/>
                          <a:cs typeface="Calibri"/>
                        </a:rPr>
                        <a:t>n</a:t>
                      </a:r>
                      <a:r>
                        <a:rPr sz="1000" spc="-5" dirty="0">
                          <a:latin typeface="Calibri"/>
                          <a:cs typeface="Calibri"/>
                        </a:rPr>
                        <a:t>‐S</a:t>
                      </a:r>
                      <a:r>
                        <a:rPr sz="1000" dirty="0">
                          <a:latin typeface="Calibri"/>
                          <a:cs typeface="Calibri"/>
                        </a:rPr>
                        <a:t>p</a:t>
                      </a:r>
                      <a:r>
                        <a:rPr sz="1000" spc="-5" dirty="0">
                          <a:latin typeface="Calibri"/>
                          <a:cs typeface="Calibri"/>
                        </a:rPr>
                        <a:t>e</a:t>
                      </a:r>
                      <a:r>
                        <a:rPr sz="1000" dirty="0">
                          <a:latin typeface="Calibri"/>
                          <a:cs typeface="Calibri"/>
                        </a:rPr>
                        <a:t>c</a:t>
                      </a:r>
                      <a:r>
                        <a:rPr sz="1000" spc="-5" dirty="0">
                          <a:latin typeface="Calibri"/>
                          <a:cs typeface="Calibri"/>
                        </a:rPr>
                        <a:t>ifi</a:t>
                      </a:r>
                      <a:r>
                        <a:rPr sz="1000" dirty="0">
                          <a:latin typeface="Calibri"/>
                          <a:cs typeface="Calibri"/>
                        </a:rPr>
                        <a:t>c </a:t>
                      </a:r>
                      <a:r>
                        <a:rPr sz="1000" spc="-5" dirty="0">
                          <a:latin typeface="Calibri"/>
                          <a:cs typeface="Calibri"/>
                        </a:rPr>
                        <a:t>Geriatri</a:t>
                      </a:r>
                      <a:r>
                        <a:rPr sz="1000" dirty="0">
                          <a:latin typeface="Calibri"/>
                          <a:cs typeface="Calibri"/>
                        </a:rPr>
                        <a:t>c </a:t>
                      </a:r>
                      <a:r>
                        <a:rPr sz="1000" spc="-5" dirty="0" smtClean="0">
                          <a:latin typeface="Calibri"/>
                          <a:cs typeface="Calibri"/>
                        </a:rPr>
                        <a:t>S/</a:t>
                      </a:r>
                      <a:r>
                        <a:rPr sz="1000"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Behavio</a:t>
                      </a:r>
                      <a:r>
                        <a:rPr sz="1000" dirty="0">
                          <a:latin typeface="Calibri"/>
                          <a:cs typeface="Calibri"/>
                        </a:rPr>
                        <a:t>r</a:t>
                      </a:r>
                      <a:r>
                        <a:rPr sz="1000" spc="-5" dirty="0">
                          <a:latin typeface="Calibri"/>
                          <a:cs typeface="Calibri"/>
                        </a:rPr>
                        <a:t> Changes</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smtClean="0">
                          <a:latin typeface="Calibri"/>
                          <a:cs typeface="Calibri"/>
                        </a:rPr>
                        <a:t>Fu</a:t>
                      </a:r>
                      <a:r>
                        <a:rPr sz="1000" spc="-10" dirty="0" smtClean="0">
                          <a:latin typeface="Calibri"/>
                          <a:cs typeface="Calibri"/>
                        </a:rPr>
                        <a:t>n</a:t>
                      </a:r>
                      <a:r>
                        <a:rPr sz="1000" dirty="0" smtClean="0">
                          <a:latin typeface="Calibri"/>
                          <a:cs typeface="Calibri"/>
                        </a:rPr>
                        <a:t>c</a:t>
                      </a:r>
                      <a:r>
                        <a:rPr sz="1000" spc="-5" dirty="0" smtClean="0">
                          <a:latin typeface="Calibri"/>
                          <a:cs typeface="Calibri"/>
                        </a:rPr>
                        <a:t>tiona</a:t>
                      </a:r>
                      <a:r>
                        <a:rPr sz="1000" dirty="0" smtClean="0">
                          <a:latin typeface="Calibri"/>
                          <a:cs typeface="Calibri"/>
                        </a:rPr>
                        <a:t>l</a:t>
                      </a:r>
                      <a:r>
                        <a:rPr sz="1000" spc="-10" dirty="0" smtClean="0">
                          <a:latin typeface="Calibri"/>
                          <a:cs typeface="Calibri"/>
                        </a:rPr>
                        <a:t> </a:t>
                      </a:r>
                      <a:r>
                        <a:rPr sz="1000" spc="-5" dirty="0">
                          <a:latin typeface="Calibri"/>
                          <a:cs typeface="Calibri"/>
                        </a:rPr>
                        <a:t>D</a:t>
                      </a:r>
                      <a:r>
                        <a:rPr sz="1000" spc="-10" dirty="0">
                          <a:latin typeface="Calibri"/>
                          <a:cs typeface="Calibri"/>
                        </a:rPr>
                        <a:t>e</a:t>
                      </a:r>
                      <a:r>
                        <a:rPr sz="1000" spc="-5" dirty="0">
                          <a:latin typeface="Calibri"/>
                          <a:cs typeface="Calibri"/>
                        </a:rPr>
                        <a:t>cline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Menta</a:t>
                      </a:r>
                      <a:r>
                        <a:rPr sz="1000" dirty="0">
                          <a:latin typeface="Calibri"/>
                          <a:cs typeface="Calibri"/>
                        </a:rPr>
                        <a:t>l</a:t>
                      </a:r>
                      <a:r>
                        <a:rPr sz="1000" spc="-10" dirty="0">
                          <a:latin typeface="Calibri"/>
                          <a:cs typeface="Calibri"/>
                        </a:rPr>
                        <a:t> </a:t>
                      </a:r>
                      <a:r>
                        <a:rPr sz="1000" spc="-5" dirty="0">
                          <a:latin typeface="Calibri"/>
                          <a:cs typeface="Calibri"/>
                        </a:rPr>
                        <a:t>Sta</a:t>
                      </a:r>
                      <a:r>
                        <a:rPr sz="1000" spc="-10" dirty="0">
                          <a:latin typeface="Calibri"/>
                          <a:cs typeface="Calibri"/>
                        </a:rPr>
                        <a:t>t</a:t>
                      </a:r>
                      <a:r>
                        <a:rPr sz="1000" spc="-5" dirty="0">
                          <a:latin typeface="Calibri"/>
                          <a:cs typeface="Calibri"/>
                        </a:rPr>
                        <a:t>u</a:t>
                      </a:r>
                      <a:r>
                        <a:rPr sz="1000" dirty="0">
                          <a:latin typeface="Calibri"/>
                          <a:cs typeface="Calibri"/>
                        </a:rPr>
                        <a:t>s</a:t>
                      </a:r>
                      <a:r>
                        <a:rPr sz="1000" spc="-10" dirty="0">
                          <a:latin typeface="Calibri"/>
                          <a:cs typeface="Calibri"/>
                        </a:rPr>
                        <a:t> </a:t>
                      </a:r>
                      <a:r>
                        <a:rPr sz="1000" spc="-5" dirty="0">
                          <a:latin typeface="Calibri"/>
                          <a:cs typeface="Calibri"/>
                        </a:rPr>
                        <a:t>Change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Falls</a:t>
                      </a:r>
                      <a:endParaRPr sz="1000" dirty="0">
                        <a:latin typeface="Calibri"/>
                        <a:cs typeface="Calibri"/>
                      </a:endParaRPr>
                    </a:p>
                    <a:p>
                      <a:pPr marL="456565" indent="-228600">
                        <a:lnSpc>
                          <a:spcPct val="100000"/>
                        </a:lnSpc>
                        <a:spcBef>
                          <a:spcPts val="75"/>
                        </a:spcBef>
                        <a:buFont typeface="Symbol"/>
                        <a:buChar char=""/>
                        <a:tabLst>
                          <a:tab pos="457200" algn="l"/>
                        </a:tabLst>
                      </a:pPr>
                      <a:r>
                        <a:rPr sz="1000" spc="-5" dirty="0">
                          <a:latin typeface="Calibri"/>
                          <a:cs typeface="Calibri"/>
                        </a:rPr>
                        <a:t>Restlessness</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Fatig</a:t>
                      </a:r>
                      <a:r>
                        <a:rPr sz="1000" dirty="0">
                          <a:latin typeface="Calibri"/>
                          <a:cs typeface="Calibri"/>
                        </a:rPr>
                        <a:t>ue</a:t>
                      </a:r>
                    </a:p>
                    <a:p>
                      <a:pPr marL="456565" indent="-228600">
                        <a:lnSpc>
                          <a:spcPct val="100000"/>
                        </a:lnSpc>
                        <a:spcBef>
                          <a:spcPts val="70"/>
                        </a:spcBef>
                        <a:buFont typeface="Symbol"/>
                        <a:buChar char=""/>
                        <a:tabLst>
                          <a:tab pos="457200" algn="l"/>
                        </a:tabLst>
                      </a:pPr>
                      <a:r>
                        <a:rPr sz="1000" spc="-5" dirty="0">
                          <a:latin typeface="Calibri"/>
                          <a:cs typeface="Calibri"/>
                        </a:rPr>
                        <a:t>“No</a:t>
                      </a:r>
                      <a:r>
                        <a:rPr sz="1000" dirty="0">
                          <a:latin typeface="Calibri"/>
                          <a:cs typeface="Calibri"/>
                        </a:rPr>
                        <a:t>t</a:t>
                      </a:r>
                      <a:r>
                        <a:rPr sz="1000" spc="-5" dirty="0">
                          <a:latin typeface="Calibri"/>
                          <a:cs typeface="Calibri"/>
                        </a:rPr>
                        <a:t> Bein</a:t>
                      </a:r>
                      <a:r>
                        <a:rPr sz="1000" dirty="0">
                          <a:latin typeface="Calibri"/>
                          <a:cs typeface="Calibri"/>
                        </a:rPr>
                        <a:t>g</a:t>
                      </a:r>
                      <a:r>
                        <a:rPr sz="1000" spc="-5" dirty="0">
                          <a:latin typeface="Calibri"/>
                          <a:cs typeface="Calibri"/>
                        </a:rPr>
                        <a:t> He</a:t>
                      </a:r>
                      <a:r>
                        <a:rPr sz="1000" spc="-10" dirty="0">
                          <a:latin typeface="Calibri"/>
                          <a:cs typeface="Calibri"/>
                        </a:rPr>
                        <a:t>r</a:t>
                      </a:r>
                      <a:r>
                        <a:rPr sz="1000" spc="-5" dirty="0">
                          <a:latin typeface="Calibri"/>
                          <a:cs typeface="Calibri"/>
                        </a:rPr>
                        <a:t>‐Himself”</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2"/>
                  </a:ext>
                </a:extLst>
              </a:tr>
              <a:tr h="1856994">
                <a:tc>
                  <a:txBody>
                    <a:bodyPr/>
                    <a:lstStyle/>
                    <a:p>
                      <a:pPr marL="1270"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D</a:t>
                      </a:r>
                      <a:endParaRPr sz="1000" dirty="0">
                        <a:latin typeface="Calibri"/>
                        <a:cs typeface="Calibri"/>
                      </a:endParaRPr>
                    </a:p>
                    <a:p>
                      <a:pPr algn="ctr">
                        <a:lnSpc>
                          <a:spcPct val="100000"/>
                        </a:lnSpc>
                        <a:spcBef>
                          <a:spcPts val="15"/>
                        </a:spcBef>
                      </a:pPr>
                      <a:r>
                        <a:rPr sz="1000" spc="-5" dirty="0">
                          <a:latin typeface="Calibri"/>
                          <a:cs typeface="Calibri"/>
                        </a:rPr>
                        <a:t>Warni</a:t>
                      </a:r>
                      <a:r>
                        <a:rPr sz="1000" spc="-10" dirty="0">
                          <a:latin typeface="Calibri"/>
                          <a:cs typeface="Calibri"/>
                        </a:rPr>
                        <a:t>n</a:t>
                      </a:r>
                      <a:r>
                        <a:rPr sz="1000" dirty="0">
                          <a:latin typeface="Calibri"/>
                          <a:cs typeface="Calibri"/>
                        </a:rPr>
                        <a:t>g</a:t>
                      </a:r>
                      <a:r>
                        <a:rPr sz="1000" spc="-5" dirty="0">
                          <a:latin typeface="Calibri"/>
                          <a:cs typeface="Calibri"/>
                        </a:rPr>
                        <a:t> </a:t>
                      </a:r>
                      <a:r>
                        <a:rPr sz="1000" spc="-5" dirty="0" smtClean="0">
                          <a:latin typeface="Calibri"/>
                          <a:cs typeface="Calibri"/>
                        </a:rPr>
                        <a:t>Signs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smtClean="0">
                          <a:latin typeface="Calibri"/>
                          <a:cs typeface="Calibri"/>
                        </a:rPr>
                        <a:t>Fever</a:t>
                      </a:r>
                      <a:r>
                        <a:rPr lang="en-US" sz="1000" spc="-5" dirty="0" smtClean="0">
                          <a:latin typeface="Calibri"/>
                          <a:cs typeface="Calibri"/>
                        </a:rPr>
                        <a:t> </a:t>
                      </a:r>
                    </a:p>
                    <a:p>
                      <a:pPr marL="457200" indent="-228600">
                        <a:lnSpc>
                          <a:spcPct val="100000"/>
                        </a:lnSpc>
                        <a:spcBef>
                          <a:spcPts val="75"/>
                        </a:spcBef>
                        <a:buFont typeface="Symbol"/>
                        <a:buChar char=""/>
                        <a:tabLst>
                          <a:tab pos="457834" algn="l"/>
                        </a:tabLst>
                      </a:pPr>
                      <a:r>
                        <a:rPr sz="1000" spc="-5" dirty="0" smtClean="0">
                          <a:latin typeface="Calibri"/>
                          <a:cs typeface="Calibri"/>
                        </a:rPr>
                        <a:t>Clear‐</a:t>
                      </a:r>
                      <a:r>
                        <a:rPr sz="1000" dirty="0" smtClean="0">
                          <a:latin typeface="Calibri"/>
                          <a:cs typeface="Calibri"/>
                        </a:rPr>
                        <a:t>cut</a:t>
                      </a:r>
                      <a:r>
                        <a:rPr sz="1000" spc="-5" dirty="0" smtClean="0">
                          <a:latin typeface="Calibri"/>
                          <a:cs typeface="Calibri"/>
                        </a:rPr>
                        <a:t> </a:t>
                      </a:r>
                      <a:r>
                        <a:rPr sz="1000" spc="-5" dirty="0">
                          <a:latin typeface="Calibri"/>
                          <a:cs typeface="Calibri"/>
                        </a:rPr>
                        <a:t>Delirium</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Altere</a:t>
                      </a:r>
                      <a:r>
                        <a:rPr sz="1000" dirty="0">
                          <a:latin typeface="Calibri"/>
                          <a:cs typeface="Calibri"/>
                        </a:rPr>
                        <a:t>d </a:t>
                      </a:r>
                      <a:r>
                        <a:rPr sz="1000" spc="-10" dirty="0">
                          <a:latin typeface="Calibri"/>
                          <a:cs typeface="Calibri"/>
                        </a:rPr>
                        <a:t>L</a:t>
                      </a:r>
                      <a:r>
                        <a:rPr sz="1000" dirty="0">
                          <a:latin typeface="Calibri"/>
                          <a:cs typeface="Calibri"/>
                        </a:rPr>
                        <a:t>OC</a:t>
                      </a:r>
                    </a:p>
                    <a:p>
                      <a:pPr marL="914400" lvl="1" indent="-228600">
                        <a:lnSpc>
                          <a:spcPct val="100000"/>
                        </a:lnSpc>
                        <a:spcBef>
                          <a:spcPts val="25"/>
                        </a:spcBef>
                        <a:buFont typeface="Courier New"/>
                        <a:buChar char="o"/>
                        <a:tabLst>
                          <a:tab pos="915035" algn="l"/>
                        </a:tabLst>
                      </a:pPr>
                      <a:r>
                        <a:rPr sz="1000" spc="-5" dirty="0">
                          <a:latin typeface="Calibri"/>
                          <a:cs typeface="Calibri"/>
                        </a:rPr>
                        <a:t>Disorganiz</a:t>
                      </a:r>
                      <a:r>
                        <a:rPr sz="1000" spc="-10" dirty="0">
                          <a:latin typeface="Calibri"/>
                          <a:cs typeface="Calibri"/>
                        </a:rPr>
                        <a:t>e</a:t>
                      </a:r>
                      <a:r>
                        <a:rPr sz="1000" dirty="0">
                          <a:latin typeface="Calibri"/>
                          <a:cs typeface="Calibri"/>
                        </a:rPr>
                        <a:t>d </a:t>
                      </a:r>
                      <a:r>
                        <a:rPr sz="1000" spc="-10" dirty="0">
                          <a:latin typeface="Calibri"/>
                          <a:cs typeface="Calibri"/>
                        </a:rPr>
                        <a:t>T</a:t>
                      </a:r>
                      <a:r>
                        <a:rPr sz="1000" dirty="0">
                          <a:latin typeface="Calibri"/>
                          <a:cs typeface="Calibri"/>
                        </a:rPr>
                        <a:t>h</a:t>
                      </a:r>
                      <a:r>
                        <a:rPr sz="1000" spc="-5" dirty="0">
                          <a:latin typeface="Calibri"/>
                          <a:cs typeface="Calibri"/>
                        </a:rPr>
                        <a:t>i</a:t>
                      </a:r>
                      <a:r>
                        <a:rPr sz="1000" dirty="0">
                          <a:latin typeface="Calibri"/>
                          <a:cs typeface="Calibri"/>
                        </a:rPr>
                        <a:t>nk</a:t>
                      </a:r>
                      <a:r>
                        <a:rPr sz="1000" spc="-5" dirty="0">
                          <a:latin typeface="Calibri"/>
                          <a:cs typeface="Calibri"/>
                        </a:rPr>
                        <a:t>i</a:t>
                      </a:r>
                      <a:r>
                        <a:rPr sz="1000" spc="-10" dirty="0">
                          <a:latin typeface="Calibri"/>
                          <a:cs typeface="Calibri"/>
                        </a:rPr>
                        <a:t>ng</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Psychom</a:t>
                      </a:r>
                      <a:r>
                        <a:rPr sz="1000" spc="-15" dirty="0">
                          <a:latin typeface="Calibri"/>
                          <a:cs typeface="Calibri"/>
                        </a:rPr>
                        <a:t>o</a:t>
                      </a:r>
                      <a:r>
                        <a:rPr sz="1000" spc="-5" dirty="0">
                          <a:latin typeface="Calibri"/>
                          <a:cs typeface="Calibri"/>
                        </a:rPr>
                        <a:t>to</a:t>
                      </a:r>
                      <a:r>
                        <a:rPr sz="1000" dirty="0">
                          <a:latin typeface="Calibri"/>
                          <a:cs typeface="Calibri"/>
                        </a:rPr>
                        <a:t>r</a:t>
                      </a:r>
                      <a:r>
                        <a:rPr sz="1000" spc="-10" dirty="0">
                          <a:latin typeface="Calibri"/>
                          <a:cs typeface="Calibri"/>
                        </a:rPr>
                        <a:t> </a:t>
                      </a:r>
                      <a:r>
                        <a:rPr sz="1000" spc="-5" dirty="0">
                          <a:latin typeface="Calibri"/>
                          <a:cs typeface="Calibri"/>
                        </a:rPr>
                        <a:t>Retard</a:t>
                      </a:r>
                      <a:r>
                        <a:rPr sz="1000" spc="-10" dirty="0">
                          <a:latin typeface="Calibri"/>
                          <a:cs typeface="Calibri"/>
                        </a:rPr>
                        <a:t>a</a:t>
                      </a:r>
                      <a:r>
                        <a:rPr sz="1000" spc="-5" dirty="0">
                          <a:latin typeface="Calibri"/>
                          <a:cs typeface="Calibri"/>
                        </a:rPr>
                        <a:t>tion</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Rigor</a:t>
                      </a:r>
                      <a:r>
                        <a:rPr sz="1000" dirty="0">
                          <a:latin typeface="Calibri"/>
                          <a:cs typeface="Calibri"/>
                        </a:rPr>
                        <a:t>s </a:t>
                      </a:r>
                      <a:r>
                        <a:rPr sz="1000" spc="-5" dirty="0">
                          <a:latin typeface="Calibri"/>
                          <a:cs typeface="Calibri"/>
                        </a:rPr>
                        <a:t>(</a:t>
                      </a:r>
                      <a:r>
                        <a:rPr sz="1000" spc="-10" dirty="0">
                          <a:latin typeface="Calibri"/>
                          <a:cs typeface="Calibri"/>
                        </a:rPr>
                        <a:t>s</a:t>
                      </a:r>
                      <a:r>
                        <a:rPr sz="1000" spc="-5" dirty="0">
                          <a:latin typeface="Calibri"/>
                          <a:cs typeface="Calibri"/>
                        </a:rPr>
                        <a:t>hakin</a:t>
                      </a:r>
                      <a:r>
                        <a:rPr sz="1000" dirty="0">
                          <a:latin typeface="Calibri"/>
                          <a:cs typeface="Calibri"/>
                        </a:rPr>
                        <a:t>g</a:t>
                      </a:r>
                      <a:r>
                        <a:rPr sz="1000" spc="-5" dirty="0">
                          <a:latin typeface="Calibri"/>
                          <a:cs typeface="Calibri"/>
                        </a:rPr>
                        <a:t> chills)</a:t>
                      </a:r>
                      <a:endParaRPr sz="1000" dirty="0">
                        <a:latin typeface="Calibri"/>
                        <a:cs typeface="Calibri"/>
                      </a:endParaRPr>
                    </a:p>
                    <a:p>
                      <a:pPr marL="457200" indent="-228600">
                        <a:lnSpc>
                          <a:spcPct val="100000"/>
                        </a:lnSpc>
                        <a:spcBef>
                          <a:spcPts val="70"/>
                        </a:spcBef>
                        <a:buFont typeface="Symbol"/>
                        <a:buChar char=""/>
                        <a:tabLst>
                          <a:tab pos="457834" algn="l"/>
                        </a:tabLst>
                      </a:pPr>
                      <a:r>
                        <a:rPr sz="1000" spc="-5" dirty="0">
                          <a:latin typeface="Calibri"/>
                          <a:cs typeface="Calibri"/>
                        </a:rPr>
                        <a:t>Hemodynami</a:t>
                      </a:r>
                      <a:r>
                        <a:rPr sz="1000" dirty="0">
                          <a:latin typeface="Calibri"/>
                          <a:cs typeface="Calibri"/>
                        </a:rPr>
                        <a:t>c</a:t>
                      </a:r>
                      <a:r>
                        <a:rPr sz="1000" spc="-5" dirty="0">
                          <a:latin typeface="Calibri"/>
                          <a:cs typeface="Calibri"/>
                        </a:rPr>
                        <a:t> Instability</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Hypo</a:t>
                      </a:r>
                      <a:r>
                        <a:rPr sz="1000" spc="-10" dirty="0">
                          <a:latin typeface="Calibri"/>
                          <a:cs typeface="Calibri"/>
                        </a:rPr>
                        <a:t>t</a:t>
                      </a:r>
                      <a:r>
                        <a:rPr sz="1000" spc="-5" dirty="0">
                          <a:latin typeface="Calibri"/>
                          <a:cs typeface="Calibri"/>
                        </a:rPr>
                        <a:t>ension</a:t>
                      </a:r>
                      <a:endParaRPr sz="1000" dirty="0">
                        <a:latin typeface="Calibri"/>
                        <a:cs typeface="Calibri"/>
                      </a:endParaRPr>
                    </a:p>
                    <a:p>
                      <a:pPr marL="914400" lvl="1" indent="-228600">
                        <a:lnSpc>
                          <a:spcPct val="100000"/>
                        </a:lnSpc>
                        <a:spcBef>
                          <a:spcPts val="25"/>
                        </a:spcBef>
                        <a:buFont typeface="Courier New"/>
                        <a:buChar char="o"/>
                        <a:tabLst>
                          <a:tab pos="915035" algn="l"/>
                        </a:tabLst>
                      </a:pPr>
                      <a:r>
                        <a:rPr sz="1000" spc="-5" dirty="0">
                          <a:latin typeface="Calibri"/>
                          <a:cs typeface="Calibri"/>
                        </a:rPr>
                        <a:t>Tachycardia</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169920" y="286511"/>
            <a:ext cx="3633215" cy="259079"/>
          </a:xfrm>
          <a:prstGeom prst="rect">
            <a:avLst/>
          </a:prstGeom>
          <a:blipFill>
            <a:blip r:embed="rId3" cstate="print"/>
            <a:stretch>
              <a:fillRect/>
            </a:stretch>
          </a:blipFill>
        </p:spPr>
        <p:txBody>
          <a:bodyPr wrap="square" lIns="0" tIns="0" rIns="0" bIns="0" rtlCol="0"/>
          <a:lstStyle/>
          <a:p>
            <a:endParaRPr/>
          </a:p>
        </p:txBody>
      </p:sp>
      <p:sp>
        <p:nvSpPr>
          <p:cNvPr id="3" name="object 3"/>
          <p:cNvSpPr txBox="1"/>
          <p:nvPr/>
        </p:nvSpPr>
        <p:spPr>
          <a:xfrm>
            <a:off x="3159505" y="290766"/>
            <a:ext cx="3620135" cy="279400"/>
          </a:xfrm>
          <a:prstGeom prst="rect">
            <a:avLst/>
          </a:prstGeom>
        </p:spPr>
        <p:txBody>
          <a:bodyPr vert="horz" wrap="square" lIns="0" tIns="0" rIns="0" bIns="0" rtlCol="0">
            <a:spAutoFit/>
          </a:bodyPr>
          <a:lstStyle/>
          <a:p>
            <a:pPr marL="12700">
              <a:lnSpc>
                <a:spcPct val="100000"/>
              </a:lnSpc>
            </a:pPr>
            <a:r>
              <a:rPr sz="2000" b="1" spc="-15" dirty="0">
                <a:latin typeface="Calibri"/>
                <a:cs typeface="Calibri"/>
              </a:rPr>
              <a:t>When</a:t>
            </a:r>
            <a:r>
              <a:rPr sz="2000" b="1" spc="-45" dirty="0">
                <a:latin typeface="Calibri"/>
                <a:cs typeface="Calibri"/>
              </a:rPr>
              <a:t> </a:t>
            </a:r>
            <a:r>
              <a:rPr sz="2000" b="1" spc="-10" dirty="0">
                <a:latin typeface="Calibri"/>
                <a:cs typeface="Calibri"/>
              </a:rPr>
              <a:t>to</a:t>
            </a:r>
            <a:r>
              <a:rPr sz="2000" b="1" spc="-40" dirty="0">
                <a:latin typeface="Calibri"/>
                <a:cs typeface="Calibri"/>
              </a:rPr>
              <a:t> </a:t>
            </a:r>
            <a:r>
              <a:rPr sz="2000" b="1" spc="-10" dirty="0">
                <a:latin typeface="Calibri"/>
                <a:cs typeface="Calibri"/>
              </a:rPr>
              <a:t>Test</a:t>
            </a:r>
            <a:r>
              <a:rPr sz="2000" b="1" spc="-30" dirty="0">
                <a:latin typeface="Calibri"/>
                <a:cs typeface="Calibri"/>
              </a:rPr>
              <a:t> </a:t>
            </a:r>
            <a:r>
              <a:rPr sz="2000" b="1" spc="-20" dirty="0">
                <a:latin typeface="Calibri"/>
                <a:cs typeface="Calibri"/>
              </a:rPr>
              <a:t>Urin</a:t>
            </a:r>
            <a:r>
              <a:rPr sz="2000" b="1" spc="-10" dirty="0">
                <a:latin typeface="Calibri"/>
                <a:cs typeface="Calibri"/>
              </a:rPr>
              <a:t>e</a:t>
            </a:r>
            <a:r>
              <a:rPr sz="2000" b="1" spc="-40" dirty="0">
                <a:latin typeface="Calibri"/>
                <a:cs typeface="Calibri"/>
              </a:rPr>
              <a:t> </a:t>
            </a:r>
            <a:r>
              <a:rPr sz="2000" b="1" spc="-10" dirty="0">
                <a:latin typeface="Calibri"/>
                <a:cs typeface="Calibri"/>
              </a:rPr>
              <a:t>–</a:t>
            </a:r>
            <a:r>
              <a:rPr sz="2000" b="1" spc="-35" dirty="0">
                <a:latin typeface="Calibri"/>
                <a:cs typeface="Calibri"/>
              </a:rPr>
              <a:t> </a:t>
            </a:r>
            <a:r>
              <a:rPr sz="2000" b="1" spc="-10" dirty="0">
                <a:latin typeface="Calibri"/>
                <a:cs typeface="Calibri"/>
              </a:rPr>
              <a:t>Nursing</a:t>
            </a:r>
            <a:r>
              <a:rPr sz="2000" b="1" spc="-55" dirty="0">
                <a:latin typeface="Calibri"/>
                <a:cs typeface="Calibri"/>
              </a:rPr>
              <a:t> </a:t>
            </a:r>
            <a:r>
              <a:rPr sz="2000" b="1" spc="-15" dirty="0">
                <a:latin typeface="Calibri"/>
                <a:cs typeface="Calibri"/>
              </a:rPr>
              <a:t>Tool</a:t>
            </a:r>
            <a:endParaRPr sz="2000">
              <a:latin typeface="Calibri"/>
              <a:cs typeface="Calibri"/>
            </a:endParaRPr>
          </a:p>
        </p:txBody>
      </p:sp>
      <p:sp>
        <p:nvSpPr>
          <p:cNvPr id="4" name="object 4"/>
          <p:cNvSpPr/>
          <p:nvPr/>
        </p:nvSpPr>
        <p:spPr>
          <a:xfrm>
            <a:off x="445008" y="856488"/>
            <a:ext cx="4718303" cy="134112"/>
          </a:xfrm>
          <a:prstGeom prst="rect">
            <a:avLst/>
          </a:prstGeom>
          <a:blipFill>
            <a:blip r:embed="rId4" cstate="print"/>
            <a:stretch>
              <a:fillRect/>
            </a:stretch>
          </a:blipFill>
        </p:spPr>
        <p:txBody>
          <a:bodyPr wrap="square" lIns="0" tIns="0" rIns="0" bIns="0" rtlCol="0"/>
          <a:lstStyle/>
          <a:p>
            <a:endParaRPr/>
          </a:p>
        </p:txBody>
      </p:sp>
      <p:sp>
        <p:nvSpPr>
          <p:cNvPr id="5" name="object 5"/>
          <p:cNvSpPr/>
          <p:nvPr/>
        </p:nvSpPr>
        <p:spPr>
          <a:xfrm>
            <a:off x="220218" y="7326630"/>
            <a:ext cx="9609581" cy="76200"/>
          </a:xfrm>
          <a:prstGeom prst="rect">
            <a:avLst/>
          </a:prstGeom>
          <a:blipFill>
            <a:blip r:embed="rId5" cstate="print"/>
            <a:stretch>
              <a:fillRect/>
            </a:stretch>
          </a:blipFill>
        </p:spPr>
        <p:txBody>
          <a:bodyPr wrap="square" lIns="0" tIns="0" rIns="0" bIns="0" rtlCol="0"/>
          <a:lstStyle/>
          <a:p>
            <a:endParaRPr/>
          </a:p>
        </p:txBody>
      </p:sp>
      <p:sp>
        <p:nvSpPr>
          <p:cNvPr id="6" name="object 6"/>
          <p:cNvSpPr/>
          <p:nvPr/>
        </p:nvSpPr>
        <p:spPr>
          <a:xfrm>
            <a:off x="2023110" y="3156204"/>
            <a:ext cx="904875" cy="110489"/>
          </a:xfrm>
          <a:custGeom>
            <a:avLst/>
            <a:gdLst/>
            <a:ahLst/>
            <a:cxnLst/>
            <a:rect l="l" t="t" r="r" b="b"/>
            <a:pathLst>
              <a:path w="904875" h="110489">
                <a:moveTo>
                  <a:pt x="867077" y="55245"/>
                </a:moveTo>
                <a:lnTo>
                  <a:pt x="850654" y="45720"/>
                </a:lnTo>
                <a:lnTo>
                  <a:pt x="0" y="45720"/>
                </a:lnTo>
                <a:lnTo>
                  <a:pt x="0" y="64770"/>
                </a:lnTo>
                <a:lnTo>
                  <a:pt x="850654" y="64770"/>
                </a:lnTo>
                <a:lnTo>
                  <a:pt x="867077" y="55245"/>
                </a:lnTo>
                <a:close/>
              </a:path>
              <a:path w="904875" h="110489">
                <a:moveTo>
                  <a:pt x="904494" y="55626"/>
                </a:moveTo>
                <a:lnTo>
                  <a:pt x="814577" y="2286"/>
                </a:lnTo>
                <a:lnTo>
                  <a:pt x="810006" y="0"/>
                </a:lnTo>
                <a:lnTo>
                  <a:pt x="803909" y="1524"/>
                </a:lnTo>
                <a:lnTo>
                  <a:pt x="801623" y="6096"/>
                </a:lnTo>
                <a:lnTo>
                  <a:pt x="798576" y="10668"/>
                </a:lnTo>
                <a:lnTo>
                  <a:pt x="800100" y="16764"/>
                </a:lnTo>
                <a:lnTo>
                  <a:pt x="804671" y="19050"/>
                </a:lnTo>
                <a:lnTo>
                  <a:pt x="850654" y="45720"/>
                </a:lnTo>
                <a:lnTo>
                  <a:pt x="885444" y="45720"/>
                </a:lnTo>
                <a:lnTo>
                  <a:pt x="885444" y="66765"/>
                </a:lnTo>
                <a:lnTo>
                  <a:pt x="904494" y="55626"/>
                </a:lnTo>
                <a:close/>
              </a:path>
              <a:path w="904875" h="110489">
                <a:moveTo>
                  <a:pt x="885444" y="66765"/>
                </a:moveTo>
                <a:lnTo>
                  <a:pt x="885444" y="64770"/>
                </a:lnTo>
                <a:lnTo>
                  <a:pt x="850654" y="64770"/>
                </a:lnTo>
                <a:lnTo>
                  <a:pt x="804671" y="91440"/>
                </a:lnTo>
                <a:lnTo>
                  <a:pt x="800100" y="94488"/>
                </a:lnTo>
                <a:lnTo>
                  <a:pt x="798576" y="99822"/>
                </a:lnTo>
                <a:lnTo>
                  <a:pt x="801623" y="104394"/>
                </a:lnTo>
                <a:lnTo>
                  <a:pt x="803909" y="108966"/>
                </a:lnTo>
                <a:lnTo>
                  <a:pt x="810006" y="110490"/>
                </a:lnTo>
                <a:lnTo>
                  <a:pt x="814577" y="108204"/>
                </a:lnTo>
                <a:lnTo>
                  <a:pt x="885444" y="66765"/>
                </a:lnTo>
                <a:close/>
              </a:path>
              <a:path w="904875" h="110489">
                <a:moveTo>
                  <a:pt x="885444" y="64770"/>
                </a:moveTo>
                <a:lnTo>
                  <a:pt x="885444" y="45720"/>
                </a:lnTo>
                <a:lnTo>
                  <a:pt x="850654" y="45720"/>
                </a:lnTo>
                <a:lnTo>
                  <a:pt x="867077" y="55245"/>
                </a:lnTo>
                <a:lnTo>
                  <a:pt x="880871" y="47244"/>
                </a:lnTo>
                <a:lnTo>
                  <a:pt x="880871" y="64770"/>
                </a:lnTo>
                <a:lnTo>
                  <a:pt x="885444" y="64770"/>
                </a:lnTo>
                <a:close/>
              </a:path>
              <a:path w="904875" h="110489">
                <a:moveTo>
                  <a:pt x="880871" y="64770"/>
                </a:moveTo>
                <a:lnTo>
                  <a:pt x="880871" y="63246"/>
                </a:lnTo>
                <a:lnTo>
                  <a:pt x="867077" y="55245"/>
                </a:lnTo>
                <a:lnTo>
                  <a:pt x="850654" y="64770"/>
                </a:lnTo>
                <a:lnTo>
                  <a:pt x="880871" y="64770"/>
                </a:lnTo>
                <a:close/>
              </a:path>
              <a:path w="904875" h="110489">
                <a:moveTo>
                  <a:pt x="880871" y="63246"/>
                </a:moveTo>
                <a:lnTo>
                  <a:pt x="880871" y="47244"/>
                </a:lnTo>
                <a:lnTo>
                  <a:pt x="867077" y="55245"/>
                </a:lnTo>
                <a:lnTo>
                  <a:pt x="880871" y="63246"/>
                </a:lnTo>
                <a:close/>
              </a:path>
            </a:pathLst>
          </a:custGeom>
          <a:solidFill>
            <a:srgbClr val="4A7EBB"/>
          </a:solidFill>
        </p:spPr>
        <p:txBody>
          <a:bodyPr wrap="square" lIns="0" tIns="0" rIns="0" bIns="0" rtlCol="0"/>
          <a:lstStyle/>
          <a:p>
            <a:endParaRPr/>
          </a:p>
        </p:txBody>
      </p:sp>
      <p:sp>
        <p:nvSpPr>
          <p:cNvPr id="7" name="object 7"/>
          <p:cNvSpPr/>
          <p:nvPr/>
        </p:nvSpPr>
        <p:spPr>
          <a:xfrm>
            <a:off x="1158239" y="6097523"/>
            <a:ext cx="110489" cy="486409"/>
          </a:xfrm>
          <a:custGeom>
            <a:avLst/>
            <a:gdLst/>
            <a:ahLst/>
            <a:cxnLst/>
            <a:rect l="l" t="t" r="r" b="b"/>
            <a:pathLst>
              <a:path w="110490" h="486409">
                <a:moveTo>
                  <a:pt x="54935" y="448205"/>
                </a:moveTo>
                <a:lnTo>
                  <a:pt x="19050" y="386334"/>
                </a:lnTo>
                <a:lnTo>
                  <a:pt x="16001" y="381762"/>
                </a:lnTo>
                <a:lnTo>
                  <a:pt x="9906" y="380238"/>
                </a:lnTo>
                <a:lnTo>
                  <a:pt x="6096" y="382524"/>
                </a:lnTo>
                <a:lnTo>
                  <a:pt x="1523" y="385572"/>
                </a:lnTo>
                <a:lnTo>
                  <a:pt x="0" y="390905"/>
                </a:lnTo>
                <a:lnTo>
                  <a:pt x="2285" y="395477"/>
                </a:lnTo>
                <a:lnTo>
                  <a:pt x="45719" y="470385"/>
                </a:lnTo>
                <a:lnTo>
                  <a:pt x="45719" y="467105"/>
                </a:lnTo>
                <a:lnTo>
                  <a:pt x="46481" y="467105"/>
                </a:lnTo>
                <a:lnTo>
                  <a:pt x="46481" y="462533"/>
                </a:lnTo>
                <a:lnTo>
                  <a:pt x="54935" y="448205"/>
                </a:lnTo>
                <a:close/>
              </a:path>
              <a:path w="110490" h="486409">
                <a:moveTo>
                  <a:pt x="64769" y="431537"/>
                </a:moveTo>
                <a:lnTo>
                  <a:pt x="64769" y="0"/>
                </a:lnTo>
                <a:lnTo>
                  <a:pt x="45719" y="0"/>
                </a:lnTo>
                <a:lnTo>
                  <a:pt x="45719" y="432316"/>
                </a:lnTo>
                <a:lnTo>
                  <a:pt x="54935" y="448205"/>
                </a:lnTo>
                <a:lnTo>
                  <a:pt x="64769" y="431537"/>
                </a:lnTo>
                <a:close/>
              </a:path>
              <a:path w="110490" h="486409">
                <a:moveTo>
                  <a:pt x="64769" y="469071"/>
                </a:moveTo>
                <a:lnTo>
                  <a:pt x="64769" y="467105"/>
                </a:lnTo>
                <a:lnTo>
                  <a:pt x="45719" y="467105"/>
                </a:lnTo>
                <a:lnTo>
                  <a:pt x="45719" y="470385"/>
                </a:lnTo>
                <a:lnTo>
                  <a:pt x="54863" y="486155"/>
                </a:lnTo>
                <a:lnTo>
                  <a:pt x="64769" y="469071"/>
                </a:lnTo>
                <a:close/>
              </a:path>
              <a:path w="110490" h="486409">
                <a:moveTo>
                  <a:pt x="63246" y="462533"/>
                </a:moveTo>
                <a:lnTo>
                  <a:pt x="54935" y="448205"/>
                </a:lnTo>
                <a:lnTo>
                  <a:pt x="46481" y="462533"/>
                </a:lnTo>
                <a:lnTo>
                  <a:pt x="63246" y="462533"/>
                </a:lnTo>
                <a:close/>
              </a:path>
              <a:path w="110490" h="486409">
                <a:moveTo>
                  <a:pt x="63246" y="467105"/>
                </a:moveTo>
                <a:lnTo>
                  <a:pt x="63246" y="462533"/>
                </a:lnTo>
                <a:lnTo>
                  <a:pt x="46481" y="462533"/>
                </a:lnTo>
                <a:lnTo>
                  <a:pt x="46481" y="467105"/>
                </a:lnTo>
                <a:lnTo>
                  <a:pt x="63246" y="467105"/>
                </a:lnTo>
                <a:close/>
              </a:path>
              <a:path w="110490" h="486409">
                <a:moveTo>
                  <a:pt x="110490" y="390905"/>
                </a:moveTo>
                <a:lnTo>
                  <a:pt x="108965" y="385572"/>
                </a:lnTo>
                <a:lnTo>
                  <a:pt x="104393" y="382524"/>
                </a:lnTo>
                <a:lnTo>
                  <a:pt x="99822" y="380238"/>
                </a:lnTo>
                <a:lnTo>
                  <a:pt x="93725" y="381762"/>
                </a:lnTo>
                <a:lnTo>
                  <a:pt x="91440" y="386334"/>
                </a:lnTo>
                <a:lnTo>
                  <a:pt x="54935" y="448205"/>
                </a:lnTo>
                <a:lnTo>
                  <a:pt x="63246" y="462533"/>
                </a:lnTo>
                <a:lnTo>
                  <a:pt x="63246" y="467105"/>
                </a:lnTo>
                <a:lnTo>
                  <a:pt x="64769" y="467105"/>
                </a:lnTo>
                <a:lnTo>
                  <a:pt x="64769" y="469071"/>
                </a:lnTo>
                <a:lnTo>
                  <a:pt x="107441" y="395477"/>
                </a:lnTo>
                <a:lnTo>
                  <a:pt x="110490" y="390905"/>
                </a:lnTo>
                <a:close/>
              </a:path>
            </a:pathLst>
          </a:custGeom>
          <a:solidFill>
            <a:srgbClr val="4A7EBB"/>
          </a:solidFill>
        </p:spPr>
        <p:txBody>
          <a:bodyPr wrap="square" lIns="0" tIns="0" rIns="0" bIns="0" rtlCol="0"/>
          <a:lstStyle/>
          <a:p>
            <a:endParaRPr/>
          </a:p>
        </p:txBody>
      </p:sp>
      <p:sp>
        <p:nvSpPr>
          <p:cNvPr id="8" name="object 8"/>
          <p:cNvSpPr/>
          <p:nvPr/>
        </p:nvSpPr>
        <p:spPr>
          <a:xfrm>
            <a:off x="3022854" y="6643116"/>
            <a:ext cx="2296160" cy="110489"/>
          </a:xfrm>
          <a:custGeom>
            <a:avLst/>
            <a:gdLst/>
            <a:ahLst/>
            <a:cxnLst/>
            <a:rect l="l" t="t" r="r" b="b"/>
            <a:pathLst>
              <a:path w="2296160" h="110490">
                <a:moveTo>
                  <a:pt x="2258489" y="55245"/>
                </a:moveTo>
                <a:lnTo>
                  <a:pt x="2242106" y="45743"/>
                </a:lnTo>
                <a:lnTo>
                  <a:pt x="2189988" y="45661"/>
                </a:lnTo>
                <a:lnTo>
                  <a:pt x="0" y="44196"/>
                </a:lnTo>
                <a:lnTo>
                  <a:pt x="0" y="63246"/>
                </a:lnTo>
                <a:lnTo>
                  <a:pt x="2242106" y="64746"/>
                </a:lnTo>
                <a:lnTo>
                  <a:pt x="2258489" y="55245"/>
                </a:lnTo>
                <a:close/>
              </a:path>
              <a:path w="2296160" h="110490">
                <a:moveTo>
                  <a:pt x="2295906" y="54864"/>
                </a:moveTo>
                <a:lnTo>
                  <a:pt x="2205228" y="2286"/>
                </a:lnTo>
                <a:lnTo>
                  <a:pt x="2200656" y="0"/>
                </a:lnTo>
                <a:lnTo>
                  <a:pt x="2195322" y="1524"/>
                </a:lnTo>
                <a:lnTo>
                  <a:pt x="2192274" y="6096"/>
                </a:lnTo>
                <a:lnTo>
                  <a:pt x="2189988" y="10668"/>
                </a:lnTo>
                <a:lnTo>
                  <a:pt x="2191512" y="16002"/>
                </a:lnTo>
                <a:lnTo>
                  <a:pt x="2196084" y="19050"/>
                </a:lnTo>
                <a:lnTo>
                  <a:pt x="2242026" y="45696"/>
                </a:lnTo>
                <a:lnTo>
                  <a:pt x="2276856" y="45720"/>
                </a:lnTo>
                <a:lnTo>
                  <a:pt x="2276856" y="66069"/>
                </a:lnTo>
                <a:lnTo>
                  <a:pt x="2295906" y="54864"/>
                </a:lnTo>
                <a:close/>
              </a:path>
              <a:path w="2296160" h="110490">
                <a:moveTo>
                  <a:pt x="2276856" y="66069"/>
                </a:moveTo>
                <a:lnTo>
                  <a:pt x="2276856" y="64770"/>
                </a:lnTo>
                <a:lnTo>
                  <a:pt x="2242026" y="64793"/>
                </a:lnTo>
                <a:lnTo>
                  <a:pt x="2196084" y="91440"/>
                </a:lnTo>
                <a:lnTo>
                  <a:pt x="2191512" y="93726"/>
                </a:lnTo>
                <a:lnTo>
                  <a:pt x="2189988" y="99822"/>
                </a:lnTo>
                <a:lnTo>
                  <a:pt x="2192274" y="104394"/>
                </a:lnTo>
                <a:lnTo>
                  <a:pt x="2195322" y="108966"/>
                </a:lnTo>
                <a:lnTo>
                  <a:pt x="2200656" y="110490"/>
                </a:lnTo>
                <a:lnTo>
                  <a:pt x="2205228" y="108204"/>
                </a:lnTo>
                <a:lnTo>
                  <a:pt x="2276856" y="66069"/>
                </a:lnTo>
                <a:close/>
              </a:path>
              <a:path w="2296160" h="110490">
                <a:moveTo>
                  <a:pt x="2276856" y="64770"/>
                </a:moveTo>
                <a:lnTo>
                  <a:pt x="2276856" y="45720"/>
                </a:lnTo>
                <a:lnTo>
                  <a:pt x="2242026" y="45696"/>
                </a:lnTo>
                <a:lnTo>
                  <a:pt x="2258489" y="55245"/>
                </a:lnTo>
                <a:lnTo>
                  <a:pt x="2272284" y="47244"/>
                </a:lnTo>
                <a:lnTo>
                  <a:pt x="2272284" y="64766"/>
                </a:lnTo>
                <a:lnTo>
                  <a:pt x="2276856" y="64770"/>
                </a:lnTo>
                <a:close/>
              </a:path>
              <a:path w="2296160" h="110490">
                <a:moveTo>
                  <a:pt x="2272284" y="64766"/>
                </a:moveTo>
                <a:lnTo>
                  <a:pt x="2272284" y="63246"/>
                </a:lnTo>
                <a:lnTo>
                  <a:pt x="2258489" y="55245"/>
                </a:lnTo>
                <a:lnTo>
                  <a:pt x="2242106" y="64746"/>
                </a:lnTo>
                <a:lnTo>
                  <a:pt x="2272284" y="64766"/>
                </a:lnTo>
                <a:close/>
              </a:path>
              <a:path w="2296160" h="110490">
                <a:moveTo>
                  <a:pt x="2272284" y="63246"/>
                </a:moveTo>
                <a:lnTo>
                  <a:pt x="2272284" y="47244"/>
                </a:lnTo>
                <a:lnTo>
                  <a:pt x="2258489" y="55245"/>
                </a:lnTo>
                <a:lnTo>
                  <a:pt x="2272284" y="63246"/>
                </a:lnTo>
                <a:close/>
              </a:path>
            </a:pathLst>
          </a:custGeom>
          <a:solidFill>
            <a:srgbClr val="4A7EBB"/>
          </a:solidFill>
        </p:spPr>
        <p:txBody>
          <a:bodyPr wrap="square" lIns="0" tIns="0" rIns="0" bIns="0" rtlCol="0"/>
          <a:lstStyle/>
          <a:p>
            <a:endParaRPr/>
          </a:p>
        </p:txBody>
      </p:sp>
      <p:sp>
        <p:nvSpPr>
          <p:cNvPr id="9" name="object 9"/>
          <p:cNvSpPr/>
          <p:nvPr/>
        </p:nvSpPr>
        <p:spPr>
          <a:xfrm>
            <a:off x="2023110" y="5547359"/>
            <a:ext cx="3286125" cy="110489"/>
          </a:xfrm>
          <a:custGeom>
            <a:avLst/>
            <a:gdLst/>
            <a:ahLst/>
            <a:cxnLst/>
            <a:rect l="l" t="t" r="r" b="b"/>
            <a:pathLst>
              <a:path w="3286125" h="110489">
                <a:moveTo>
                  <a:pt x="3247793" y="54935"/>
                </a:moveTo>
                <a:lnTo>
                  <a:pt x="3231904" y="45719"/>
                </a:lnTo>
                <a:lnTo>
                  <a:pt x="0" y="45719"/>
                </a:lnTo>
                <a:lnTo>
                  <a:pt x="0" y="64769"/>
                </a:lnTo>
                <a:lnTo>
                  <a:pt x="3231125" y="64769"/>
                </a:lnTo>
                <a:lnTo>
                  <a:pt x="3247793" y="54935"/>
                </a:lnTo>
                <a:close/>
              </a:path>
              <a:path w="3286125" h="110489">
                <a:moveTo>
                  <a:pt x="3285743" y="54863"/>
                </a:moveTo>
                <a:lnTo>
                  <a:pt x="3195827" y="2286"/>
                </a:lnTo>
                <a:lnTo>
                  <a:pt x="3191255" y="0"/>
                </a:lnTo>
                <a:lnTo>
                  <a:pt x="3185160" y="1524"/>
                </a:lnTo>
                <a:lnTo>
                  <a:pt x="3182873" y="5334"/>
                </a:lnTo>
                <a:lnTo>
                  <a:pt x="3179825" y="9905"/>
                </a:lnTo>
                <a:lnTo>
                  <a:pt x="3181349" y="16001"/>
                </a:lnTo>
                <a:lnTo>
                  <a:pt x="3185922" y="19050"/>
                </a:lnTo>
                <a:lnTo>
                  <a:pt x="3231904" y="45719"/>
                </a:lnTo>
                <a:lnTo>
                  <a:pt x="3266694" y="45719"/>
                </a:lnTo>
                <a:lnTo>
                  <a:pt x="3266694" y="66003"/>
                </a:lnTo>
                <a:lnTo>
                  <a:pt x="3285743" y="54863"/>
                </a:lnTo>
                <a:close/>
              </a:path>
              <a:path w="3286125" h="110489">
                <a:moveTo>
                  <a:pt x="3266694" y="66003"/>
                </a:moveTo>
                <a:lnTo>
                  <a:pt x="3266694" y="64769"/>
                </a:lnTo>
                <a:lnTo>
                  <a:pt x="3231125" y="64769"/>
                </a:lnTo>
                <a:lnTo>
                  <a:pt x="3185922" y="91439"/>
                </a:lnTo>
                <a:lnTo>
                  <a:pt x="3181349" y="93725"/>
                </a:lnTo>
                <a:lnTo>
                  <a:pt x="3179825" y="99822"/>
                </a:lnTo>
                <a:lnTo>
                  <a:pt x="3182873" y="104393"/>
                </a:lnTo>
                <a:lnTo>
                  <a:pt x="3185160" y="108965"/>
                </a:lnTo>
                <a:lnTo>
                  <a:pt x="3191255" y="110489"/>
                </a:lnTo>
                <a:lnTo>
                  <a:pt x="3195827" y="107441"/>
                </a:lnTo>
                <a:lnTo>
                  <a:pt x="3266694" y="66003"/>
                </a:lnTo>
                <a:close/>
              </a:path>
              <a:path w="3286125" h="110489">
                <a:moveTo>
                  <a:pt x="3262122" y="64769"/>
                </a:moveTo>
                <a:lnTo>
                  <a:pt x="3262122" y="63245"/>
                </a:lnTo>
                <a:lnTo>
                  <a:pt x="3247793" y="54935"/>
                </a:lnTo>
                <a:lnTo>
                  <a:pt x="3231125" y="64769"/>
                </a:lnTo>
                <a:lnTo>
                  <a:pt x="3262122" y="64769"/>
                </a:lnTo>
                <a:close/>
              </a:path>
              <a:path w="3286125" h="110489">
                <a:moveTo>
                  <a:pt x="3266694" y="64769"/>
                </a:moveTo>
                <a:lnTo>
                  <a:pt x="3266694" y="45719"/>
                </a:lnTo>
                <a:lnTo>
                  <a:pt x="3231904" y="45719"/>
                </a:lnTo>
                <a:lnTo>
                  <a:pt x="3247793" y="54935"/>
                </a:lnTo>
                <a:lnTo>
                  <a:pt x="3262122" y="46481"/>
                </a:lnTo>
                <a:lnTo>
                  <a:pt x="3262122" y="64769"/>
                </a:lnTo>
                <a:lnTo>
                  <a:pt x="3266694" y="64769"/>
                </a:lnTo>
                <a:close/>
              </a:path>
              <a:path w="3286125" h="110489">
                <a:moveTo>
                  <a:pt x="3262122" y="63245"/>
                </a:moveTo>
                <a:lnTo>
                  <a:pt x="3262122" y="46481"/>
                </a:lnTo>
                <a:lnTo>
                  <a:pt x="3247793" y="54935"/>
                </a:lnTo>
                <a:lnTo>
                  <a:pt x="3262122" y="63245"/>
                </a:lnTo>
                <a:close/>
              </a:path>
            </a:pathLst>
          </a:custGeom>
          <a:solidFill>
            <a:srgbClr val="4A7EBB"/>
          </a:solidFill>
        </p:spPr>
        <p:txBody>
          <a:bodyPr wrap="square" lIns="0" tIns="0" rIns="0" bIns="0" rtlCol="0"/>
          <a:lstStyle/>
          <a:p>
            <a:endParaRPr/>
          </a:p>
        </p:txBody>
      </p:sp>
      <p:sp>
        <p:nvSpPr>
          <p:cNvPr id="10" name="object 10"/>
          <p:cNvSpPr/>
          <p:nvPr/>
        </p:nvSpPr>
        <p:spPr>
          <a:xfrm>
            <a:off x="390906" y="1188719"/>
            <a:ext cx="1644650" cy="502284"/>
          </a:xfrm>
          <a:custGeom>
            <a:avLst/>
            <a:gdLst/>
            <a:ahLst/>
            <a:cxnLst/>
            <a:rect l="l" t="t" r="r" b="b"/>
            <a:pathLst>
              <a:path w="1644650" h="502285">
                <a:moveTo>
                  <a:pt x="1644395" y="502157"/>
                </a:moveTo>
                <a:lnTo>
                  <a:pt x="1644395" y="0"/>
                </a:lnTo>
                <a:lnTo>
                  <a:pt x="0" y="0"/>
                </a:lnTo>
                <a:lnTo>
                  <a:pt x="0" y="502157"/>
                </a:lnTo>
                <a:lnTo>
                  <a:pt x="12954" y="502157"/>
                </a:lnTo>
                <a:lnTo>
                  <a:pt x="12953" y="25907"/>
                </a:lnTo>
                <a:lnTo>
                  <a:pt x="25145" y="12953"/>
                </a:lnTo>
                <a:lnTo>
                  <a:pt x="25145" y="25907"/>
                </a:lnTo>
                <a:lnTo>
                  <a:pt x="1619250" y="25907"/>
                </a:lnTo>
                <a:lnTo>
                  <a:pt x="1619250" y="12953"/>
                </a:lnTo>
                <a:lnTo>
                  <a:pt x="1632204" y="25907"/>
                </a:lnTo>
                <a:lnTo>
                  <a:pt x="1632204" y="502157"/>
                </a:lnTo>
                <a:lnTo>
                  <a:pt x="1644395" y="502157"/>
                </a:lnTo>
                <a:close/>
              </a:path>
              <a:path w="1644650" h="502285">
                <a:moveTo>
                  <a:pt x="25145" y="25907"/>
                </a:moveTo>
                <a:lnTo>
                  <a:pt x="25145" y="12953"/>
                </a:lnTo>
                <a:lnTo>
                  <a:pt x="12953" y="25907"/>
                </a:lnTo>
                <a:lnTo>
                  <a:pt x="25145" y="25907"/>
                </a:lnTo>
                <a:close/>
              </a:path>
              <a:path w="1644650" h="502285">
                <a:moveTo>
                  <a:pt x="25145" y="476249"/>
                </a:moveTo>
                <a:lnTo>
                  <a:pt x="25145" y="25907"/>
                </a:lnTo>
                <a:lnTo>
                  <a:pt x="12953" y="25907"/>
                </a:lnTo>
                <a:lnTo>
                  <a:pt x="12953" y="476249"/>
                </a:lnTo>
                <a:lnTo>
                  <a:pt x="25145" y="476249"/>
                </a:lnTo>
                <a:close/>
              </a:path>
              <a:path w="1644650" h="502285">
                <a:moveTo>
                  <a:pt x="1632204" y="476249"/>
                </a:moveTo>
                <a:lnTo>
                  <a:pt x="12953" y="476249"/>
                </a:lnTo>
                <a:lnTo>
                  <a:pt x="25145" y="489203"/>
                </a:lnTo>
                <a:lnTo>
                  <a:pt x="25146" y="502157"/>
                </a:lnTo>
                <a:lnTo>
                  <a:pt x="1619250" y="502157"/>
                </a:lnTo>
                <a:lnTo>
                  <a:pt x="1619250" y="489203"/>
                </a:lnTo>
                <a:lnTo>
                  <a:pt x="1632204" y="476249"/>
                </a:lnTo>
                <a:close/>
              </a:path>
              <a:path w="1644650" h="502285">
                <a:moveTo>
                  <a:pt x="25146" y="502157"/>
                </a:moveTo>
                <a:lnTo>
                  <a:pt x="25145" y="489203"/>
                </a:lnTo>
                <a:lnTo>
                  <a:pt x="12953" y="476249"/>
                </a:lnTo>
                <a:lnTo>
                  <a:pt x="12954" y="502157"/>
                </a:lnTo>
                <a:lnTo>
                  <a:pt x="25146" y="502157"/>
                </a:lnTo>
                <a:close/>
              </a:path>
              <a:path w="1644650" h="502285">
                <a:moveTo>
                  <a:pt x="1632204" y="25907"/>
                </a:moveTo>
                <a:lnTo>
                  <a:pt x="1619250" y="12953"/>
                </a:lnTo>
                <a:lnTo>
                  <a:pt x="1619250" y="25907"/>
                </a:lnTo>
                <a:lnTo>
                  <a:pt x="1632204" y="25907"/>
                </a:lnTo>
                <a:close/>
              </a:path>
              <a:path w="1644650" h="502285">
                <a:moveTo>
                  <a:pt x="1632204" y="476249"/>
                </a:moveTo>
                <a:lnTo>
                  <a:pt x="1632204" y="25907"/>
                </a:lnTo>
                <a:lnTo>
                  <a:pt x="1619250" y="25907"/>
                </a:lnTo>
                <a:lnTo>
                  <a:pt x="1619250" y="476249"/>
                </a:lnTo>
                <a:lnTo>
                  <a:pt x="1632204" y="476249"/>
                </a:lnTo>
                <a:close/>
              </a:path>
              <a:path w="1644650" h="502285">
                <a:moveTo>
                  <a:pt x="1632204" y="502157"/>
                </a:moveTo>
                <a:lnTo>
                  <a:pt x="1632204" y="476249"/>
                </a:lnTo>
                <a:lnTo>
                  <a:pt x="1619250" y="489203"/>
                </a:lnTo>
                <a:lnTo>
                  <a:pt x="1619250" y="502157"/>
                </a:lnTo>
                <a:lnTo>
                  <a:pt x="1632204" y="502157"/>
                </a:lnTo>
                <a:close/>
              </a:path>
            </a:pathLst>
          </a:custGeom>
          <a:solidFill>
            <a:srgbClr val="4F81BD"/>
          </a:solidFill>
        </p:spPr>
        <p:txBody>
          <a:bodyPr wrap="square" lIns="0" tIns="0" rIns="0" bIns="0" rtlCol="0"/>
          <a:lstStyle/>
          <a:p>
            <a:endParaRPr/>
          </a:p>
        </p:txBody>
      </p:sp>
      <p:sp>
        <p:nvSpPr>
          <p:cNvPr id="11" name="object 11"/>
          <p:cNvSpPr txBox="1"/>
          <p:nvPr/>
        </p:nvSpPr>
        <p:spPr>
          <a:xfrm>
            <a:off x="435355" y="850387"/>
            <a:ext cx="4253230" cy="769620"/>
          </a:xfrm>
          <a:prstGeom prst="rect">
            <a:avLst/>
          </a:prstGeom>
        </p:spPr>
        <p:txBody>
          <a:bodyPr vert="horz" wrap="square" lIns="0" tIns="0" rIns="0" bIns="0" rtlCol="0">
            <a:spAutoFit/>
          </a:bodyPr>
          <a:lstStyle/>
          <a:p>
            <a:pPr marL="234315" indent="-222250">
              <a:lnSpc>
                <a:spcPct val="100000"/>
              </a:lnSpc>
            </a:pPr>
            <a:r>
              <a:rPr sz="1000" b="1" dirty="0">
                <a:solidFill>
                  <a:srgbClr val="FFFFFF"/>
                </a:solidFill>
                <a:latin typeface="Arial Black"/>
                <a:cs typeface="Arial Black"/>
              </a:rPr>
              <a:t>W</a:t>
            </a:r>
            <a:r>
              <a:rPr sz="1000" b="1" spc="-5" dirty="0">
                <a:solidFill>
                  <a:srgbClr val="FFFFFF"/>
                </a:solidFill>
                <a:latin typeface="Arial Black"/>
                <a:cs typeface="Arial Black"/>
              </a:rPr>
              <a:t>isconsi</a:t>
            </a:r>
            <a:r>
              <a:rPr sz="1000" b="1" dirty="0">
                <a:solidFill>
                  <a:srgbClr val="FFFFFF"/>
                </a:solidFill>
                <a:latin typeface="Arial Black"/>
                <a:cs typeface="Arial Black"/>
              </a:rPr>
              <a:t>n</a:t>
            </a:r>
            <a:r>
              <a:rPr sz="1000" b="1" spc="-15" dirty="0">
                <a:solidFill>
                  <a:srgbClr val="FFFFFF"/>
                </a:solidFill>
                <a:latin typeface="Arial Black"/>
                <a:cs typeface="Arial Black"/>
              </a:rPr>
              <a:t> </a:t>
            </a:r>
            <a:r>
              <a:rPr sz="1000" b="1" spc="-5" dirty="0">
                <a:solidFill>
                  <a:srgbClr val="FFFFFF"/>
                </a:solidFill>
                <a:latin typeface="Arial Black"/>
                <a:cs typeface="Arial Black"/>
              </a:rPr>
              <a:t>Healthcare-Associat</a:t>
            </a:r>
            <a:r>
              <a:rPr sz="1000" b="1" spc="-10" dirty="0">
                <a:solidFill>
                  <a:srgbClr val="FFFFFF"/>
                </a:solidFill>
                <a:latin typeface="Arial Black"/>
                <a:cs typeface="Arial Black"/>
              </a:rPr>
              <a:t>e</a:t>
            </a:r>
            <a:r>
              <a:rPr sz="1000" b="1" dirty="0">
                <a:solidFill>
                  <a:srgbClr val="FFFFFF"/>
                </a:solidFill>
                <a:latin typeface="Arial Black"/>
                <a:cs typeface="Arial Black"/>
              </a:rPr>
              <a:t>d </a:t>
            </a:r>
            <a:r>
              <a:rPr sz="1000" b="1" spc="-5" dirty="0">
                <a:solidFill>
                  <a:srgbClr val="FFFFFF"/>
                </a:solidFill>
                <a:latin typeface="Arial Black"/>
                <a:cs typeface="Arial Black"/>
              </a:rPr>
              <a:t>Infection</a:t>
            </a:r>
            <a:r>
              <a:rPr sz="1000" b="1" dirty="0">
                <a:solidFill>
                  <a:srgbClr val="FFFFFF"/>
                </a:solidFill>
                <a:latin typeface="Arial Black"/>
                <a:cs typeface="Arial Black"/>
              </a:rPr>
              <a:t>s </a:t>
            </a:r>
            <a:r>
              <a:rPr sz="1000" b="1" spc="-5" dirty="0">
                <a:solidFill>
                  <a:srgbClr val="FFFFFF"/>
                </a:solidFill>
                <a:latin typeface="Arial Black"/>
                <a:cs typeface="Arial Black"/>
              </a:rPr>
              <a:t>i</a:t>
            </a:r>
            <a:r>
              <a:rPr sz="1000" b="1" dirty="0">
                <a:solidFill>
                  <a:srgbClr val="FFFFFF"/>
                </a:solidFill>
                <a:latin typeface="Arial Black"/>
                <a:cs typeface="Arial Black"/>
              </a:rPr>
              <a:t>n </a:t>
            </a:r>
            <a:r>
              <a:rPr sz="1000" b="1" spc="-10" dirty="0">
                <a:solidFill>
                  <a:srgbClr val="FFFFFF"/>
                </a:solidFill>
                <a:latin typeface="Arial Black"/>
                <a:cs typeface="Arial Black"/>
              </a:rPr>
              <a:t>L</a:t>
            </a:r>
            <a:r>
              <a:rPr sz="1000" b="1" dirty="0">
                <a:solidFill>
                  <a:srgbClr val="FFFFFF"/>
                </a:solidFill>
                <a:latin typeface="Arial Black"/>
                <a:cs typeface="Arial Black"/>
              </a:rPr>
              <a:t>TC </a:t>
            </a:r>
            <a:r>
              <a:rPr sz="1000" b="1" spc="-5" dirty="0">
                <a:solidFill>
                  <a:srgbClr val="FFFFFF"/>
                </a:solidFill>
                <a:latin typeface="Arial Black"/>
                <a:cs typeface="Arial Black"/>
              </a:rPr>
              <a:t>Coalition</a:t>
            </a:r>
            <a:endParaRPr sz="1000">
              <a:latin typeface="Arial Black"/>
              <a:cs typeface="Arial Black"/>
            </a:endParaRPr>
          </a:p>
          <a:p>
            <a:pPr>
              <a:lnSpc>
                <a:spcPct val="100000"/>
              </a:lnSpc>
            </a:pPr>
            <a:endParaRPr sz="1000">
              <a:latin typeface="Times New Roman"/>
              <a:cs typeface="Times New Roman"/>
            </a:endParaRPr>
          </a:p>
          <a:p>
            <a:pPr>
              <a:lnSpc>
                <a:spcPct val="100000"/>
              </a:lnSpc>
              <a:spcBef>
                <a:spcPts val="16"/>
              </a:spcBef>
            </a:pPr>
            <a:endParaRPr sz="850">
              <a:latin typeface="Times New Roman"/>
              <a:cs typeface="Times New Roman"/>
            </a:endParaRPr>
          </a:p>
          <a:p>
            <a:pPr marL="501015" marR="2922905" indent="-267335">
              <a:lnSpc>
                <a:spcPct val="101400"/>
              </a:lnSpc>
            </a:pPr>
            <a:r>
              <a:rPr sz="1100" spc="-5" dirty="0">
                <a:solidFill>
                  <a:srgbClr val="00B050"/>
                </a:solidFill>
                <a:latin typeface="Calibri"/>
                <a:cs typeface="Calibri"/>
              </a:rPr>
              <a:t>Reside</a:t>
            </a:r>
            <a:r>
              <a:rPr sz="1100" dirty="0">
                <a:solidFill>
                  <a:srgbClr val="00B050"/>
                </a:solidFill>
                <a:latin typeface="Calibri"/>
                <a:cs typeface="Calibri"/>
              </a:rPr>
              <a:t>n</a:t>
            </a:r>
            <a:r>
              <a:rPr sz="1100" spc="-5" dirty="0">
                <a:solidFill>
                  <a:srgbClr val="00B050"/>
                </a:solidFill>
                <a:latin typeface="Calibri"/>
                <a:cs typeface="Calibri"/>
              </a:rPr>
              <a:t>t Ch</a:t>
            </a:r>
            <a:r>
              <a:rPr sz="1100" spc="5" dirty="0">
                <a:solidFill>
                  <a:srgbClr val="00B050"/>
                </a:solidFill>
                <a:latin typeface="Calibri"/>
                <a:cs typeface="Calibri"/>
              </a:rPr>
              <a:t>a</a:t>
            </a:r>
            <a:r>
              <a:rPr sz="1100" spc="-5" dirty="0">
                <a:solidFill>
                  <a:srgbClr val="00B050"/>
                </a:solidFill>
                <a:latin typeface="Calibri"/>
                <a:cs typeface="Calibri"/>
              </a:rPr>
              <a:t>n</a:t>
            </a:r>
            <a:r>
              <a:rPr sz="1100" spc="-15" dirty="0">
                <a:solidFill>
                  <a:srgbClr val="00B050"/>
                </a:solidFill>
                <a:latin typeface="Calibri"/>
                <a:cs typeface="Calibri"/>
              </a:rPr>
              <a:t>g</a:t>
            </a:r>
            <a:r>
              <a:rPr sz="1100" spc="-10" dirty="0">
                <a:solidFill>
                  <a:srgbClr val="00B050"/>
                </a:solidFill>
                <a:latin typeface="Calibri"/>
                <a:cs typeface="Calibri"/>
              </a:rPr>
              <a:t>e</a:t>
            </a:r>
            <a:r>
              <a:rPr sz="1100" spc="-5" dirty="0">
                <a:solidFill>
                  <a:srgbClr val="00B050"/>
                </a:solidFill>
                <a:latin typeface="Calibri"/>
                <a:cs typeface="Calibri"/>
              </a:rPr>
              <a:t> </a:t>
            </a:r>
            <a:r>
              <a:rPr sz="1100" spc="5" dirty="0">
                <a:solidFill>
                  <a:srgbClr val="00B050"/>
                </a:solidFill>
                <a:latin typeface="Calibri"/>
                <a:cs typeface="Calibri"/>
              </a:rPr>
              <a:t>in </a:t>
            </a:r>
            <a:r>
              <a:rPr sz="1100" spc="-5" dirty="0">
                <a:solidFill>
                  <a:srgbClr val="00B050"/>
                </a:solidFill>
                <a:latin typeface="Calibri"/>
                <a:cs typeface="Calibri"/>
              </a:rPr>
              <a:t>Condition</a:t>
            </a:r>
            <a:endParaRPr sz="1100">
              <a:latin typeface="Calibri"/>
              <a:cs typeface="Calibri"/>
            </a:endParaRPr>
          </a:p>
        </p:txBody>
      </p:sp>
      <p:sp>
        <p:nvSpPr>
          <p:cNvPr id="13" name="object 13"/>
          <p:cNvSpPr/>
          <p:nvPr/>
        </p:nvSpPr>
        <p:spPr>
          <a:xfrm>
            <a:off x="390906" y="2913126"/>
            <a:ext cx="1644650" cy="588010"/>
          </a:xfrm>
          <a:custGeom>
            <a:avLst/>
            <a:gdLst/>
            <a:ahLst/>
            <a:cxnLst/>
            <a:rect l="l" t="t" r="r" b="b"/>
            <a:pathLst>
              <a:path w="1644650" h="588010">
                <a:moveTo>
                  <a:pt x="1644396" y="587501"/>
                </a:moveTo>
                <a:lnTo>
                  <a:pt x="1644395" y="0"/>
                </a:lnTo>
                <a:lnTo>
                  <a:pt x="0" y="0"/>
                </a:lnTo>
                <a:lnTo>
                  <a:pt x="0" y="587501"/>
                </a:lnTo>
                <a:lnTo>
                  <a:pt x="12954" y="587501"/>
                </a:lnTo>
                <a:lnTo>
                  <a:pt x="12953" y="25146"/>
                </a:lnTo>
                <a:lnTo>
                  <a:pt x="25145" y="12954"/>
                </a:lnTo>
                <a:lnTo>
                  <a:pt x="25145" y="25146"/>
                </a:lnTo>
                <a:lnTo>
                  <a:pt x="1619249" y="25146"/>
                </a:lnTo>
                <a:lnTo>
                  <a:pt x="1619249" y="12954"/>
                </a:lnTo>
                <a:lnTo>
                  <a:pt x="1632203" y="25146"/>
                </a:lnTo>
                <a:lnTo>
                  <a:pt x="1632204" y="587501"/>
                </a:lnTo>
                <a:lnTo>
                  <a:pt x="1644396" y="587501"/>
                </a:lnTo>
                <a:close/>
              </a:path>
              <a:path w="1644650" h="588010">
                <a:moveTo>
                  <a:pt x="25145" y="25146"/>
                </a:moveTo>
                <a:lnTo>
                  <a:pt x="25145" y="12954"/>
                </a:lnTo>
                <a:lnTo>
                  <a:pt x="12953" y="25146"/>
                </a:lnTo>
                <a:lnTo>
                  <a:pt x="25145" y="25146"/>
                </a:lnTo>
                <a:close/>
              </a:path>
              <a:path w="1644650" h="588010">
                <a:moveTo>
                  <a:pt x="25145" y="561594"/>
                </a:moveTo>
                <a:lnTo>
                  <a:pt x="25145" y="25146"/>
                </a:lnTo>
                <a:lnTo>
                  <a:pt x="12953" y="25146"/>
                </a:lnTo>
                <a:lnTo>
                  <a:pt x="12954" y="561594"/>
                </a:lnTo>
                <a:lnTo>
                  <a:pt x="25145" y="561594"/>
                </a:lnTo>
                <a:close/>
              </a:path>
              <a:path w="1644650" h="588010">
                <a:moveTo>
                  <a:pt x="1632204" y="561594"/>
                </a:moveTo>
                <a:lnTo>
                  <a:pt x="12954" y="561594"/>
                </a:lnTo>
                <a:lnTo>
                  <a:pt x="25145" y="574548"/>
                </a:lnTo>
                <a:lnTo>
                  <a:pt x="25145" y="587501"/>
                </a:lnTo>
                <a:lnTo>
                  <a:pt x="1619250" y="587501"/>
                </a:lnTo>
                <a:lnTo>
                  <a:pt x="1619250" y="574548"/>
                </a:lnTo>
                <a:lnTo>
                  <a:pt x="1632204" y="561594"/>
                </a:lnTo>
                <a:close/>
              </a:path>
              <a:path w="1644650" h="588010">
                <a:moveTo>
                  <a:pt x="25145" y="587501"/>
                </a:moveTo>
                <a:lnTo>
                  <a:pt x="25145" y="574548"/>
                </a:lnTo>
                <a:lnTo>
                  <a:pt x="12954" y="561594"/>
                </a:lnTo>
                <a:lnTo>
                  <a:pt x="12954" y="587501"/>
                </a:lnTo>
                <a:lnTo>
                  <a:pt x="25145" y="587501"/>
                </a:lnTo>
                <a:close/>
              </a:path>
              <a:path w="1644650" h="588010">
                <a:moveTo>
                  <a:pt x="1632203" y="25146"/>
                </a:moveTo>
                <a:lnTo>
                  <a:pt x="1619249" y="12954"/>
                </a:lnTo>
                <a:lnTo>
                  <a:pt x="1619249" y="25146"/>
                </a:lnTo>
                <a:lnTo>
                  <a:pt x="1632203" y="25146"/>
                </a:lnTo>
                <a:close/>
              </a:path>
              <a:path w="1644650" h="588010">
                <a:moveTo>
                  <a:pt x="1632204" y="561594"/>
                </a:moveTo>
                <a:lnTo>
                  <a:pt x="1632203" y="25146"/>
                </a:lnTo>
                <a:lnTo>
                  <a:pt x="1619249" y="25146"/>
                </a:lnTo>
                <a:lnTo>
                  <a:pt x="1619250" y="561594"/>
                </a:lnTo>
                <a:lnTo>
                  <a:pt x="1632204" y="561594"/>
                </a:lnTo>
                <a:close/>
              </a:path>
              <a:path w="1644650" h="588010">
                <a:moveTo>
                  <a:pt x="1632204" y="587501"/>
                </a:moveTo>
                <a:lnTo>
                  <a:pt x="1632204" y="561594"/>
                </a:lnTo>
                <a:lnTo>
                  <a:pt x="1619250" y="574548"/>
                </a:lnTo>
                <a:lnTo>
                  <a:pt x="1619250" y="587501"/>
                </a:lnTo>
                <a:lnTo>
                  <a:pt x="1632204" y="587501"/>
                </a:lnTo>
                <a:close/>
              </a:path>
            </a:pathLst>
          </a:custGeom>
          <a:solidFill>
            <a:srgbClr val="4F81BD"/>
          </a:solidFill>
        </p:spPr>
        <p:txBody>
          <a:bodyPr wrap="square" lIns="0" tIns="0" rIns="0" bIns="0" rtlCol="0"/>
          <a:lstStyle/>
          <a:p>
            <a:endParaRPr/>
          </a:p>
        </p:txBody>
      </p:sp>
      <p:sp>
        <p:nvSpPr>
          <p:cNvPr id="14" name="object 14"/>
          <p:cNvSpPr txBox="1"/>
          <p:nvPr/>
        </p:nvSpPr>
        <p:spPr>
          <a:xfrm>
            <a:off x="591566" y="3051873"/>
            <a:ext cx="1242060" cy="335915"/>
          </a:xfrm>
          <a:prstGeom prst="rect">
            <a:avLst/>
          </a:prstGeom>
        </p:spPr>
        <p:txBody>
          <a:bodyPr vert="horz" wrap="square" lIns="0" tIns="0" rIns="0" bIns="0" rtlCol="0">
            <a:spAutoFit/>
          </a:bodyPr>
          <a:lstStyle/>
          <a:p>
            <a:pPr marL="414655" marR="5080" indent="-402590">
              <a:lnSpc>
                <a:spcPct val="101800"/>
              </a:lnSpc>
            </a:pPr>
            <a:r>
              <a:rPr sz="1100" spc="-5" dirty="0">
                <a:solidFill>
                  <a:srgbClr val="00B050"/>
                </a:solidFill>
                <a:latin typeface="Calibri"/>
                <a:cs typeface="Calibri"/>
              </a:rPr>
              <a:t>Localizin</a:t>
            </a:r>
            <a:r>
              <a:rPr sz="1100" dirty="0">
                <a:solidFill>
                  <a:srgbClr val="00B050"/>
                </a:solidFill>
                <a:latin typeface="Calibri"/>
                <a:cs typeface="Calibri"/>
              </a:rPr>
              <a:t>g</a:t>
            </a:r>
            <a:r>
              <a:rPr sz="1100" spc="5" dirty="0">
                <a:solidFill>
                  <a:srgbClr val="00B050"/>
                </a:solidFill>
                <a:latin typeface="Calibri"/>
                <a:cs typeface="Calibri"/>
              </a:rPr>
              <a:t> </a:t>
            </a:r>
            <a:r>
              <a:rPr sz="1100" spc="-10" dirty="0">
                <a:solidFill>
                  <a:srgbClr val="00B050"/>
                </a:solidFill>
                <a:latin typeface="Calibri"/>
                <a:cs typeface="Calibri"/>
              </a:rPr>
              <a:t>Ur</a:t>
            </a:r>
            <a:r>
              <a:rPr sz="1100" dirty="0">
                <a:solidFill>
                  <a:srgbClr val="00B050"/>
                </a:solidFill>
                <a:latin typeface="Calibri"/>
                <a:cs typeface="Calibri"/>
              </a:rPr>
              <a:t>i</a:t>
            </a:r>
            <a:r>
              <a:rPr sz="1100" spc="-5" dirty="0">
                <a:solidFill>
                  <a:srgbClr val="00B050"/>
                </a:solidFill>
                <a:latin typeface="Calibri"/>
                <a:cs typeface="Calibri"/>
              </a:rPr>
              <a:t>n</a:t>
            </a:r>
            <a:r>
              <a:rPr sz="1100" spc="-10" dirty="0">
                <a:solidFill>
                  <a:srgbClr val="00B050"/>
                </a:solidFill>
                <a:latin typeface="Calibri"/>
                <a:cs typeface="Calibri"/>
              </a:rPr>
              <a:t>ar</a:t>
            </a:r>
            <a:r>
              <a:rPr sz="1100" spc="-5" dirty="0">
                <a:solidFill>
                  <a:srgbClr val="00B050"/>
                </a:solidFill>
                <a:latin typeface="Calibri"/>
                <a:cs typeface="Calibri"/>
              </a:rPr>
              <a:t>y S/S (</a:t>
            </a:r>
            <a:r>
              <a:rPr sz="1100" b="1" spc="-15" dirty="0">
                <a:solidFill>
                  <a:srgbClr val="00B050"/>
                </a:solidFill>
                <a:latin typeface="Calibri"/>
                <a:cs typeface="Calibri"/>
              </a:rPr>
              <a:t>Bo</a:t>
            </a:r>
            <a:r>
              <a:rPr sz="1100" b="1" spc="-5" dirty="0">
                <a:solidFill>
                  <a:srgbClr val="00B050"/>
                </a:solidFill>
                <a:latin typeface="Calibri"/>
                <a:cs typeface="Calibri"/>
              </a:rPr>
              <a:t>x</a:t>
            </a:r>
            <a:r>
              <a:rPr sz="1100" b="1" dirty="0">
                <a:solidFill>
                  <a:srgbClr val="00B050"/>
                </a:solidFill>
                <a:latin typeface="Calibri"/>
                <a:cs typeface="Calibri"/>
              </a:rPr>
              <a:t> </a:t>
            </a:r>
            <a:r>
              <a:rPr sz="1100" b="1" spc="-10" dirty="0">
                <a:solidFill>
                  <a:srgbClr val="00B050"/>
                </a:solidFill>
                <a:latin typeface="Calibri"/>
                <a:cs typeface="Calibri"/>
              </a:rPr>
              <a:t>B</a:t>
            </a:r>
            <a:r>
              <a:rPr sz="1100" dirty="0">
                <a:solidFill>
                  <a:srgbClr val="00B050"/>
                </a:solidFill>
                <a:latin typeface="Calibri"/>
                <a:cs typeface="Calibri"/>
              </a:rPr>
              <a:t>)</a:t>
            </a:r>
            <a:endParaRPr sz="1100">
              <a:latin typeface="Calibri"/>
              <a:cs typeface="Calibri"/>
            </a:endParaRPr>
          </a:p>
        </p:txBody>
      </p:sp>
      <p:sp>
        <p:nvSpPr>
          <p:cNvPr id="15" name="object 15"/>
          <p:cNvSpPr/>
          <p:nvPr/>
        </p:nvSpPr>
        <p:spPr>
          <a:xfrm>
            <a:off x="381000" y="1979676"/>
            <a:ext cx="1654810" cy="654050"/>
          </a:xfrm>
          <a:custGeom>
            <a:avLst/>
            <a:gdLst/>
            <a:ahLst/>
            <a:cxnLst/>
            <a:rect l="l" t="t" r="r" b="b"/>
            <a:pathLst>
              <a:path w="1654810" h="654050">
                <a:moveTo>
                  <a:pt x="1654302" y="653796"/>
                </a:moveTo>
                <a:lnTo>
                  <a:pt x="1654302" y="0"/>
                </a:lnTo>
                <a:lnTo>
                  <a:pt x="0" y="0"/>
                </a:lnTo>
                <a:lnTo>
                  <a:pt x="0" y="653796"/>
                </a:lnTo>
                <a:lnTo>
                  <a:pt x="12953" y="653796"/>
                </a:lnTo>
                <a:lnTo>
                  <a:pt x="12953" y="25146"/>
                </a:lnTo>
                <a:lnTo>
                  <a:pt x="25907" y="12954"/>
                </a:lnTo>
                <a:lnTo>
                  <a:pt x="25907" y="25146"/>
                </a:lnTo>
                <a:lnTo>
                  <a:pt x="1629156" y="25146"/>
                </a:lnTo>
                <a:lnTo>
                  <a:pt x="1629156" y="12954"/>
                </a:lnTo>
                <a:lnTo>
                  <a:pt x="1642110" y="25146"/>
                </a:lnTo>
                <a:lnTo>
                  <a:pt x="1642110" y="653796"/>
                </a:lnTo>
                <a:lnTo>
                  <a:pt x="1654302" y="653796"/>
                </a:lnTo>
                <a:close/>
              </a:path>
              <a:path w="1654810" h="654050">
                <a:moveTo>
                  <a:pt x="25907" y="25146"/>
                </a:moveTo>
                <a:lnTo>
                  <a:pt x="25907" y="12954"/>
                </a:lnTo>
                <a:lnTo>
                  <a:pt x="12953" y="25146"/>
                </a:lnTo>
                <a:lnTo>
                  <a:pt x="25907" y="25146"/>
                </a:lnTo>
                <a:close/>
              </a:path>
              <a:path w="1654810" h="654050">
                <a:moveTo>
                  <a:pt x="25907" y="628650"/>
                </a:moveTo>
                <a:lnTo>
                  <a:pt x="25907" y="25146"/>
                </a:lnTo>
                <a:lnTo>
                  <a:pt x="12953" y="25146"/>
                </a:lnTo>
                <a:lnTo>
                  <a:pt x="12954" y="628650"/>
                </a:lnTo>
                <a:lnTo>
                  <a:pt x="25907" y="628650"/>
                </a:lnTo>
                <a:close/>
              </a:path>
              <a:path w="1654810" h="654050">
                <a:moveTo>
                  <a:pt x="1642110" y="628650"/>
                </a:moveTo>
                <a:lnTo>
                  <a:pt x="12954" y="628650"/>
                </a:lnTo>
                <a:lnTo>
                  <a:pt x="25908" y="641604"/>
                </a:lnTo>
                <a:lnTo>
                  <a:pt x="25907" y="653796"/>
                </a:lnTo>
                <a:lnTo>
                  <a:pt x="1629156" y="653796"/>
                </a:lnTo>
                <a:lnTo>
                  <a:pt x="1629156" y="641604"/>
                </a:lnTo>
                <a:lnTo>
                  <a:pt x="1642110" y="628650"/>
                </a:lnTo>
                <a:close/>
              </a:path>
              <a:path w="1654810" h="654050">
                <a:moveTo>
                  <a:pt x="25907" y="653796"/>
                </a:moveTo>
                <a:lnTo>
                  <a:pt x="25908" y="641604"/>
                </a:lnTo>
                <a:lnTo>
                  <a:pt x="12954" y="628650"/>
                </a:lnTo>
                <a:lnTo>
                  <a:pt x="12953" y="653796"/>
                </a:lnTo>
                <a:lnTo>
                  <a:pt x="25907" y="653796"/>
                </a:lnTo>
                <a:close/>
              </a:path>
              <a:path w="1654810" h="654050">
                <a:moveTo>
                  <a:pt x="1642110" y="25146"/>
                </a:moveTo>
                <a:lnTo>
                  <a:pt x="1629156" y="12954"/>
                </a:lnTo>
                <a:lnTo>
                  <a:pt x="1629156" y="25146"/>
                </a:lnTo>
                <a:lnTo>
                  <a:pt x="1642110" y="25146"/>
                </a:lnTo>
                <a:close/>
              </a:path>
              <a:path w="1654810" h="654050">
                <a:moveTo>
                  <a:pt x="1642110" y="628650"/>
                </a:moveTo>
                <a:lnTo>
                  <a:pt x="1642110" y="25146"/>
                </a:lnTo>
                <a:lnTo>
                  <a:pt x="1629156" y="25146"/>
                </a:lnTo>
                <a:lnTo>
                  <a:pt x="1629156" y="628650"/>
                </a:lnTo>
                <a:lnTo>
                  <a:pt x="1642110" y="628650"/>
                </a:lnTo>
                <a:close/>
              </a:path>
              <a:path w="1654810" h="654050">
                <a:moveTo>
                  <a:pt x="1642110" y="653796"/>
                </a:moveTo>
                <a:lnTo>
                  <a:pt x="1642110" y="628650"/>
                </a:lnTo>
                <a:lnTo>
                  <a:pt x="1629156" y="641604"/>
                </a:lnTo>
                <a:lnTo>
                  <a:pt x="1629156" y="653796"/>
                </a:lnTo>
                <a:lnTo>
                  <a:pt x="1642110" y="653796"/>
                </a:lnTo>
                <a:close/>
              </a:path>
            </a:pathLst>
          </a:custGeom>
          <a:solidFill>
            <a:srgbClr val="4F81BD"/>
          </a:solidFill>
        </p:spPr>
        <p:txBody>
          <a:bodyPr wrap="square" lIns="0" tIns="0" rIns="0" bIns="0" rtlCol="0"/>
          <a:lstStyle/>
          <a:p>
            <a:endParaRPr/>
          </a:p>
        </p:txBody>
      </p:sp>
      <p:sp>
        <p:nvSpPr>
          <p:cNvPr id="16" name="object 16"/>
          <p:cNvSpPr txBox="1"/>
          <p:nvPr/>
        </p:nvSpPr>
        <p:spPr>
          <a:xfrm>
            <a:off x="684530" y="2065845"/>
            <a:ext cx="1046480" cy="506095"/>
          </a:xfrm>
          <a:prstGeom prst="rect">
            <a:avLst/>
          </a:prstGeom>
        </p:spPr>
        <p:txBody>
          <a:bodyPr vert="horz" wrap="square" lIns="0" tIns="0" rIns="0" bIns="0" rtlCol="0">
            <a:spAutoFit/>
          </a:bodyPr>
          <a:lstStyle/>
          <a:p>
            <a:pPr marL="12700" marR="5080" algn="ctr">
              <a:lnSpc>
                <a:spcPct val="101600"/>
              </a:lnSpc>
            </a:pPr>
            <a:r>
              <a:rPr sz="1100" spc="-5" dirty="0">
                <a:solidFill>
                  <a:srgbClr val="00B050"/>
                </a:solidFill>
                <a:latin typeface="Calibri"/>
                <a:cs typeface="Calibri"/>
              </a:rPr>
              <a:t>Complet</a:t>
            </a:r>
            <a:r>
              <a:rPr sz="1100" dirty="0">
                <a:solidFill>
                  <a:srgbClr val="00B050"/>
                </a:solidFill>
                <a:latin typeface="Calibri"/>
                <a:cs typeface="Calibri"/>
              </a:rPr>
              <a:t>e </a:t>
            </a:r>
            <a:r>
              <a:rPr sz="1100" spc="-15" dirty="0">
                <a:solidFill>
                  <a:srgbClr val="00B050"/>
                </a:solidFill>
                <a:latin typeface="Calibri"/>
                <a:cs typeface="Calibri"/>
              </a:rPr>
              <a:t>N</a:t>
            </a:r>
            <a:r>
              <a:rPr sz="1100" spc="-10" dirty="0">
                <a:solidFill>
                  <a:srgbClr val="00B050"/>
                </a:solidFill>
                <a:latin typeface="Calibri"/>
                <a:cs typeface="Calibri"/>
              </a:rPr>
              <a:t>u</a:t>
            </a:r>
            <a:r>
              <a:rPr sz="1100" spc="-5" dirty="0">
                <a:solidFill>
                  <a:srgbClr val="00B050"/>
                </a:solidFill>
                <a:latin typeface="Calibri"/>
                <a:cs typeface="Calibri"/>
              </a:rPr>
              <a:t>rsing </a:t>
            </a:r>
            <a:r>
              <a:rPr sz="1100" spc="-10" dirty="0">
                <a:solidFill>
                  <a:srgbClr val="00B050"/>
                </a:solidFill>
                <a:latin typeface="Calibri"/>
                <a:cs typeface="Calibri"/>
              </a:rPr>
              <a:t>Assessment</a:t>
            </a:r>
            <a:r>
              <a:rPr sz="1100" spc="-5" dirty="0">
                <a:solidFill>
                  <a:srgbClr val="00B050"/>
                </a:solidFill>
                <a:latin typeface="Calibri"/>
                <a:cs typeface="Calibri"/>
              </a:rPr>
              <a:t>    (</a:t>
            </a:r>
            <a:r>
              <a:rPr sz="1100" b="1" spc="-15" dirty="0">
                <a:solidFill>
                  <a:srgbClr val="00B050"/>
                </a:solidFill>
                <a:latin typeface="Calibri"/>
                <a:cs typeface="Calibri"/>
              </a:rPr>
              <a:t>Bo</a:t>
            </a:r>
            <a:r>
              <a:rPr sz="1100" b="1" spc="-5" dirty="0">
                <a:solidFill>
                  <a:srgbClr val="00B050"/>
                </a:solidFill>
                <a:latin typeface="Calibri"/>
                <a:cs typeface="Calibri"/>
              </a:rPr>
              <a:t>x</a:t>
            </a:r>
            <a:r>
              <a:rPr sz="1100" b="1" dirty="0">
                <a:solidFill>
                  <a:srgbClr val="00B050"/>
                </a:solidFill>
                <a:latin typeface="Calibri"/>
                <a:cs typeface="Calibri"/>
              </a:rPr>
              <a:t> </a:t>
            </a:r>
            <a:r>
              <a:rPr sz="1100" b="1" spc="-15" dirty="0">
                <a:solidFill>
                  <a:srgbClr val="00B050"/>
                </a:solidFill>
                <a:latin typeface="Calibri"/>
                <a:cs typeface="Calibri"/>
              </a:rPr>
              <a:t>A</a:t>
            </a:r>
            <a:r>
              <a:rPr sz="1100" dirty="0">
                <a:solidFill>
                  <a:srgbClr val="00B050"/>
                </a:solidFill>
                <a:latin typeface="Calibri"/>
                <a:cs typeface="Calibri"/>
              </a:rPr>
              <a:t>)</a:t>
            </a:r>
            <a:endParaRPr sz="1100">
              <a:latin typeface="Calibri"/>
              <a:cs typeface="Calibri"/>
            </a:endParaRPr>
          </a:p>
        </p:txBody>
      </p:sp>
      <p:sp>
        <p:nvSpPr>
          <p:cNvPr id="17" name="object 17"/>
          <p:cNvSpPr/>
          <p:nvPr/>
        </p:nvSpPr>
        <p:spPr>
          <a:xfrm>
            <a:off x="1145286" y="1681733"/>
            <a:ext cx="110489" cy="314960"/>
          </a:xfrm>
          <a:custGeom>
            <a:avLst/>
            <a:gdLst/>
            <a:ahLst/>
            <a:cxnLst/>
            <a:rect l="l" t="t" r="r" b="b"/>
            <a:pathLst>
              <a:path w="110490" h="314960">
                <a:moveTo>
                  <a:pt x="55244" y="277289"/>
                </a:moveTo>
                <a:lnTo>
                  <a:pt x="19050" y="214884"/>
                </a:lnTo>
                <a:lnTo>
                  <a:pt x="16001" y="210312"/>
                </a:lnTo>
                <a:lnTo>
                  <a:pt x="10667" y="208788"/>
                </a:lnTo>
                <a:lnTo>
                  <a:pt x="6095" y="211074"/>
                </a:lnTo>
                <a:lnTo>
                  <a:pt x="1523" y="214122"/>
                </a:lnTo>
                <a:lnTo>
                  <a:pt x="0" y="219456"/>
                </a:lnTo>
                <a:lnTo>
                  <a:pt x="2285" y="224028"/>
                </a:lnTo>
                <a:lnTo>
                  <a:pt x="45719" y="298935"/>
                </a:lnTo>
                <a:lnTo>
                  <a:pt x="45719" y="295656"/>
                </a:lnTo>
                <a:lnTo>
                  <a:pt x="47243" y="295656"/>
                </a:lnTo>
                <a:lnTo>
                  <a:pt x="47243" y="291084"/>
                </a:lnTo>
                <a:lnTo>
                  <a:pt x="55244" y="277289"/>
                </a:lnTo>
                <a:close/>
              </a:path>
              <a:path w="110490" h="314960">
                <a:moveTo>
                  <a:pt x="64769" y="260866"/>
                </a:moveTo>
                <a:lnTo>
                  <a:pt x="64769" y="0"/>
                </a:lnTo>
                <a:lnTo>
                  <a:pt x="45719" y="0"/>
                </a:lnTo>
                <a:lnTo>
                  <a:pt x="45719" y="260866"/>
                </a:lnTo>
                <a:lnTo>
                  <a:pt x="55244" y="277289"/>
                </a:lnTo>
                <a:lnTo>
                  <a:pt x="64769" y="260866"/>
                </a:lnTo>
                <a:close/>
              </a:path>
              <a:path w="110490" h="314960">
                <a:moveTo>
                  <a:pt x="64769" y="297865"/>
                </a:moveTo>
                <a:lnTo>
                  <a:pt x="64769" y="295656"/>
                </a:lnTo>
                <a:lnTo>
                  <a:pt x="45719" y="295656"/>
                </a:lnTo>
                <a:lnTo>
                  <a:pt x="45719" y="298935"/>
                </a:lnTo>
                <a:lnTo>
                  <a:pt x="54863" y="314706"/>
                </a:lnTo>
                <a:lnTo>
                  <a:pt x="64769" y="297865"/>
                </a:lnTo>
                <a:close/>
              </a:path>
              <a:path w="110490" h="314960">
                <a:moveTo>
                  <a:pt x="63245" y="291084"/>
                </a:moveTo>
                <a:lnTo>
                  <a:pt x="55244" y="277289"/>
                </a:lnTo>
                <a:lnTo>
                  <a:pt x="47243" y="291084"/>
                </a:lnTo>
                <a:lnTo>
                  <a:pt x="63245" y="291084"/>
                </a:lnTo>
                <a:close/>
              </a:path>
              <a:path w="110490" h="314960">
                <a:moveTo>
                  <a:pt x="63245" y="295656"/>
                </a:moveTo>
                <a:lnTo>
                  <a:pt x="63245" y="291084"/>
                </a:lnTo>
                <a:lnTo>
                  <a:pt x="47243" y="291084"/>
                </a:lnTo>
                <a:lnTo>
                  <a:pt x="47243" y="295656"/>
                </a:lnTo>
                <a:lnTo>
                  <a:pt x="63245" y="295656"/>
                </a:lnTo>
                <a:close/>
              </a:path>
              <a:path w="110490" h="314960">
                <a:moveTo>
                  <a:pt x="110489" y="219456"/>
                </a:moveTo>
                <a:lnTo>
                  <a:pt x="108965" y="214122"/>
                </a:lnTo>
                <a:lnTo>
                  <a:pt x="104393" y="211074"/>
                </a:lnTo>
                <a:lnTo>
                  <a:pt x="99822" y="208788"/>
                </a:lnTo>
                <a:lnTo>
                  <a:pt x="93725" y="210312"/>
                </a:lnTo>
                <a:lnTo>
                  <a:pt x="91439" y="214884"/>
                </a:lnTo>
                <a:lnTo>
                  <a:pt x="55244" y="277289"/>
                </a:lnTo>
                <a:lnTo>
                  <a:pt x="63245" y="291084"/>
                </a:lnTo>
                <a:lnTo>
                  <a:pt x="63245" y="295656"/>
                </a:lnTo>
                <a:lnTo>
                  <a:pt x="64769" y="295656"/>
                </a:lnTo>
                <a:lnTo>
                  <a:pt x="64769" y="297865"/>
                </a:lnTo>
                <a:lnTo>
                  <a:pt x="108203" y="224028"/>
                </a:lnTo>
                <a:lnTo>
                  <a:pt x="110489" y="219456"/>
                </a:lnTo>
                <a:close/>
              </a:path>
            </a:pathLst>
          </a:custGeom>
          <a:solidFill>
            <a:srgbClr val="4A7EBB"/>
          </a:solidFill>
        </p:spPr>
        <p:txBody>
          <a:bodyPr wrap="square" lIns="0" tIns="0" rIns="0" bIns="0" rtlCol="0"/>
          <a:lstStyle/>
          <a:p>
            <a:endParaRPr/>
          </a:p>
        </p:txBody>
      </p:sp>
      <p:sp>
        <p:nvSpPr>
          <p:cNvPr id="18" name="object 18"/>
          <p:cNvSpPr/>
          <p:nvPr/>
        </p:nvSpPr>
        <p:spPr>
          <a:xfrm>
            <a:off x="1158239" y="2630423"/>
            <a:ext cx="110489" cy="295910"/>
          </a:xfrm>
          <a:custGeom>
            <a:avLst/>
            <a:gdLst/>
            <a:ahLst/>
            <a:cxnLst/>
            <a:rect l="l" t="t" r="r" b="b"/>
            <a:pathLst>
              <a:path w="110490" h="295910">
                <a:moveTo>
                  <a:pt x="54935" y="257705"/>
                </a:moveTo>
                <a:lnTo>
                  <a:pt x="19050" y="195833"/>
                </a:lnTo>
                <a:lnTo>
                  <a:pt x="16001" y="191262"/>
                </a:lnTo>
                <a:lnTo>
                  <a:pt x="9906" y="189737"/>
                </a:lnTo>
                <a:lnTo>
                  <a:pt x="6096" y="192024"/>
                </a:lnTo>
                <a:lnTo>
                  <a:pt x="1523" y="195071"/>
                </a:lnTo>
                <a:lnTo>
                  <a:pt x="0" y="200406"/>
                </a:lnTo>
                <a:lnTo>
                  <a:pt x="2285" y="204977"/>
                </a:lnTo>
                <a:lnTo>
                  <a:pt x="45719" y="279885"/>
                </a:lnTo>
                <a:lnTo>
                  <a:pt x="45719" y="276606"/>
                </a:lnTo>
                <a:lnTo>
                  <a:pt x="46481" y="276606"/>
                </a:lnTo>
                <a:lnTo>
                  <a:pt x="46481" y="272033"/>
                </a:lnTo>
                <a:lnTo>
                  <a:pt x="54935" y="257705"/>
                </a:lnTo>
                <a:close/>
              </a:path>
              <a:path w="110490" h="295910">
                <a:moveTo>
                  <a:pt x="64769" y="241037"/>
                </a:moveTo>
                <a:lnTo>
                  <a:pt x="64769" y="0"/>
                </a:lnTo>
                <a:lnTo>
                  <a:pt x="45719" y="0"/>
                </a:lnTo>
                <a:lnTo>
                  <a:pt x="45719" y="241816"/>
                </a:lnTo>
                <a:lnTo>
                  <a:pt x="54935" y="257705"/>
                </a:lnTo>
                <a:lnTo>
                  <a:pt x="64769" y="241037"/>
                </a:lnTo>
                <a:close/>
              </a:path>
              <a:path w="110490" h="295910">
                <a:moveTo>
                  <a:pt x="64769" y="278571"/>
                </a:moveTo>
                <a:lnTo>
                  <a:pt x="64769" y="276606"/>
                </a:lnTo>
                <a:lnTo>
                  <a:pt x="45719" y="276606"/>
                </a:lnTo>
                <a:lnTo>
                  <a:pt x="45719" y="279885"/>
                </a:lnTo>
                <a:lnTo>
                  <a:pt x="54863" y="295656"/>
                </a:lnTo>
                <a:lnTo>
                  <a:pt x="64769" y="278571"/>
                </a:lnTo>
                <a:close/>
              </a:path>
              <a:path w="110490" h="295910">
                <a:moveTo>
                  <a:pt x="63246" y="272033"/>
                </a:moveTo>
                <a:lnTo>
                  <a:pt x="54935" y="257705"/>
                </a:lnTo>
                <a:lnTo>
                  <a:pt x="46481" y="272033"/>
                </a:lnTo>
                <a:lnTo>
                  <a:pt x="63246" y="272033"/>
                </a:lnTo>
                <a:close/>
              </a:path>
              <a:path w="110490" h="295910">
                <a:moveTo>
                  <a:pt x="63246" y="276606"/>
                </a:moveTo>
                <a:lnTo>
                  <a:pt x="63246" y="272033"/>
                </a:lnTo>
                <a:lnTo>
                  <a:pt x="46481" y="272033"/>
                </a:lnTo>
                <a:lnTo>
                  <a:pt x="46481" y="276606"/>
                </a:lnTo>
                <a:lnTo>
                  <a:pt x="63246" y="276606"/>
                </a:lnTo>
                <a:close/>
              </a:path>
              <a:path w="110490" h="295910">
                <a:moveTo>
                  <a:pt x="110490" y="200406"/>
                </a:moveTo>
                <a:lnTo>
                  <a:pt x="108965" y="195071"/>
                </a:lnTo>
                <a:lnTo>
                  <a:pt x="104393" y="192024"/>
                </a:lnTo>
                <a:lnTo>
                  <a:pt x="99822" y="189737"/>
                </a:lnTo>
                <a:lnTo>
                  <a:pt x="93725" y="191262"/>
                </a:lnTo>
                <a:lnTo>
                  <a:pt x="91440" y="195833"/>
                </a:lnTo>
                <a:lnTo>
                  <a:pt x="54935" y="257705"/>
                </a:lnTo>
                <a:lnTo>
                  <a:pt x="63246" y="272033"/>
                </a:lnTo>
                <a:lnTo>
                  <a:pt x="63246" y="276606"/>
                </a:lnTo>
                <a:lnTo>
                  <a:pt x="64769" y="276606"/>
                </a:lnTo>
                <a:lnTo>
                  <a:pt x="64769" y="278571"/>
                </a:lnTo>
                <a:lnTo>
                  <a:pt x="107441" y="204977"/>
                </a:lnTo>
                <a:lnTo>
                  <a:pt x="110490" y="200406"/>
                </a:lnTo>
                <a:close/>
              </a:path>
            </a:pathLst>
          </a:custGeom>
          <a:solidFill>
            <a:srgbClr val="4A7EBB"/>
          </a:solidFill>
        </p:spPr>
        <p:txBody>
          <a:bodyPr wrap="square" lIns="0" tIns="0" rIns="0" bIns="0" rtlCol="0"/>
          <a:lstStyle/>
          <a:p>
            <a:endParaRPr/>
          </a:p>
        </p:txBody>
      </p:sp>
      <p:sp>
        <p:nvSpPr>
          <p:cNvPr id="19" name="object 19"/>
          <p:cNvSpPr/>
          <p:nvPr/>
        </p:nvSpPr>
        <p:spPr>
          <a:xfrm>
            <a:off x="5292852" y="2973323"/>
            <a:ext cx="1102360" cy="454659"/>
          </a:xfrm>
          <a:custGeom>
            <a:avLst/>
            <a:gdLst/>
            <a:ahLst/>
            <a:cxnLst/>
            <a:rect l="l" t="t" r="r" b="b"/>
            <a:pathLst>
              <a:path w="1102360" h="454660">
                <a:moveTo>
                  <a:pt x="1101852" y="454151"/>
                </a:moveTo>
                <a:lnTo>
                  <a:pt x="1101852" y="0"/>
                </a:lnTo>
                <a:lnTo>
                  <a:pt x="0" y="0"/>
                </a:lnTo>
                <a:lnTo>
                  <a:pt x="0" y="454151"/>
                </a:lnTo>
                <a:lnTo>
                  <a:pt x="12953" y="454151"/>
                </a:lnTo>
                <a:lnTo>
                  <a:pt x="12953" y="25145"/>
                </a:lnTo>
                <a:lnTo>
                  <a:pt x="25908" y="12953"/>
                </a:lnTo>
                <a:lnTo>
                  <a:pt x="25908" y="25145"/>
                </a:lnTo>
                <a:lnTo>
                  <a:pt x="1076706" y="25145"/>
                </a:lnTo>
                <a:lnTo>
                  <a:pt x="1076706" y="12953"/>
                </a:lnTo>
                <a:lnTo>
                  <a:pt x="1088898" y="25145"/>
                </a:lnTo>
                <a:lnTo>
                  <a:pt x="1088898" y="454151"/>
                </a:lnTo>
                <a:lnTo>
                  <a:pt x="1101852" y="454151"/>
                </a:lnTo>
                <a:close/>
              </a:path>
              <a:path w="1102360" h="454660">
                <a:moveTo>
                  <a:pt x="25908" y="25145"/>
                </a:moveTo>
                <a:lnTo>
                  <a:pt x="25908" y="12953"/>
                </a:lnTo>
                <a:lnTo>
                  <a:pt x="12953" y="25145"/>
                </a:lnTo>
                <a:lnTo>
                  <a:pt x="25908" y="25145"/>
                </a:lnTo>
                <a:close/>
              </a:path>
              <a:path w="1102360" h="454660">
                <a:moveTo>
                  <a:pt x="25908" y="429005"/>
                </a:moveTo>
                <a:lnTo>
                  <a:pt x="25908" y="25145"/>
                </a:lnTo>
                <a:lnTo>
                  <a:pt x="12953" y="25145"/>
                </a:lnTo>
                <a:lnTo>
                  <a:pt x="12953" y="429005"/>
                </a:lnTo>
                <a:lnTo>
                  <a:pt x="25908" y="429005"/>
                </a:lnTo>
                <a:close/>
              </a:path>
              <a:path w="1102360" h="454660">
                <a:moveTo>
                  <a:pt x="1088898" y="429005"/>
                </a:moveTo>
                <a:lnTo>
                  <a:pt x="12953" y="429005"/>
                </a:lnTo>
                <a:lnTo>
                  <a:pt x="25908" y="441198"/>
                </a:lnTo>
                <a:lnTo>
                  <a:pt x="25908" y="454151"/>
                </a:lnTo>
                <a:lnTo>
                  <a:pt x="1076706" y="454151"/>
                </a:lnTo>
                <a:lnTo>
                  <a:pt x="1076706" y="441197"/>
                </a:lnTo>
                <a:lnTo>
                  <a:pt x="1088898" y="429005"/>
                </a:lnTo>
                <a:close/>
              </a:path>
              <a:path w="1102360" h="454660">
                <a:moveTo>
                  <a:pt x="25908" y="454151"/>
                </a:moveTo>
                <a:lnTo>
                  <a:pt x="25908" y="441198"/>
                </a:lnTo>
                <a:lnTo>
                  <a:pt x="12953" y="429005"/>
                </a:lnTo>
                <a:lnTo>
                  <a:pt x="12953" y="454151"/>
                </a:lnTo>
                <a:lnTo>
                  <a:pt x="25908" y="454151"/>
                </a:lnTo>
                <a:close/>
              </a:path>
              <a:path w="1102360" h="454660">
                <a:moveTo>
                  <a:pt x="1088898" y="25145"/>
                </a:moveTo>
                <a:lnTo>
                  <a:pt x="1076706" y="12953"/>
                </a:lnTo>
                <a:lnTo>
                  <a:pt x="1076706" y="25145"/>
                </a:lnTo>
                <a:lnTo>
                  <a:pt x="1088898" y="25145"/>
                </a:lnTo>
                <a:close/>
              </a:path>
              <a:path w="1102360" h="454660">
                <a:moveTo>
                  <a:pt x="1088898" y="429005"/>
                </a:moveTo>
                <a:lnTo>
                  <a:pt x="1088898" y="25145"/>
                </a:lnTo>
                <a:lnTo>
                  <a:pt x="1076706" y="25145"/>
                </a:lnTo>
                <a:lnTo>
                  <a:pt x="1076706" y="429005"/>
                </a:lnTo>
                <a:lnTo>
                  <a:pt x="1088898" y="429005"/>
                </a:lnTo>
                <a:close/>
              </a:path>
              <a:path w="1102360" h="454660">
                <a:moveTo>
                  <a:pt x="1088898" y="454151"/>
                </a:moveTo>
                <a:lnTo>
                  <a:pt x="1088898" y="429005"/>
                </a:lnTo>
                <a:lnTo>
                  <a:pt x="1076706" y="441197"/>
                </a:lnTo>
                <a:lnTo>
                  <a:pt x="1076706" y="454151"/>
                </a:lnTo>
                <a:lnTo>
                  <a:pt x="1088898" y="454151"/>
                </a:lnTo>
                <a:close/>
              </a:path>
            </a:pathLst>
          </a:custGeom>
          <a:solidFill>
            <a:srgbClr val="4F81BD"/>
          </a:solidFill>
        </p:spPr>
        <p:txBody>
          <a:bodyPr wrap="square" lIns="0" tIns="0" rIns="0" bIns="0" rtlCol="0"/>
          <a:lstStyle/>
          <a:p>
            <a:endParaRPr/>
          </a:p>
        </p:txBody>
      </p:sp>
      <p:sp>
        <p:nvSpPr>
          <p:cNvPr id="20" name="object 20"/>
          <p:cNvSpPr txBox="1"/>
          <p:nvPr/>
        </p:nvSpPr>
        <p:spPr>
          <a:xfrm>
            <a:off x="5360161" y="3045015"/>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1</a:t>
            </a:r>
            <a:endParaRPr sz="1100">
              <a:latin typeface="Calibri"/>
              <a:cs typeface="Calibri"/>
            </a:endParaRPr>
          </a:p>
        </p:txBody>
      </p:sp>
      <p:sp>
        <p:nvSpPr>
          <p:cNvPr id="21" name="object 21"/>
          <p:cNvSpPr/>
          <p:nvPr/>
        </p:nvSpPr>
        <p:spPr>
          <a:xfrm>
            <a:off x="2218944" y="3084576"/>
            <a:ext cx="426719" cy="262127"/>
          </a:xfrm>
          <a:prstGeom prst="rect">
            <a:avLst/>
          </a:prstGeom>
          <a:blipFill>
            <a:blip r:embed="rId6" cstate="print"/>
            <a:stretch>
              <a:fillRect/>
            </a:stretch>
          </a:blipFill>
        </p:spPr>
        <p:txBody>
          <a:bodyPr wrap="square" lIns="0" tIns="0" rIns="0" bIns="0" rtlCol="0"/>
          <a:lstStyle/>
          <a:p>
            <a:endParaRPr/>
          </a:p>
        </p:txBody>
      </p:sp>
      <p:sp>
        <p:nvSpPr>
          <p:cNvPr id="22" name="object 22"/>
          <p:cNvSpPr txBox="1"/>
          <p:nvPr/>
        </p:nvSpPr>
        <p:spPr>
          <a:xfrm>
            <a:off x="2323592" y="3153219"/>
            <a:ext cx="217170" cy="165100"/>
          </a:xfrm>
          <a:prstGeom prst="rect">
            <a:avLst/>
          </a:prstGeom>
        </p:spPr>
        <p:txBody>
          <a:bodyPr vert="horz" wrap="square" lIns="0" tIns="0" rIns="0" bIns="0" rtlCol="0">
            <a:spAutoFit/>
          </a:bodyPr>
          <a:lstStyle/>
          <a:p>
            <a:pPr marL="12700">
              <a:lnSpc>
                <a:spcPct val="100000"/>
              </a:lnSpc>
            </a:pPr>
            <a:r>
              <a:rPr sz="1100" spc="-5" dirty="0">
                <a:solidFill>
                  <a:srgbClr val="00B050"/>
                </a:solidFill>
                <a:latin typeface="Calibri"/>
                <a:cs typeface="Calibri"/>
              </a:rPr>
              <a:t>Yes</a:t>
            </a:r>
            <a:endParaRPr sz="1100">
              <a:latin typeface="Calibri"/>
              <a:cs typeface="Calibri"/>
            </a:endParaRPr>
          </a:p>
        </p:txBody>
      </p:sp>
      <p:sp>
        <p:nvSpPr>
          <p:cNvPr id="23" name="object 23"/>
          <p:cNvSpPr/>
          <p:nvPr/>
        </p:nvSpPr>
        <p:spPr>
          <a:xfrm>
            <a:off x="5292852" y="3545585"/>
            <a:ext cx="1102360" cy="444500"/>
          </a:xfrm>
          <a:custGeom>
            <a:avLst/>
            <a:gdLst/>
            <a:ahLst/>
            <a:cxnLst/>
            <a:rect l="l" t="t" r="r" b="b"/>
            <a:pathLst>
              <a:path w="1102360" h="444500">
                <a:moveTo>
                  <a:pt x="1101852" y="444246"/>
                </a:moveTo>
                <a:lnTo>
                  <a:pt x="1101852" y="0"/>
                </a:lnTo>
                <a:lnTo>
                  <a:pt x="0" y="0"/>
                </a:lnTo>
                <a:lnTo>
                  <a:pt x="0" y="444246"/>
                </a:lnTo>
                <a:lnTo>
                  <a:pt x="12953" y="444246"/>
                </a:lnTo>
                <a:lnTo>
                  <a:pt x="12953" y="25146"/>
                </a:lnTo>
                <a:lnTo>
                  <a:pt x="25908" y="12954"/>
                </a:lnTo>
                <a:lnTo>
                  <a:pt x="25908" y="25146"/>
                </a:lnTo>
                <a:lnTo>
                  <a:pt x="1076706" y="25146"/>
                </a:lnTo>
                <a:lnTo>
                  <a:pt x="1076706" y="12953"/>
                </a:lnTo>
                <a:lnTo>
                  <a:pt x="1088898" y="25146"/>
                </a:lnTo>
                <a:lnTo>
                  <a:pt x="1088898" y="444246"/>
                </a:lnTo>
                <a:lnTo>
                  <a:pt x="1101852" y="444246"/>
                </a:lnTo>
                <a:close/>
              </a:path>
              <a:path w="1102360" h="444500">
                <a:moveTo>
                  <a:pt x="25908" y="25146"/>
                </a:moveTo>
                <a:lnTo>
                  <a:pt x="25908" y="12954"/>
                </a:lnTo>
                <a:lnTo>
                  <a:pt x="12953" y="25146"/>
                </a:lnTo>
                <a:lnTo>
                  <a:pt x="25908" y="25146"/>
                </a:lnTo>
                <a:close/>
              </a:path>
              <a:path w="1102360" h="444500">
                <a:moveTo>
                  <a:pt x="25908" y="419100"/>
                </a:moveTo>
                <a:lnTo>
                  <a:pt x="25908" y="25146"/>
                </a:lnTo>
                <a:lnTo>
                  <a:pt x="12953" y="25146"/>
                </a:lnTo>
                <a:lnTo>
                  <a:pt x="12953" y="419100"/>
                </a:lnTo>
                <a:lnTo>
                  <a:pt x="25908" y="419100"/>
                </a:lnTo>
                <a:close/>
              </a:path>
              <a:path w="1102360" h="444500">
                <a:moveTo>
                  <a:pt x="1088898" y="419100"/>
                </a:moveTo>
                <a:lnTo>
                  <a:pt x="12953" y="419100"/>
                </a:lnTo>
                <a:lnTo>
                  <a:pt x="25908" y="432054"/>
                </a:lnTo>
                <a:lnTo>
                  <a:pt x="25908" y="444246"/>
                </a:lnTo>
                <a:lnTo>
                  <a:pt x="1076706" y="444246"/>
                </a:lnTo>
                <a:lnTo>
                  <a:pt x="1076706" y="432053"/>
                </a:lnTo>
                <a:lnTo>
                  <a:pt x="1088898" y="419100"/>
                </a:lnTo>
                <a:close/>
              </a:path>
              <a:path w="1102360" h="444500">
                <a:moveTo>
                  <a:pt x="25908" y="444246"/>
                </a:moveTo>
                <a:lnTo>
                  <a:pt x="25908" y="432054"/>
                </a:lnTo>
                <a:lnTo>
                  <a:pt x="12953" y="419100"/>
                </a:lnTo>
                <a:lnTo>
                  <a:pt x="12953" y="444246"/>
                </a:lnTo>
                <a:lnTo>
                  <a:pt x="25908" y="444246"/>
                </a:lnTo>
                <a:close/>
              </a:path>
              <a:path w="1102360" h="444500">
                <a:moveTo>
                  <a:pt x="1088898" y="25146"/>
                </a:moveTo>
                <a:lnTo>
                  <a:pt x="1076706" y="12953"/>
                </a:lnTo>
                <a:lnTo>
                  <a:pt x="1076706" y="25146"/>
                </a:lnTo>
                <a:lnTo>
                  <a:pt x="1088898" y="25146"/>
                </a:lnTo>
                <a:close/>
              </a:path>
              <a:path w="1102360" h="444500">
                <a:moveTo>
                  <a:pt x="1088898" y="419100"/>
                </a:moveTo>
                <a:lnTo>
                  <a:pt x="1088898" y="25146"/>
                </a:lnTo>
                <a:lnTo>
                  <a:pt x="1076706" y="25146"/>
                </a:lnTo>
                <a:lnTo>
                  <a:pt x="1076706" y="419100"/>
                </a:lnTo>
                <a:lnTo>
                  <a:pt x="1088898" y="419100"/>
                </a:lnTo>
                <a:close/>
              </a:path>
              <a:path w="1102360" h="444500">
                <a:moveTo>
                  <a:pt x="1088898" y="444246"/>
                </a:moveTo>
                <a:lnTo>
                  <a:pt x="1088898" y="419100"/>
                </a:lnTo>
                <a:lnTo>
                  <a:pt x="1076706" y="432053"/>
                </a:lnTo>
                <a:lnTo>
                  <a:pt x="1076706" y="444246"/>
                </a:lnTo>
                <a:lnTo>
                  <a:pt x="1088898" y="444246"/>
                </a:lnTo>
                <a:close/>
              </a:path>
            </a:pathLst>
          </a:custGeom>
          <a:solidFill>
            <a:srgbClr val="4F81BD"/>
          </a:solidFill>
        </p:spPr>
        <p:txBody>
          <a:bodyPr wrap="square" lIns="0" tIns="0" rIns="0" bIns="0" rtlCol="0"/>
          <a:lstStyle/>
          <a:p>
            <a:endParaRPr/>
          </a:p>
        </p:txBody>
      </p:sp>
      <p:sp>
        <p:nvSpPr>
          <p:cNvPr id="24" name="object 24"/>
          <p:cNvSpPr txBox="1"/>
          <p:nvPr/>
        </p:nvSpPr>
        <p:spPr>
          <a:xfrm>
            <a:off x="5360161" y="3612705"/>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2</a:t>
            </a:r>
            <a:endParaRPr sz="1100">
              <a:latin typeface="Calibri"/>
              <a:cs typeface="Calibri"/>
            </a:endParaRPr>
          </a:p>
        </p:txBody>
      </p:sp>
      <p:sp>
        <p:nvSpPr>
          <p:cNvPr id="25" name="object 25"/>
          <p:cNvSpPr/>
          <p:nvPr/>
        </p:nvSpPr>
        <p:spPr>
          <a:xfrm>
            <a:off x="1158239" y="3478529"/>
            <a:ext cx="110489" cy="638175"/>
          </a:xfrm>
          <a:custGeom>
            <a:avLst/>
            <a:gdLst/>
            <a:ahLst/>
            <a:cxnLst/>
            <a:rect l="l" t="t" r="r" b="b"/>
            <a:pathLst>
              <a:path w="110490" h="638175">
                <a:moveTo>
                  <a:pt x="54935" y="599843"/>
                </a:moveTo>
                <a:lnTo>
                  <a:pt x="19050" y="537972"/>
                </a:lnTo>
                <a:lnTo>
                  <a:pt x="16001" y="533400"/>
                </a:lnTo>
                <a:lnTo>
                  <a:pt x="9906" y="531876"/>
                </a:lnTo>
                <a:lnTo>
                  <a:pt x="6096" y="534924"/>
                </a:lnTo>
                <a:lnTo>
                  <a:pt x="1523" y="537210"/>
                </a:lnTo>
                <a:lnTo>
                  <a:pt x="0" y="543306"/>
                </a:lnTo>
                <a:lnTo>
                  <a:pt x="2285" y="547878"/>
                </a:lnTo>
                <a:lnTo>
                  <a:pt x="45719" y="622156"/>
                </a:lnTo>
                <a:lnTo>
                  <a:pt x="45719" y="618744"/>
                </a:lnTo>
                <a:lnTo>
                  <a:pt x="46481" y="618744"/>
                </a:lnTo>
                <a:lnTo>
                  <a:pt x="46481" y="614172"/>
                </a:lnTo>
                <a:lnTo>
                  <a:pt x="54935" y="599843"/>
                </a:lnTo>
                <a:close/>
              </a:path>
              <a:path w="110490" h="638175">
                <a:moveTo>
                  <a:pt x="64769" y="583175"/>
                </a:moveTo>
                <a:lnTo>
                  <a:pt x="64769" y="0"/>
                </a:lnTo>
                <a:lnTo>
                  <a:pt x="45719" y="0"/>
                </a:lnTo>
                <a:lnTo>
                  <a:pt x="45719" y="583954"/>
                </a:lnTo>
                <a:lnTo>
                  <a:pt x="54935" y="599843"/>
                </a:lnTo>
                <a:lnTo>
                  <a:pt x="64769" y="583175"/>
                </a:lnTo>
                <a:close/>
              </a:path>
              <a:path w="110490" h="638175">
                <a:moveTo>
                  <a:pt x="64769" y="620853"/>
                </a:moveTo>
                <a:lnTo>
                  <a:pt x="64769" y="618744"/>
                </a:lnTo>
                <a:lnTo>
                  <a:pt x="45719" y="618744"/>
                </a:lnTo>
                <a:lnTo>
                  <a:pt x="45719" y="622156"/>
                </a:lnTo>
                <a:lnTo>
                  <a:pt x="54863" y="637794"/>
                </a:lnTo>
                <a:lnTo>
                  <a:pt x="64769" y="620853"/>
                </a:lnTo>
                <a:close/>
              </a:path>
              <a:path w="110490" h="638175">
                <a:moveTo>
                  <a:pt x="63246" y="614172"/>
                </a:moveTo>
                <a:lnTo>
                  <a:pt x="54935" y="599843"/>
                </a:lnTo>
                <a:lnTo>
                  <a:pt x="46481" y="614172"/>
                </a:lnTo>
                <a:lnTo>
                  <a:pt x="63246" y="614172"/>
                </a:lnTo>
                <a:close/>
              </a:path>
              <a:path w="110490" h="638175">
                <a:moveTo>
                  <a:pt x="63246" y="618744"/>
                </a:moveTo>
                <a:lnTo>
                  <a:pt x="63246" y="614172"/>
                </a:lnTo>
                <a:lnTo>
                  <a:pt x="46481" y="614172"/>
                </a:lnTo>
                <a:lnTo>
                  <a:pt x="46481" y="618744"/>
                </a:lnTo>
                <a:lnTo>
                  <a:pt x="63246" y="618744"/>
                </a:lnTo>
                <a:close/>
              </a:path>
              <a:path w="110490" h="638175">
                <a:moveTo>
                  <a:pt x="110490" y="543306"/>
                </a:moveTo>
                <a:lnTo>
                  <a:pt x="108965" y="537210"/>
                </a:lnTo>
                <a:lnTo>
                  <a:pt x="104393" y="534924"/>
                </a:lnTo>
                <a:lnTo>
                  <a:pt x="99822" y="531876"/>
                </a:lnTo>
                <a:lnTo>
                  <a:pt x="93725" y="533400"/>
                </a:lnTo>
                <a:lnTo>
                  <a:pt x="91440" y="537972"/>
                </a:lnTo>
                <a:lnTo>
                  <a:pt x="54935" y="599843"/>
                </a:lnTo>
                <a:lnTo>
                  <a:pt x="63246" y="614172"/>
                </a:lnTo>
                <a:lnTo>
                  <a:pt x="63246" y="618744"/>
                </a:lnTo>
                <a:lnTo>
                  <a:pt x="64769" y="618744"/>
                </a:lnTo>
                <a:lnTo>
                  <a:pt x="64769" y="620853"/>
                </a:lnTo>
                <a:lnTo>
                  <a:pt x="107441" y="547878"/>
                </a:lnTo>
                <a:lnTo>
                  <a:pt x="110490" y="543306"/>
                </a:lnTo>
                <a:close/>
              </a:path>
            </a:pathLst>
          </a:custGeom>
          <a:solidFill>
            <a:srgbClr val="4A7EBB"/>
          </a:solidFill>
        </p:spPr>
        <p:txBody>
          <a:bodyPr wrap="square" lIns="0" tIns="0" rIns="0" bIns="0" rtlCol="0"/>
          <a:lstStyle/>
          <a:p>
            <a:endParaRPr/>
          </a:p>
        </p:txBody>
      </p:sp>
      <p:sp>
        <p:nvSpPr>
          <p:cNvPr id="26" name="object 26"/>
          <p:cNvSpPr/>
          <p:nvPr/>
        </p:nvSpPr>
        <p:spPr>
          <a:xfrm>
            <a:off x="4562855" y="3150870"/>
            <a:ext cx="753110" cy="110489"/>
          </a:xfrm>
          <a:custGeom>
            <a:avLst/>
            <a:gdLst/>
            <a:ahLst/>
            <a:cxnLst/>
            <a:rect l="l" t="t" r="r" b="b"/>
            <a:pathLst>
              <a:path w="753110" h="110489">
                <a:moveTo>
                  <a:pt x="714143" y="54935"/>
                </a:moveTo>
                <a:lnTo>
                  <a:pt x="698254" y="45719"/>
                </a:lnTo>
                <a:lnTo>
                  <a:pt x="0" y="45719"/>
                </a:lnTo>
                <a:lnTo>
                  <a:pt x="0" y="64769"/>
                </a:lnTo>
                <a:lnTo>
                  <a:pt x="697475" y="64769"/>
                </a:lnTo>
                <a:lnTo>
                  <a:pt x="714143" y="54935"/>
                </a:lnTo>
                <a:close/>
              </a:path>
              <a:path w="753110" h="110489">
                <a:moveTo>
                  <a:pt x="752856" y="54863"/>
                </a:moveTo>
                <a:lnTo>
                  <a:pt x="662178" y="2286"/>
                </a:lnTo>
                <a:lnTo>
                  <a:pt x="657606" y="0"/>
                </a:lnTo>
                <a:lnTo>
                  <a:pt x="651510" y="1524"/>
                </a:lnTo>
                <a:lnTo>
                  <a:pt x="649224" y="5334"/>
                </a:lnTo>
                <a:lnTo>
                  <a:pt x="646176" y="9906"/>
                </a:lnTo>
                <a:lnTo>
                  <a:pt x="647700" y="16002"/>
                </a:lnTo>
                <a:lnTo>
                  <a:pt x="652272" y="19050"/>
                </a:lnTo>
                <a:lnTo>
                  <a:pt x="698254" y="45719"/>
                </a:lnTo>
                <a:lnTo>
                  <a:pt x="733805" y="45719"/>
                </a:lnTo>
                <a:lnTo>
                  <a:pt x="733805" y="65909"/>
                </a:lnTo>
                <a:lnTo>
                  <a:pt x="752856" y="54863"/>
                </a:lnTo>
                <a:close/>
              </a:path>
              <a:path w="753110" h="110489">
                <a:moveTo>
                  <a:pt x="733805" y="65909"/>
                </a:moveTo>
                <a:lnTo>
                  <a:pt x="733805" y="64769"/>
                </a:lnTo>
                <a:lnTo>
                  <a:pt x="697475" y="64769"/>
                </a:lnTo>
                <a:lnTo>
                  <a:pt x="652272" y="91440"/>
                </a:lnTo>
                <a:lnTo>
                  <a:pt x="647700" y="93725"/>
                </a:lnTo>
                <a:lnTo>
                  <a:pt x="646176" y="99822"/>
                </a:lnTo>
                <a:lnTo>
                  <a:pt x="649224" y="104394"/>
                </a:lnTo>
                <a:lnTo>
                  <a:pt x="651510" y="108966"/>
                </a:lnTo>
                <a:lnTo>
                  <a:pt x="657606" y="110490"/>
                </a:lnTo>
                <a:lnTo>
                  <a:pt x="662178" y="107442"/>
                </a:lnTo>
                <a:lnTo>
                  <a:pt x="733805" y="65909"/>
                </a:lnTo>
                <a:close/>
              </a:path>
              <a:path w="753110" h="110489">
                <a:moveTo>
                  <a:pt x="728472" y="64769"/>
                </a:moveTo>
                <a:lnTo>
                  <a:pt x="728472" y="63246"/>
                </a:lnTo>
                <a:lnTo>
                  <a:pt x="714143" y="54935"/>
                </a:lnTo>
                <a:lnTo>
                  <a:pt x="697475" y="64769"/>
                </a:lnTo>
                <a:lnTo>
                  <a:pt x="728472" y="64769"/>
                </a:lnTo>
                <a:close/>
              </a:path>
              <a:path w="753110" h="110489">
                <a:moveTo>
                  <a:pt x="733805" y="64769"/>
                </a:moveTo>
                <a:lnTo>
                  <a:pt x="733805" y="45719"/>
                </a:lnTo>
                <a:lnTo>
                  <a:pt x="698254" y="45719"/>
                </a:lnTo>
                <a:lnTo>
                  <a:pt x="714143" y="54935"/>
                </a:lnTo>
                <a:lnTo>
                  <a:pt x="728472" y="46481"/>
                </a:lnTo>
                <a:lnTo>
                  <a:pt x="728472" y="64769"/>
                </a:lnTo>
                <a:lnTo>
                  <a:pt x="733805" y="64769"/>
                </a:lnTo>
                <a:close/>
              </a:path>
              <a:path w="753110" h="110489">
                <a:moveTo>
                  <a:pt x="728472" y="63246"/>
                </a:moveTo>
                <a:lnTo>
                  <a:pt x="728472" y="46481"/>
                </a:lnTo>
                <a:lnTo>
                  <a:pt x="714143" y="54935"/>
                </a:lnTo>
                <a:lnTo>
                  <a:pt x="728472" y="63246"/>
                </a:lnTo>
                <a:close/>
              </a:path>
            </a:pathLst>
          </a:custGeom>
          <a:solidFill>
            <a:srgbClr val="4A7EBB"/>
          </a:solidFill>
        </p:spPr>
        <p:txBody>
          <a:bodyPr wrap="square" lIns="0" tIns="0" rIns="0" bIns="0" rtlCol="0"/>
          <a:lstStyle/>
          <a:p>
            <a:endParaRPr/>
          </a:p>
        </p:txBody>
      </p:sp>
      <p:sp>
        <p:nvSpPr>
          <p:cNvPr id="27" name="object 27"/>
          <p:cNvSpPr/>
          <p:nvPr/>
        </p:nvSpPr>
        <p:spPr>
          <a:xfrm>
            <a:off x="4684776" y="3069336"/>
            <a:ext cx="426719" cy="262127"/>
          </a:xfrm>
          <a:prstGeom prst="rect">
            <a:avLst/>
          </a:prstGeom>
          <a:blipFill>
            <a:blip r:embed="rId7" cstate="print"/>
            <a:stretch>
              <a:fillRect/>
            </a:stretch>
          </a:blipFill>
        </p:spPr>
        <p:txBody>
          <a:bodyPr wrap="square" lIns="0" tIns="0" rIns="0" bIns="0" rtlCol="0"/>
          <a:lstStyle/>
          <a:p>
            <a:endParaRPr/>
          </a:p>
        </p:txBody>
      </p:sp>
      <p:sp>
        <p:nvSpPr>
          <p:cNvPr id="28" name="object 28"/>
          <p:cNvSpPr txBox="1"/>
          <p:nvPr/>
        </p:nvSpPr>
        <p:spPr>
          <a:xfrm>
            <a:off x="4787138" y="3137979"/>
            <a:ext cx="217170" cy="165100"/>
          </a:xfrm>
          <a:prstGeom prst="rect">
            <a:avLst/>
          </a:prstGeom>
        </p:spPr>
        <p:txBody>
          <a:bodyPr vert="horz" wrap="square" lIns="0" tIns="0" rIns="0" bIns="0" rtlCol="0">
            <a:spAutoFit/>
          </a:bodyPr>
          <a:lstStyle/>
          <a:p>
            <a:pPr marL="12700">
              <a:lnSpc>
                <a:spcPct val="100000"/>
              </a:lnSpc>
            </a:pPr>
            <a:r>
              <a:rPr sz="1100" spc="-10" dirty="0">
                <a:solidFill>
                  <a:srgbClr val="FF0000"/>
                </a:solidFill>
                <a:latin typeface="Calibri"/>
                <a:cs typeface="Calibri"/>
              </a:rPr>
              <a:t>Yes</a:t>
            </a:r>
            <a:endParaRPr sz="1100">
              <a:latin typeface="Calibri"/>
              <a:cs typeface="Calibri"/>
            </a:endParaRPr>
          </a:p>
        </p:txBody>
      </p:sp>
      <p:sp>
        <p:nvSpPr>
          <p:cNvPr id="29" name="object 29"/>
          <p:cNvSpPr/>
          <p:nvPr/>
        </p:nvSpPr>
        <p:spPr>
          <a:xfrm>
            <a:off x="3752850" y="3713226"/>
            <a:ext cx="1553210" cy="110489"/>
          </a:xfrm>
          <a:custGeom>
            <a:avLst/>
            <a:gdLst/>
            <a:ahLst/>
            <a:cxnLst/>
            <a:rect l="l" t="t" r="r" b="b"/>
            <a:pathLst>
              <a:path w="1553210" h="110489">
                <a:moveTo>
                  <a:pt x="1515005" y="54935"/>
                </a:moveTo>
                <a:lnTo>
                  <a:pt x="1498200" y="45188"/>
                </a:lnTo>
                <a:lnTo>
                  <a:pt x="0" y="54863"/>
                </a:lnTo>
                <a:lnTo>
                  <a:pt x="762" y="73913"/>
                </a:lnTo>
                <a:lnTo>
                  <a:pt x="1499249" y="64231"/>
                </a:lnTo>
                <a:lnTo>
                  <a:pt x="1515005" y="54935"/>
                </a:lnTo>
                <a:close/>
              </a:path>
              <a:path w="1553210" h="110489">
                <a:moveTo>
                  <a:pt x="1552956" y="54863"/>
                </a:moveTo>
                <a:lnTo>
                  <a:pt x="1462278" y="2285"/>
                </a:lnTo>
                <a:lnTo>
                  <a:pt x="1457706" y="0"/>
                </a:lnTo>
                <a:lnTo>
                  <a:pt x="1451610" y="1523"/>
                </a:lnTo>
                <a:lnTo>
                  <a:pt x="1447038" y="10667"/>
                </a:lnTo>
                <a:lnTo>
                  <a:pt x="1448562" y="16001"/>
                </a:lnTo>
                <a:lnTo>
                  <a:pt x="1453134" y="19049"/>
                </a:lnTo>
                <a:lnTo>
                  <a:pt x="1498200" y="45188"/>
                </a:lnTo>
                <a:lnTo>
                  <a:pt x="1533906" y="44957"/>
                </a:lnTo>
                <a:lnTo>
                  <a:pt x="1533906" y="66003"/>
                </a:lnTo>
                <a:lnTo>
                  <a:pt x="1552956" y="54863"/>
                </a:lnTo>
                <a:close/>
              </a:path>
              <a:path w="1553210" h="110489">
                <a:moveTo>
                  <a:pt x="1533906" y="66003"/>
                </a:moveTo>
                <a:lnTo>
                  <a:pt x="1533906" y="64007"/>
                </a:lnTo>
                <a:lnTo>
                  <a:pt x="1499249" y="64231"/>
                </a:lnTo>
                <a:lnTo>
                  <a:pt x="1453134" y="91439"/>
                </a:lnTo>
                <a:lnTo>
                  <a:pt x="1448562" y="93725"/>
                </a:lnTo>
                <a:lnTo>
                  <a:pt x="1447038" y="99821"/>
                </a:lnTo>
                <a:lnTo>
                  <a:pt x="1450086" y="104393"/>
                </a:lnTo>
                <a:lnTo>
                  <a:pt x="1452372" y="108965"/>
                </a:lnTo>
                <a:lnTo>
                  <a:pt x="1458468" y="110489"/>
                </a:lnTo>
                <a:lnTo>
                  <a:pt x="1463040" y="107441"/>
                </a:lnTo>
                <a:lnTo>
                  <a:pt x="1533906" y="66003"/>
                </a:lnTo>
                <a:close/>
              </a:path>
              <a:path w="1553210" h="110489">
                <a:moveTo>
                  <a:pt x="1533906" y="64007"/>
                </a:moveTo>
                <a:lnTo>
                  <a:pt x="1533906" y="44957"/>
                </a:lnTo>
                <a:lnTo>
                  <a:pt x="1498200" y="45188"/>
                </a:lnTo>
                <a:lnTo>
                  <a:pt x="1515005" y="54935"/>
                </a:lnTo>
                <a:lnTo>
                  <a:pt x="1529334" y="46481"/>
                </a:lnTo>
                <a:lnTo>
                  <a:pt x="1529334" y="64037"/>
                </a:lnTo>
                <a:lnTo>
                  <a:pt x="1533906" y="64007"/>
                </a:lnTo>
                <a:close/>
              </a:path>
              <a:path w="1553210" h="110489">
                <a:moveTo>
                  <a:pt x="1529334" y="64037"/>
                </a:moveTo>
                <a:lnTo>
                  <a:pt x="1529334" y="63245"/>
                </a:lnTo>
                <a:lnTo>
                  <a:pt x="1515005" y="54935"/>
                </a:lnTo>
                <a:lnTo>
                  <a:pt x="1499249" y="64231"/>
                </a:lnTo>
                <a:lnTo>
                  <a:pt x="1529334" y="64037"/>
                </a:lnTo>
                <a:close/>
              </a:path>
              <a:path w="1553210" h="110489">
                <a:moveTo>
                  <a:pt x="1529334" y="63245"/>
                </a:moveTo>
                <a:lnTo>
                  <a:pt x="1529334" y="46481"/>
                </a:lnTo>
                <a:lnTo>
                  <a:pt x="1515005" y="54935"/>
                </a:lnTo>
                <a:lnTo>
                  <a:pt x="1529334" y="63245"/>
                </a:lnTo>
                <a:close/>
              </a:path>
            </a:pathLst>
          </a:custGeom>
          <a:solidFill>
            <a:srgbClr val="4A7EBB"/>
          </a:solidFill>
        </p:spPr>
        <p:txBody>
          <a:bodyPr wrap="square" lIns="0" tIns="0" rIns="0" bIns="0" rtlCol="0"/>
          <a:lstStyle/>
          <a:p>
            <a:endParaRPr/>
          </a:p>
        </p:txBody>
      </p:sp>
      <p:sp>
        <p:nvSpPr>
          <p:cNvPr id="30" name="object 30"/>
          <p:cNvSpPr/>
          <p:nvPr/>
        </p:nvSpPr>
        <p:spPr>
          <a:xfrm>
            <a:off x="2921507" y="2907029"/>
            <a:ext cx="1654810" cy="588010"/>
          </a:xfrm>
          <a:custGeom>
            <a:avLst/>
            <a:gdLst/>
            <a:ahLst/>
            <a:cxnLst/>
            <a:rect l="l" t="t" r="r" b="b"/>
            <a:pathLst>
              <a:path w="1654810" h="588010">
                <a:moveTo>
                  <a:pt x="1654301" y="587502"/>
                </a:moveTo>
                <a:lnTo>
                  <a:pt x="1654301" y="0"/>
                </a:lnTo>
                <a:lnTo>
                  <a:pt x="0" y="0"/>
                </a:lnTo>
                <a:lnTo>
                  <a:pt x="0" y="587502"/>
                </a:lnTo>
                <a:lnTo>
                  <a:pt x="12192" y="587502"/>
                </a:lnTo>
                <a:lnTo>
                  <a:pt x="12192" y="25908"/>
                </a:lnTo>
                <a:lnTo>
                  <a:pt x="25146" y="12954"/>
                </a:lnTo>
                <a:lnTo>
                  <a:pt x="25146" y="25908"/>
                </a:lnTo>
                <a:lnTo>
                  <a:pt x="1628394" y="25907"/>
                </a:lnTo>
                <a:lnTo>
                  <a:pt x="1628394" y="12953"/>
                </a:lnTo>
                <a:lnTo>
                  <a:pt x="1641347" y="25907"/>
                </a:lnTo>
                <a:lnTo>
                  <a:pt x="1641347" y="587502"/>
                </a:lnTo>
                <a:lnTo>
                  <a:pt x="1654301" y="587502"/>
                </a:lnTo>
                <a:close/>
              </a:path>
              <a:path w="1654810" h="588010">
                <a:moveTo>
                  <a:pt x="25146" y="25908"/>
                </a:moveTo>
                <a:lnTo>
                  <a:pt x="25146" y="12954"/>
                </a:lnTo>
                <a:lnTo>
                  <a:pt x="12192" y="25908"/>
                </a:lnTo>
                <a:lnTo>
                  <a:pt x="25146" y="25908"/>
                </a:lnTo>
                <a:close/>
              </a:path>
              <a:path w="1654810" h="588010">
                <a:moveTo>
                  <a:pt x="25146" y="562356"/>
                </a:moveTo>
                <a:lnTo>
                  <a:pt x="25146" y="25908"/>
                </a:lnTo>
                <a:lnTo>
                  <a:pt x="12192" y="25908"/>
                </a:lnTo>
                <a:lnTo>
                  <a:pt x="12192" y="562356"/>
                </a:lnTo>
                <a:lnTo>
                  <a:pt x="25146" y="562356"/>
                </a:lnTo>
                <a:close/>
              </a:path>
              <a:path w="1654810" h="588010">
                <a:moveTo>
                  <a:pt x="1641347" y="562356"/>
                </a:moveTo>
                <a:lnTo>
                  <a:pt x="12192" y="562356"/>
                </a:lnTo>
                <a:lnTo>
                  <a:pt x="25146" y="575310"/>
                </a:lnTo>
                <a:lnTo>
                  <a:pt x="25146" y="587502"/>
                </a:lnTo>
                <a:lnTo>
                  <a:pt x="1628394" y="587502"/>
                </a:lnTo>
                <a:lnTo>
                  <a:pt x="1628394" y="575310"/>
                </a:lnTo>
                <a:lnTo>
                  <a:pt x="1641347" y="562356"/>
                </a:lnTo>
                <a:close/>
              </a:path>
              <a:path w="1654810" h="588010">
                <a:moveTo>
                  <a:pt x="25146" y="587502"/>
                </a:moveTo>
                <a:lnTo>
                  <a:pt x="25146" y="575310"/>
                </a:lnTo>
                <a:lnTo>
                  <a:pt x="12192" y="562356"/>
                </a:lnTo>
                <a:lnTo>
                  <a:pt x="12192" y="587502"/>
                </a:lnTo>
                <a:lnTo>
                  <a:pt x="25146" y="587502"/>
                </a:lnTo>
                <a:close/>
              </a:path>
              <a:path w="1654810" h="588010">
                <a:moveTo>
                  <a:pt x="1641347" y="25907"/>
                </a:moveTo>
                <a:lnTo>
                  <a:pt x="1628394" y="12953"/>
                </a:lnTo>
                <a:lnTo>
                  <a:pt x="1628394" y="25907"/>
                </a:lnTo>
                <a:lnTo>
                  <a:pt x="1641347" y="25907"/>
                </a:lnTo>
                <a:close/>
              </a:path>
              <a:path w="1654810" h="588010">
                <a:moveTo>
                  <a:pt x="1641347" y="562356"/>
                </a:moveTo>
                <a:lnTo>
                  <a:pt x="1641347" y="25907"/>
                </a:lnTo>
                <a:lnTo>
                  <a:pt x="1628394" y="25907"/>
                </a:lnTo>
                <a:lnTo>
                  <a:pt x="1628394" y="562356"/>
                </a:lnTo>
                <a:lnTo>
                  <a:pt x="1641347" y="562356"/>
                </a:lnTo>
                <a:close/>
              </a:path>
              <a:path w="1654810" h="588010">
                <a:moveTo>
                  <a:pt x="1641347" y="587502"/>
                </a:moveTo>
                <a:lnTo>
                  <a:pt x="1641347" y="562356"/>
                </a:lnTo>
                <a:lnTo>
                  <a:pt x="1628394" y="575310"/>
                </a:lnTo>
                <a:lnTo>
                  <a:pt x="1628394" y="587502"/>
                </a:lnTo>
                <a:lnTo>
                  <a:pt x="1641347" y="587502"/>
                </a:lnTo>
                <a:close/>
              </a:path>
            </a:pathLst>
          </a:custGeom>
          <a:solidFill>
            <a:srgbClr val="4F81BD"/>
          </a:solidFill>
        </p:spPr>
        <p:txBody>
          <a:bodyPr wrap="square" lIns="0" tIns="0" rIns="0" bIns="0" rtlCol="0"/>
          <a:lstStyle/>
          <a:p>
            <a:endParaRPr/>
          </a:p>
        </p:txBody>
      </p:sp>
      <p:sp>
        <p:nvSpPr>
          <p:cNvPr id="31" name="object 31"/>
          <p:cNvSpPr/>
          <p:nvPr/>
        </p:nvSpPr>
        <p:spPr>
          <a:xfrm>
            <a:off x="2944367" y="2929127"/>
            <a:ext cx="1609344" cy="542544"/>
          </a:xfrm>
          <a:prstGeom prst="rect">
            <a:avLst/>
          </a:prstGeom>
          <a:blipFill>
            <a:blip r:embed="rId8" cstate="print"/>
            <a:stretch>
              <a:fillRect/>
            </a:stretch>
          </a:blipFill>
        </p:spPr>
        <p:txBody>
          <a:bodyPr wrap="square" lIns="0" tIns="0" rIns="0" bIns="0" rtlCol="0"/>
          <a:lstStyle/>
          <a:p>
            <a:endParaRPr/>
          </a:p>
        </p:txBody>
      </p:sp>
      <p:sp>
        <p:nvSpPr>
          <p:cNvPr id="32" name="object 32"/>
          <p:cNvSpPr txBox="1"/>
          <p:nvPr/>
        </p:nvSpPr>
        <p:spPr>
          <a:xfrm>
            <a:off x="3099307" y="3045777"/>
            <a:ext cx="1298575" cy="335280"/>
          </a:xfrm>
          <a:prstGeom prst="rect">
            <a:avLst/>
          </a:prstGeom>
        </p:spPr>
        <p:txBody>
          <a:bodyPr vert="horz" wrap="square" lIns="0" tIns="0" rIns="0" bIns="0" rtlCol="0">
            <a:spAutoFit/>
          </a:bodyPr>
          <a:lstStyle/>
          <a:p>
            <a:pPr marL="437515" marR="5080" indent="-425450">
              <a:lnSpc>
                <a:spcPct val="101400"/>
              </a:lnSpc>
            </a:pPr>
            <a:r>
              <a:rPr sz="1100" spc="-10" dirty="0">
                <a:solidFill>
                  <a:srgbClr val="FF0000"/>
                </a:solidFill>
                <a:latin typeface="Calibri"/>
                <a:cs typeface="Calibri"/>
              </a:rPr>
              <a:t>Warning Sig</a:t>
            </a:r>
            <a:r>
              <a:rPr sz="1100" spc="-5" dirty="0">
                <a:solidFill>
                  <a:srgbClr val="FF0000"/>
                </a:solidFill>
                <a:latin typeface="Calibri"/>
                <a:cs typeface="Calibri"/>
              </a:rPr>
              <a:t>ns</a:t>
            </a:r>
            <a:r>
              <a:rPr sz="1100" dirty="0">
                <a:solidFill>
                  <a:srgbClr val="FF0000"/>
                </a:solidFill>
                <a:latin typeface="Calibri"/>
                <a:cs typeface="Calibri"/>
              </a:rPr>
              <a:t> </a:t>
            </a:r>
            <a:r>
              <a:rPr sz="1100" spc="-5" dirty="0">
                <a:solidFill>
                  <a:srgbClr val="FF0000"/>
                </a:solidFill>
                <a:latin typeface="Calibri"/>
                <a:cs typeface="Calibri"/>
              </a:rPr>
              <a:t>Present </a:t>
            </a:r>
            <a:r>
              <a:rPr sz="1100" spc="-10" dirty="0">
                <a:solidFill>
                  <a:srgbClr val="FF0000"/>
                </a:solidFill>
                <a:latin typeface="Calibri"/>
                <a:cs typeface="Calibri"/>
              </a:rPr>
              <a:t>(</a:t>
            </a:r>
            <a:r>
              <a:rPr sz="1100" b="1" spc="-10" dirty="0">
                <a:solidFill>
                  <a:srgbClr val="FF0000"/>
                </a:solidFill>
                <a:latin typeface="Calibri"/>
                <a:cs typeface="Calibri"/>
              </a:rPr>
              <a:t>Box</a:t>
            </a:r>
            <a:r>
              <a:rPr sz="1100" b="1" dirty="0">
                <a:solidFill>
                  <a:srgbClr val="FF0000"/>
                </a:solidFill>
                <a:latin typeface="Calibri"/>
                <a:cs typeface="Calibri"/>
              </a:rPr>
              <a:t> </a:t>
            </a:r>
            <a:r>
              <a:rPr sz="1100" b="1" spc="-10" dirty="0">
                <a:solidFill>
                  <a:srgbClr val="FF0000"/>
                </a:solidFill>
                <a:latin typeface="Calibri"/>
                <a:cs typeface="Calibri"/>
              </a:rPr>
              <a:t>D</a:t>
            </a:r>
            <a:r>
              <a:rPr sz="1100" spc="-5" dirty="0">
                <a:solidFill>
                  <a:srgbClr val="FF0000"/>
                </a:solidFill>
                <a:latin typeface="Calibri"/>
                <a:cs typeface="Calibri"/>
              </a:rPr>
              <a:t>)</a:t>
            </a:r>
            <a:endParaRPr sz="1100">
              <a:latin typeface="Calibri"/>
              <a:cs typeface="Calibri"/>
            </a:endParaRPr>
          </a:p>
        </p:txBody>
      </p:sp>
      <p:sp>
        <p:nvSpPr>
          <p:cNvPr id="33" name="object 33"/>
          <p:cNvSpPr/>
          <p:nvPr/>
        </p:nvSpPr>
        <p:spPr>
          <a:xfrm>
            <a:off x="3753230" y="3491484"/>
            <a:ext cx="0" cy="285750"/>
          </a:xfrm>
          <a:custGeom>
            <a:avLst/>
            <a:gdLst/>
            <a:ahLst/>
            <a:cxnLst/>
            <a:rect l="l" t="t" r="r" b="b"/>
            <a:pathLst>
              <a:path h="285750">
                <a:moveTo>
                  <a:pt x="0" y="0"/>
                </a:moveTo>
                <a:lnTo>
                  <a:pt x="0" y="285750"/>
                </a:lnTo>
              </a:path>
            </a:pathLst>
          </a:custGeom>
          <a:ln w="20320">
            <a:solidFill>
              <a:srgbClr val="4A7EBB"/>
            </a:solidFill>
          </a:ln>
        </p:spPr>
        <p:txBody>
          <a:bodyPr wrap="square" lIns="0" tIns="0" rIns="0" bIns="0" rtlCol="0"/>
          <a:lstStyle/>
          <a:p>
            <a:endParaRPr/>
          </a:p>
        </p:txBody>
      </p:sp>
      <p:sp>
        <p:nvSpPr>
          <p:cNvPr id="34" name="object 34"/>
          <p:cNvSpPr/>
          <p:nvPr/>
        </p:nvSpPr>
        <p:spPr>
          <a:xfrm>
            <a:off x="4672584" y="3630167"/>
            <a:ext cx="438912" cy="265175"/>
          </a:xfrm>
          <a:prstGeom prst="rect">
            <a:avLst/>
          </a:prstGeom>
          <a:blipFill>
            <a:blip r:embed="rId9" cstate="print"/>
            <a:stretch>
              <a:fillRect/>
            </a:stretch>
          </a:blipFill>
        </p:spPr>
        <p:txBody>
          <a:bodyPr wrap="square" lIns="0" tIns="0" rIns="0" bIns="0" rtlCol="0"/>
          <a:lstStyle/>
          <a:p>
            <a:endParaRPr/>
          </a:p>
        </p:txBody>
      </p:sp>
      <p:sp>
        <p:nvSpPr>
          <p:cNvPr id="35" name="object 35"/>
          <p:cNvSpPr txBox="1"/>
          <p:nvPr/>
        </p:nvSpPr>
        <p:spPr>
          <a:xfrm>
            <a:off x="4796282" y="3700335"/>
            <a:ext cx="18923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No</a:t>
            </a:r>
            <a:endParaRPr sz="1100">
              <a:latin typeface="Calibri"/>
              <a:cs typeface="Calibri"/>
            </a:endParaRPr>
          </a:p>
        </p:txBody>
      </p:sp>
      <p:sp>
        <p:nvSpPr>
          <p:cNvPr id="36" name="object 36"/>
          <p:cNvSpPr/>
          <p:nvPr/>
        </p:nvSpPr>
        <p:spPr>
          <a:xfrm>
            <a:off x="4562855" y="4341114"/>
            <a:ext cx="742950" cy="110489"/>
          </a:xfrm>
          <a:custGeom>
            <a:avLst/>
            <a:gdLst/>
            <a:ahLst/>
            <a:cxnLst/>
            <a:rect l="l" t="t" r="r" b="b"/>
            <a:pathLst>
              <a:path w="742950" h="110489">
                <a:moveTo>
                  <a:pt x="705533" y="55245"/>
                </a:moveTo>
                <a:lnTo>
                  <a:pt x="689110" y="45720"/>
                </a:lnTo>
                <a:lnTo>
                  <a:pt x="0" y="45720"/>
                </a:lnTo>
                <a:lnTo>
                  <a:pt x="0" y="64770"/>
                </a:lnTo>
                <a:lnTo>
                  <a:pt x="689110" y="64770"/>
                </a:lnTo>
                <a:lnTo>
                  <a:pt x="705533" y="55245"/>
                </a:lnTo>
                <a:close/>
              </a:path>
              <a:path w="742950" h="110489">
                <a:moveTo>
                  <a:pt x="742950" y="55625"/>
                </a:moveTo>
                <a:lnTo>
                  <a:pt x="653034" y="2286"/>
                </a:lnTo>
                <a:lnTo>
                  <a:pt x="648462" y="0"/>
                </a:lnTo>
                <a:lnTo>
                  <a:pt x="642366" y="1524"/>
                </a:lnTo>
                <a:lnTo>
                  <a:pt x="639318" y="6096"/>
                </a:lnTo>
                <a:lnTo>
                  <a:pt x="637032" y="10668"/>
                </a:lnTo>
                <a:lnTo>
                  <a:pt x="638556" y="16763"/>
                </a:lnTo>
                <a:lnTo>
                  <a:pt x="643128" y="19050"/>
                </a:lnTo>
                <a:lnTo>
                  <a:pt x="689110" y="45719"/>
                </a:lnTo>
                <a:lnTo>
                  <a:pt x="723900" y="45720"/>
                </a:lnTo>
                <a:lnTo>
                  <a:pt x="723900" y="66765"/>
                </a:lnTo>
                <a:lnTo>
                  <a:pt x="742950" y="55625"/>
                </a:lnTo>
                <a:close/>
              </a:path>
              <a:path w="742950" h="110489">
                <a:moveTo>
                  <a:pt x="723900" y="66765"/>
                </a:moveTo>
                <a:lnTo>
                  <a:pt x="723900" y="64770"/>
                </a:lnTo>
                <a:lnTo>
                  <a:pt x="689110" y="64770"/>
                </a:lnTo>
                <a:lnTo>
                  <a:pt x="643128" y="91439"/>
                </a:lnTo>
                <a:lnTo>
                  <a:pt x="638556" y="94487"/>
                </a:lnTo>
                <a:lnTo>
                  <a:pt x="637032" y="99822"/>
                </a:lnTo>
                <a:lnTo>
                  <a:pt x="639318" y="104394"/>
                </a:lnTo>
                <a:lnTo>
                  <a:pt x="642366" y="108965"/>
                </a:lnTo>
                <a:lnTo>
                  <a:pt x="648462" y="110489"/>
                </a:lnTo>
                <a:lnTo>
                  <a:pt x="653034" y="108203"/>
                </a:lnTo>
                <a:lnTo>
                  <a:pt x="723900" y="66765"/>
                </a:lnTo>
                <a:close/>
              </a:path>
              <a:path w="742950" h="110489">
                <a:moveTo>
                  <a:pt x="723900" y="64770"/>
                </a:moveTo>
                <a:lnTo>
                  <a:pt x="723900" y="45720"/>
                </a:lnTo>
                <a:lnTo>
                  <a:pt x="689110" y="45720"/>
                </a:lnTo>
                <a:lnTo>
                  <a:pt x="705533" y="55245"/>
                </a:lnTo>
                <a:lnTo>
                  <a:pt x="719328" y="47244"/>
                </a:lnTo>
                <a:lnTo>
                  <a:pt x="719328" y="64770"/>
                </a:lnTo>
                <a:lnTo>
                  <a:pt x="723900" y="64770"/>
                </a:lnTo>
                <a:close/>
              </a:path>
              <a:path w="742950" h="110489">
                <a:moveTo>
                  <a:pt x="719328" y="64770"/>
                </a:moveTo>
                <a:lnTo>
                  <a:pt x="719328" y="63246"/>
                </a:lnTo>
                <a:lnTo>
                  <a:pt x="705533" y="55245"/>
                </a:lnTo>
                <a:lnTo>
                  <a:pt x="689110" y="64770"/>
                </a:lnTo>
                <a:lnTo>
                  <a:pt x="719328" y="64770"/>
                </a:lnTo>
                <a:close/>
              </a:path>
              <a:path w="742950" h="110489">
                <a:moveTo>
                  <a:pt x="719328" y="63246"/>
                </a:moveTo>
                <a:lnTo>
                  <a:pt x="719328" y="47244"/>
                </a:lnTo>
                <a:lnTo>
                  <a:pt x="705533" y="55245"/>
                </a:lnTo>
                <a:lnTo>
                  <a:pt x="719328" y="63246"/>
                </a:lnTo>
                <a:close/>
              </a:path>
            </a:pathLst>
          </a:custGeom>
          <a:solidFill>
            <a:srgbClr val="4A7EBB"/>
          </a:solidFill>
        </p:spPr>
        <p:txBody>
          <a:bodyPr wrap="square" lIns="0" tIns="0" rIns="0" bIns="0" rtlCol="0"/>
          <a:lstStyle/>
          <a:p>
            <a:endParaRPr/>
          </a:p>
        </p:txBody>
      </p:sp>
      <p:sp>
        <p:nvSpPr>
          <p:cNvPr id="37" name="object 37"/>
          <p:cNvSpPr/>
          <p:nvPr/>
        </p:nvSpPr>
        <p:spPr>
          <a:xfrm>
            <a:off x="5292852" y="4183379"/>
            <a:ext cx="1102360" cy="435609"/>
          </a:xfrm>
          <a:custGeom>
            <a:avLst/>
            <a:gdLst/>
            <a:ahLst/>
            <a:cxnLst/>
            <a:rect l="l" t="t" r="r" b="b"/>
            <a:pathLst>
              <a:path w="1102360" h="435610">
                <a:moveTo>
                  <a:pt x="1101852" y="435101"/>
                </a:moveTo>
                <a:lnTo>
                  <a:pt x="1101852" y="0"/>
                </a:lnTo>
                <a:lnTo>
                  <a:pt x="0" y="0"/>
                </a:lnTo>
                <a:lnTo>
                  <a:pt x="0" y="435102"/>
                </a:lnTo>
                <a:lnTo>
                  <a:pt x="12953" y="435102"/>
                </a:lnTo>
                <a:lnTo>
                  <a:pt x="12953" y="25908"/>
                </a:lnTo>
                <a:lnTo>
                  <a:pt x="25908" y="12954"/>
                </a:lnTo>
                <a:lnTo>
                  <a:pt x="25908" y="25908"/>
                </a:lnTo>
                <a:lnTo>
                  <a:pt x="1076706" y="25907"/>
                </a:lnTo>
                <a:lnTo>
                  <a:pt x="1076706" y="12953"/>
                </a:lnTo>
                <a:lnTo>
                  <a:pt x="1088898" y="25907"/>
                </a:lnTo>
                <a:lnTo>
                  <a:pt x="1088898" y="435101"/>
                </a:lnTo>
                <a:lnTo>
                  <a:pt x="1101852" y="435101"/>
                </a:lnTo>
                <a:close/>
              </a:path>
              <a:path w="1102360" h="435610">
                <a:moveTo>
                  <a:pt x="25908" y="25908"/>
                </a:moveTo>
                <a:lnTo>
                  <a:pt x="25908" y="12954"/>
                </a:lnTo>
                <a:lnTo>
                  <a:pt x="12953" y="25908"/>
                </a:lnTo>
                <a:lnTo>
                  <a:pt x="25908" y="25908"/>
                </a:lnTo>
                <a:close/>
              </a:path>
              <a:path w="1102360" h="435610">
                <a:moveTo>
                  <a:pt x="25908" y="409956"/>
                </a:moveTo>
                <a:lnTo>
                  <a:pt x="25908" y="25908"/>
                </a:lnTo>
                <a:lnTo>
                  <a:pt x="12953" y="25908"/>
                </a:lnTo>
                <a:lnTo>
                  <a:pt x="12953" y="409956"/>
                </a:lnTo>
                <a:lnTo>
                  <a:pt x="25908" y="409956"/>
                </a:lnTo>
                <a:close/>
              </a:path>
              <a:path w="1102360" h="435610">
                <a:moveTo>
                  <a:pt x="1088898" y="409955"/>
                </a:moveTo>
                <a:lnTo>
                  <a:pt x="12953" y="409956"/>
                </a:lnTo>
                <a:lnTo>
                  <a:pt x="25908" y="422910"/>
                </a:lnTo>
                <a:lnTo>
                  <a:pt x="25908" y="435102"/>
                </a:lnTo>
                <a:lnTo>
                  <a:pt x="1076706" y="435101"/>
                </a:lnTo>
                <a:lnTo>
                  <a:pt x="1076706" y="422909"/>
                </a:lnTo>
                <a:lnTo>
                  <a:pt x="1088898" y="409955"/>
                </a:lnTo>
                <a:close/>
              </a:path>
              <a:path w="1102360" h="435610">
                <a:moveTo>
                  <a:pt x="25908" y="435102"/>
                </a:moveTo>
                <a:lnTo>
                  <a:pt x="25908" y="422910"/>
                </a:lnTo>
                <a:lnTo>
                  <a:pt x="12953" y="409956"/>
                </a:lnTo>
                <a:lnTo>
                  <a:pt x="12953" y="435102"/>
                </a:lnTo>
                <a:lnTo>
                  <a:pt x="25908" y="435102"/>
                </a:lnTo>
                <a:close/>
              </a:path>
              <a:path w="1102360" h="435610">
                <a:moveTo>
                  <a:pt x="1088898" y="25907"/>
                </a:moveTo>
                <a:lnTo>
                  <a:pt x="1076706" y="12953"/>
                </a:lnTo>
                <a:lnTo>
                  <a:pt x="1076706" y="25907"/>
                </a:lnTo>
                <a:lnTo>
                  <a:pt x="1088898" y="25907"/>
                </a:lnTo>
                <a:close/>
              </a:path>
              <a:path w="1102360" h="435610">
                <a:moveTo>
                  <a:pt x="1088898" y="409955"/>
                </a:moveTo>
                <a:lnTo>
                  <a:pt x="1088898" y="25907"/>
                </a:lnTo>
                <a:lnTo>
                  <a:pt x="1076706" y="25907"/>
                </a:lnTo>
                <a:lnTo>
                  <a:pt x="1076706" y="409955"/>
                </a:lnTo>
                <a:lnTo>
                  <a:pt x="1088898" y="409955"/>
                </a:lnTo>
                <a:close/>
              </a:path>
              <a:path w="1102360" h="435610">
                <a:moveTo>
                  <a:pt x="1088898" y="435101"/>
                </a:moveTo>
                <a:lnTo>
                  <a:pt x="1088898" y="409955"/>
                </a:lnTo>
                <a:lnTo>
                  <a:pt x="1076706" y="422909"/>
                </a:lnTo>
                <a:lnTo>
                  <a:pt x="1076706" y="435101"/>
                </a:lnTo>
                <a:lnTo>
                  <a:pt x="1088898" y="435101"/>
                </a:lnTo>
                <a:close/>
              </a:path>
            </a:pathLst>
          </a:custGeom>
          <a:solidFill>
            <a:srgbClr val="4F81BD"/>
          </a:solidFill>
        </p:spPr>
        <p:txBody>
          <a:bodyPr wrap="square" lIns="0" tIns="0" rIns="0" bIns="0" rtlCol="0"/>
          <a:lstStyle/>
          <a:p>
            <a:endParaRPr/>
          </a:p>
        </p:txBody>
      </p:sp>
      <p:sp>
        <p:nvSpPr>
          <p:cNvPr id="38" name="object 38"/>
          <p:cNvSpPr/>
          <p:nvPr/>
        </p:nvSpPr>
        <p:spPr>
          <a:xfrm>
            <a:off x="5315711" y="4206240"/>
            <a:ext cx="1054608" cy="390143"/>
          </a:xfrm>
          <a:prstGeom prst="rect">
            <a:avLst/>
          </a:prstGeom>
          <a:blipFill>
            <a:blip r:embed="rId10" cstate="print"/>
            <a:stretch>
              <a:fillRect/>
            </a:stretch>
          </a:blipFill>
        </p:spPr>
        <p:txBody>
          <a:bodyPr wrap="square" lIns="0" tIns="0" rIns="0" bIns="0" rtlCol="0"/>
          <a:lstStyle/>
          <a:p>
            <a:endParaRPr/>
          </a:p>
        </p:txBody>
      </p:sp>
      <p:sp>
        <p:nvSpPr>
          <p:cNvPr id="39" name="object 39"/>
          <p:cNvSpPr txBox="1"/>
          <p:nvPr/>
        </p:nvSpPr>
        <p:spPr>
          <a:xfrm>
            <a:off x="5360161" y="4245927"/>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3</a:t>
            </a:r>
            <a:endParaRPr sz="1100">
              <a:latin typeface="Calibri"/>
              <a:cs typeface="Calibri"/>
            </a:endParaRPr>
          </a:p>
        </p:txBody>
      </p:sp>
      <p:sp>
        <p:nvSpPr>
          <p:cNvPr id="40" name="object 40"/>
          <p:cNvSpPr/>
          <p:nvPr/>
        </p:nvSpPr>
        <p:spPr>
          <a:xfrm>
            <a:off x="2911601" y="4107179"/>
            <a:ext cx="1654810" cy="568960"/>
          </a:xfrm>
          <a:custGeom>
            <a:avLst/>
            <a:gdLst/>
            <a:ahLst/>
            <a:cxnLst/>
            <a:rect l="l" t="t" r="r" b="b"/>
            <a:pathLst>
              <a:path w="1654810" h="568960">
                <a:moveTo>
                  <a:pt x="1654301" y="568451"/>
                </a:moveTo>
                <a:lnTo>
                  <a:pt x="1654301" y="0"/>
                </a:lnTo>
                <a:lnTo>
                  <a:pt x="0" y="0"/>
                </a:lnTo>
                <a:lnTo>
                  <a:pt x="0" y="568451"/>
                </a:lnTo>
                <a:lnTo>
                  <a:pt x="12953" y="568451"/>
                </a:lnTo>
                <a:lnTo>
                  <a:pt x="12954" y="25907"/>
                </a:lnTo>
                <a:lnTo>
                  <a:pt x="25908" y="12953"/>
                </a:lnTo>
                <a:lnTo>
                  <a:pt x="25908" y="25907"/>
                </a:lnTo>
                <a:lnTo>
                  <a:pt x="1629156" y="25907"/>
                </a:lnTo>
                <a:lnTo>
                  <a:pt x="1629156" y="12953"/>
                </a:lnTo>
                <a:lnTo>
                  <a:pt x="1641347" y="25907"/>
                </a:lnTo>
                <a:lnTo>
                  <a:pt x="1641347" y="568451"/>
                </a:lnTo>
                <a:lnTo>
                  <a:pt x="1654301" y="568451"/>
                </a:lnTo>
                <a:close/>
              </a:path>
              <a:path w="1654810" h="568960">
                <a:moveTo>
                  <a:pt x="25908" y="25907"/>
                </a:moveTo>
                <a:lnTo>
                  <a:pt x="25908" y="12953"/>
                </a:lnTo>
                <a:lnTo>
                  <a:pt x="12954" y="25907"/>
                </a:lnTo>
                <a:lnTo>
                  <a:pt x="25908" y="25907"/>
                </a:lnTo>
                <a:close/>
              </a:path>
              <a:path w="1654810" h="568960">
                <a:moveTo>
                  <a:pt x="25908" y="543305"/>
                </a:moveTo>
                <a:lnTo>
                  <a:pt x="25908" y="25907"/>
                </a:lnTo>
                <a:lnTo>
                  <a:pt x="12954" y="25907"/>
                </a:lnTo>
                <a:lnTo>
                  <a:pt x="12954" y="543305"/>
                </a:lnTo>
                <a:lnTo>
                  <a:pt x="25908" y="543305"/>
                </a:lnTo>
                <a:close/>
              </a:path>
              <a:path w="1654810" h="568960">
                <a:moveTo>
                  <a:pt x="1641347" y="543305"/>
                </a:moveTo>
                <a:lnTo>
                  <a:pt x="12954" y="543305"/>
                </a:lnTo>
                <a:lnTo>
                  <a:pt x="25908" y="556259"/>
                </a:lnTo>
                <a:lnTo>
                  <a:pt x="25908" y="568451"/>
                </a:lnTo>
                <a:lnTo>
                  <a:pt x="1629156" y="568451"/>
                </a:lnTo>
                <a:lnTo>
                  <a:pt x="1629156" y="556259"/>
                </a:lnTo>
                <a:lnTo>
                  <a:pt x="1641347" y="543305"/>
                </a:lnTo>
                <a:close/>
              </a:path>
              <a:path w="1654810" h="568960">
                <a:moveTo>
                  <a:pt x="25908" y="568451"/>
                </a:moveTo>
                <a:lnTo>
                  <a:pt x="25908" y="556259"/>
                </a:lnTo>
                <a:lnTo>
                  <a:pt x="12954" y="543305"/>
                </a:lnTo>
                <a:lnTo>
                  <a:pt x="12953" y="568451"/>
                </a:lnTo>
                <a:lnTo>
                  <a:pt x="25908" y="568451"/>
                </a:lnTo>
                <a:close/>
              </a:path>
              <a:path w="1654810" h="568960">
                <a:moveTo>
                  <a:pt x="1641347" y="25907"/>
                </a:moveTo>
                <a:lnTo>
                  <a:pt x="1629156" y="12953"/>
                </a:lnTo>
                <a:lnTo>
                  <a:pt x="1629156" y="25907"/>
                </a:lnTo>
                <a:lnTo>
                  <a:pt x="1641347" y="25907"/>
                </a:lnTo>
                <a:close/>
              </a:path>
              <a:path w="1654810" h="568960">
                <a:moveTo>
                  <a:pt x="1641347" y="543305"/>
                </a:moveTo>
                <a:lnTo>
                  <a:pt x="1641347" y="25907"/>
                </a:lnTo>
                <a:lnTo>
                  <a:pt x="1629156" y="25907"/>
                </a:lnTo>
                <a:lnTo>
                  <a:pt x="1629156" y="543305"/>
                </a:lnTo>
                <a:lnTo>
                  <a:pt x="1641347" y="543305"/>
                </a:lnTo>
                <a:close/>
              </a:path>
              <a:path w="1654810" h="568960">
                <a:moveTo>
                  <a:pt x="1641347" y="568451"/>
                </a:moveTo>
                <a:lnTo>
                  <a:pt x="1641347" y="543305"/>
                </a:lnTo>
                <a:lnTo>
                  <a:pt x="1629156" y="556259"/>
                </a:lnTo>
                <a:lnTo>
                  <a:pt x="1629156" y="568451"/>
                </a:lnTo>
                <a:lnTo>
                  <a:pt x="1641347" y="568451"/>
                </a:lnTo>
                <a:close/>
              </a:path>
            </a:pathLst>
          </a:custGeom>
          <a:solidFill>
            <a:srgbClr val="4F81BD"/>
          </a:solidFill>
        </p:spPr>
        <p:txBody>
          <a:bodyPr wrap="square" lIns="0" tIns="0" rIns="0" bIns="0" rtlCol="0"/>
          <a:lstStyle/>
          <a:p>
            <a:endParaRPr/>
          </a:p>
        </p:txBody>
      </p:sp>
      <p:sp>
        <p:nvSpPr>
          <p:cNvPr id="41" name="object 41"/>
          <p:cNvSpPr/>
          <p:nvPr/>
        </p:nvSpPr>
        <p:spPr>
          <a:xfrm>
            <a:off x="2935223" y="4130040"/>
            <a:ext cx="1609344" cy="524255"/>
          </a:xfrm>
          <a:prstGeom prst="rect">
            <a:avLst/>
          </a:prstGeom>
          <a:blipFill>
            <a:blip r:embed="rId11" cstate="print"/>
            <a:stretch>
              <a:fillRect/>
            </a:stretch>
          </a:blipFill>
        </p:spPr>
        <p:txBody>
          <a:bodyPr wrap="square" lIns="0" tIns="0" rIns="0" bIns="0" rtlCol="0"/>
          <a:lstStyle/>
          <a:p>
            <a:endParaRPr/>
          </a:p>
        </p:txBody>
      </p:sp>
      <p:sp>
        <p:nvSpPr>
          <p:cNvPr id="42" name="object 42"/>
          <p:cNvSpPr txBox="1"/>
          <p:nvPr/>
        </p:nvSpPr>
        <p:spPr>
          <a:xfrm>
            <a:off x="3089401" y="4236783"/>
            <a:ext cx="1298575" cy="335915"/>
          </a:xfrm>
          <a:prstGeom prst="rect">
            <a:avLst/>
          </a:prstGeom>
        </p:spPr>
        <p:txBody>
          <a:bodyPr vert="horz" wrap="square" lIns="0" tIns="0" rIns="0" bIns="0" rtlCol="0">
            <a:spAutoFit/>
          </a:bodyPr>
          <a:lstStyle/>
          <a:p>
            <a:pPr algn="ctr">
              <a:lnSpc>
                <a:spcPct val="1000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a:t>
            </a:r>
            <a:endParaRPr sz="1100">
              <a:latin typeface="Calibri"/>
              <a:cs typeface="Calibri"/>
            </a:endParaRPr>
          </a:p>
          <a:p>
            <a:pPr algn="ctr">
              <a:lnSpc>
                <a:spcPct val="100000"/>
              </a:lnSpc>
              <a:spcBef>
                <a:spcPts val="20"/>
              </a:spcBef>
            </a:pPr>
            <a:r>
              <a:rPr sz="1100" b="1" spc="-10" dirty="0">
                <a:latin typeface="Calibri"/>
                <a:cs typeface="Calibri"/>
              </a:rPr>
              <a:t>(Box </a:t>
            </a:r>
            <a:r>
              <a:rPr sz="1100" b="1" spc="-15" dirty="0">
                <a:latin typeface="Calibri"/>
                <a:cs typeface="Calibri"/>
              </a:rPr>
              <a:t>D)</a:t>
            </a:r>
            <a:endParaRPr sz="1100">
              <a:latin typeface="Calibri"/>
              <a:cs typeface="Calibri"/>
            </a:endParaRPr>
          </a:p>
        </p:txBody>
      </p:sp>
      <p:sp>
        <p:nvSpPr>
          <p:cNvPr id="43" name="object 43"/>
          <p:cNvSpPr/>
          <p:nvPr/>
        </p:nvSpPr>
        <p:spPr>
          <a:xfrm>
            <a:off x="377952" y="4107179"/>
            <a:ext cx="1654810" cy="740410"/>
          </a:xfrm>
          <a:custGeom>
            <a:avLst/>
            <a:gdLst/>
            <a:ahLst/>
            <a:cxnLst/>
            <a:rect l="l" t="t" r="r" b="b"/>
            <a:pathLst>
              <a:path w="1654810" h="740410">
                <a:moveTo>
                  <a:pt x="1654302" y="739901"/>
                </a:moveTo>
                <a:lnTo>
                  <a:pt x="1654302" y="0"/>
                </a:lnTo>
                <a:lnTo>
                  <a:pt x="0" y="0"/>
                </a:lnTo>
                <a:lnTo>
                  <a:pt x="0" y="739901"/>
                </a:lnTo>
                <a:lnTo>
                  <a:pt x="12954" y="739901"/>
                </a:lnTo>
                <a:lnTo>
                  <a:pt x="12953" y="25907"/>
                </a:lnTo>
                <a:lnTo>
                  <a:pt x="25907" y="12953"/>
                </a:lnTo>
                <a:lnTo>
                  <a:pt x="25907" y="25907"/>
                </a:lnTo>
                <a:lnTo>
                  <a:pt x="1629156" y="25907"/>
                </a:lnTo>
                <a:lnTo>
                  <a:pt x="1629156" y="12953"/>
                </a:lnTo>
                <a:lnTo>
                  <a:pt x="1641348" y="25907"/>
                </a:lnTo>
                <a:lnTo>
                  <a:pt x="1641348" y="739901"/>
                </a:lnTo>
                <a:lnTo>
                  <a:pt x="1654302" y="739901"/>
                </a:lnTo>
                <a:close/>
              </a:path>
              <a:path w="1654810" h="740410">
                <a:moveTo>
                  <a:pt x="25907" y="25907"/>
                </a:moveTo>
                <a:lnTo>
                  <a:pt x="25907" y="12953"/>
                </a:lnTo>
                <a:lnTo>
                  <a:pt x="12953" y="25907"/>
                </a:lnTo>
                <a:lnTo>
                  <a:pt x="25907" y="25907"/>
                </a:lnTo>
                <a:close/>
              </a:path>
              <a:path w="1654810" h="740410">
                <a:moveTo>
                  <a:pt x="25907" y="714755"/>
                </a:moveTo>
                <a:lnTo>
                  <a:pt x="25907" y="25907"/>
                </a:lnTo>
                <a:lnTo>
                  <a:pt x="12953" y="25907"/>
                </a:lnTo>
                <a:lnTo>
                  <a:pt x="12954" y="714755"/>
                </a:lnTo>
                <a:lnTo>
                  <a:pt x="25907" y="714755"/>
                </a:lnTo>
                <a:close/>
              </a:path>
              <a:path w="1654810" h="740410">
                <a:moveTo>
                  <a:pt x="1641348" y="714755"/>
                </a:moveTo>
                <a:lnTo>
                  <a:pt x="12954" y="714755"/>
                </a:lnTo>
                <a:lnTo>
                  <a:pt x="25908" y="727709"/>
                </a:lnTo>
                <a:lnTo>
                  <a:pt x="25907" y="739901"/>
                </a:lnTo>
                <a:lnTo>
                  <a:pt x="1629156" y="739901"/>
                </a:lnTo>
                <a:lnTo>
                  <a:pt x="1629156" y="727709"/>
                </a:lnTo>
                <a:lnTo>
                  <a:pt x="1641348" y="714755"/>
                </a:lnTo>
                <a:close/>
              </a:path>
              <a:path w="1654810" h="740410">
                <a:moveTo>
                  <a:pt x="25907" y="739901"/>
                </a:moveTo>
                <a:lnTo>
                  <a:pt x="25908" y="727709"/>
                </a:lnTo>
                <a:lnTo>
                  <a:pt x="12954" y="714755"/>
                </a:lnTo>
                <a:lnTo>
                  <a:pt x="12954" y="739901"/>
                </a:lnTo>
                <a:lnTo>
                  <a:pt x="25907" y="739901"/>
                </a:lnTo>
                <a:close/>
              </a:path>
              <a:path w="1654810" h="740410">
                <a:moveTo>
                  <a:pt x="1641348" y="25907"/>
                </a:moveTo>
                <a:lnTo>
                  <a:pt x="1629156" y="12953"/>
                </a:lnTo>
                <a:lnTo>
                  <a:pt x="1629156" y="25907"/>
                </a:lnTo>
                <a:lnTo>
                  <a:pt x="1641348" y="25907"/>
                </a:lnTo>
                <a:close/>
              </a:path>
              <a:path w="1654810" h="740410">
                <a:moveTo>
                  <a:pt x="1641348" y="714755"/>
                </a:moveTo>
                <a:lnTo>
                  <a:pt x="1641348" y="25907"/>
                </a:lnTo>
                <a:lnTo>
                  <a:pt x="1629156" y="25907"/>
                </a:lnTo>
                <a:lnTo>
                  <a:pt x="1629156" y="714755"/>
                </a:lnTo>
                <a:lnTo>
                  <a:pt x="1641348" y="714755"/>
                </a:lnTo>
                <a:close/>
              </a:path>
              <a:path w="1654810" h="740410">
                <a:moveTo>
                  <a:pt x="1641348" y="739901"/>
                </a:moveTo>
                <a:lnTo>
                  <a:pt x="1641348" y="714755"/>
                </a:lnTo>
                <a:lnTo>
                  <a:pt x="1629156" y="727709"/>
                </a:lnTo>
                <a:lnTo>
                  <a:pt x="1629156" y="739901"/>
                </a:lnTo>
                <a:lnTo>
                  <a:pt x="1641348" y="739901"/>
                </a:lnTo>
                <a:close/>
              </a:path>
            </a:pathLst>
          </a:custGeom>
          <a:solidFill>
            <a:srgbClr val="4F81BD"/>
          </a:solidFill>
        </p:spPr>
        <p:txBody>
          <a:bodyPr wrap="square" lIns="0" tIns="0" rIns="0" bIns="0" rtlCol="0"/>
          <a:lstStyle/>
          <a:p>
            <a:endParaRPr/>
          </a:p>
        </p:txBody>
      </p:sp>
      <p:sp>
        <p:nvSpPr>
          <p:cNvPr id="44" name="object 44"/>
          <p:cNvSpPr/>
          <p:nvPr/>
        </p:nvSpPr>
        <p:spPr>
          <a:xfrm>
            <a:off x="399288" y="4130040"/>
            <a:ext cx="1609344" cy="694944"/>
          </a:xfrm>
          <a:prstGeom prst="rect">
            <a:avLst/>
          </a:prstGeom>
          <a:blipFill>
            <a:blip r:embed="rId12" cstate="print"/>
            <a:stretch>
              <a:fillRect/>
            </a:stretch>
          </a:blipFill>
        </p:spPr>
        <p:txBody>
          <a:bodyPr wrap="square" lIns="0" tIns="0" rIns="0" bIns="0" rtlCol="0"/>
          <a:lstStyle/>
          <a:p>
            <a:endParaRPr/>
          </a:p>
        </p:txBody>
      </p:sp>
      <p:sp>
        <p:nvSpPr>
          <p:cNvPr id="45" name="object 45"/>
          <p:cNvSpPr txBox="1"/>
          <p:nvPr/>
        </p:nvSpPr>
        <p:spPr>
          <a:xfrm>
            <a:off x="493332" y="4236783"/>
            <a:ext cx="1422400" cy="335915"/>
          </a:xfrm>
          <a:prstGeom prst="rect">
            <a:avLst/>
          </a:prstGeom>
        </p:spPr>
        <p:txBody>
          <a:bodyPr vert="horz" wrap="square" lIns="0" tIns="0" rIns="0" bIns="0" rtlCol="0">
            <a:spAutoFit/>
          </a:bodyPr>
          <a:lstStyle/>
          <a:p>
            <a:pPr marL="12700" marR="5080" indent="139700">
              <a:lnSpc>
                <a:spcPct val="101800"/>
              </a:lnSpc>
            </a:pPr>
            <a:r>
              <a:rPr sz="1100" spc="-10" dirty="0">
                <a:latin typeface="Calibri"/>
                <a:cs typeface="Calibri"/>
              </a:rPr>
              <a:t>No</a:t>
            </a:r>
            <a:r>
              <a:rPr sz="1100" spc="-15" dirty="0">
                <a:latin typeface="Calibri"/>
                <a:cs typeface="Calibri"/>
              </a:rPr>
              <a:t>n</a:t>
            </a:r>
            <a:r>
              <a:rPr sz="1100" spc="-5" dirty="0">
                <a:latin typeface="Calibri"/>
                <a:cs typeface="Calibri"/>
              </a:rPr>
              <a:t>‐localizing</a:t>
            </a:r>
            <a:r>
              <a:rPr sz="1100" dirty="0">
                <a:latin typeface="Calibri"/>
                <a:cs typeface="Calibri"/>
              </a:rPr>
              <a:t> </a:t>
            </a:r>
            <a:r>
              <a:rPr sz="1100" spc="-5" dirty="0">
                <a:latin typeface="Calibri"/>
                <a:cs typeface="Calibri"/>
              </a:rPr>
              <a:t>S/S</a:t>
            </a:r>
            <a:r>
              <a:rPr sz="1100" dirty="0">
                <a:latin typeface="Calibri"/>
                <a:cs typeface="Calibri"/>
              </a:rPr>
              <a:t> </a:t>
            </a:r>
            <a:r>
              <a:rPr sz="1100" spc="-10" dirty="0">
                <a:latin typeface="Calibri"/>
                <a:cs typeface="Calibri"/>
              </a:rPr>
              <a:t>–</a:t>
            </a:r>
            <a:r>
              <a:rPr sz="1100" spc="-5" dirty="0">
                <a:latin typeface="Calibri"/>
                <a:cs typeface="Calibri"/>
              </a:rPr>
              <a:t> Nonspecif</a:t>
            </a:r>
            <a:r>
              <a:rPr sz="1100" spc="-10" dirty="0">
                <a:latin typeface="Calibri"/>
                <a:cs typeface="Calibri"/>
              </a:rPr>
              <a:t>i</a:t>
            </a:r>
            <a:r>
              <a:rPr sz="1100" spc="-5" dirty="0">
                <a:latin typeface="Calibri"/>
                <a:cs typeface="Calibri"/>
              </a:rPr>
              <a:t>c</a:t>
            </a:r>
            <a:r>
              <a:rPr sz="1100" dirty="0">
                <a:latin typeface="Calibri"/>
                <a:cs typeface="Calibri"/>
              </a:rPr>
              <a:t> </a:t>
            </a:r>
            <a:r>
              <a:rPr sz="1100" spc="-5" dirty="0">
                <a:latin typeface="Calibri"/>
                <a:cs typeface="Calibri"/>
              </a:rPr>
              <a:t>Geriatric</a:t>
            </a:r>
            <a:r>
              <a:rPr sz="1100" dirty="0">
                <a:latin typeface="Calibri"/>
                <a:cs typeface="Calibri"/>
              </a:rPr>
              <a:t> </a:t>
            </a:r>
            <a:r>
              <a:rPr sz="1100" spc="-5" dirty="0">
                <a:latin typeface="Calibri"/>
                <a:cs typeface="Calibri"/>
              </a:rPr>
              <a:t>S/S</a:t>
            </a:r>
            <a:endParaRPr sz="1100">
              <a:latin typeface="Calibri"/>
              <a:cs typeface="Calibri"/>
            </a:endParaRPr>
          </a:p>
        </p:txBody>
      </p:sp>
      <p:sp>
        <p:nvSpPr>
          <p:cNvPr id="46" name="object 46"/>
          <p:cNvSpPr/>
          <p:nvPr/>
        </p:nvSpPr>
        <p:spPr>
          <a:xfrm>
            <a:off x="4672584" y="4261103"/>
            <a:ext cx="426719" cy="262127"/>
          </a:xfrm>
          <a:prstGeom prst="rect">
            <a:avLst/>
          </a:prstGeom>
          <a:blipFill>
            <a:blip r:embed="rId13" cstate="print"/>
            <a:stretch>
              <a:fillRect/>
            </a:stretch>
          </a:blipFill>
        </p:spPr>
        <p:txBody>
          <a:bodyPr wrap="square" lIns="0" tIns="0" rIns="0" bIns="0" rtlCol="0"/>
          <a:lstStyle/>
          <a:p>
            <a:endParaRPr/>
          </a:p>
        </p:txBody>
      </p:sp>
      <p:sp>
        <p:nvSpPr>
          <p:cNvPr id="47" name="object 47"/>
          <p:cNvSpPr/>
          <p:nvPr/>
        </p:nvSpPr>
        <p:spPr>
          <a:xfrm>
            <a:off x="2019300" y="4351020"/>
            <a:ext cx="905510" cy="110489"/>
          </a:xfrm>
          <a:custGeom>
            <a:avLst/>
            <a:gdLst/>
            <a:ahLst/>
            <a:cxnLst/>
            <a:rect l="l" t="t" r="r" b="b"/>
            <a:pathLst>
              <a:path w="905510" h="110489">
                <a:moveTo>
                  <a:pt x="867305" y="54935"/>
                </a:moveTo>
                <a:lnTo>
                  <a:pt x="851416" y="45719"/>
                </a:lnTo>
                <a:lnTo>
                  <a:pt x="0" y="45719"/>
                </a:lnTo>
                <a:lnTo>
                  <a:pt x="0" y="64769"/>
                </a:lnTo>
                <a:lnTo>
                  <a:pt x="850637" y="64769"/>
                </a:lnTo>
                <a:lnTo>
                  <a:pt x="867305" y="54935"/>
                </a:lnTo>
                <a:close/>
              </a:path>
              <a:path w="905510" h="110489">
                <a:moveTo>
                  <a:pt x="905256" y="54863"/>
                </a:moveTo>
                <a:lnTo>
                  <a:pt x="815339" y="2285"/>
                </a:lnTo>
                <a:lnTo>
                  <a:pt x="810768" y="0"/>
                </a:lnTo>
                <a:lnTo>
                  <a:pt x="804672" y="1524"/>
                </a:lnTo>
                <a:lnTo>
                  <a:pt x="801624" y="5333"/>
                </a:lnTo>
                <a:lnTo>
                  <a:pt x="799338" y="9905"/>
                </a:lnTo>
                <a:lnTo>
                  <a:pt x="800862" y="16001"/>
                </a:lnTo>
                <a:lnTo>
                  <a:pt x="805433" y="19050"/>
                </a:lnTo>
                <a:lnTo>
                  <a:pt x="851416" y="45719"/>
                </a:lnTo>
                <a:lnTo>
                  <a:pt x="886206" y="45719"/>
                </a:lnTo>
                <a:lnTo>
                  <a:pt x="886206" y="66003"/>
                </a:lnTo>
                <a:lnTo>
                  <a:pt x="905256" y="54863"/>
                </a:lnTo>
                <a:close/>
              </a:path>
              <a:path w="905510" h="110489">
                <a:moveTo>
                  <a:pt x="886206" y="66003"/>
                </a:moveTo>
                <a:lnTo>
                  <a:pt x="886206" y="64769"/>
                </a:lnTo>
                <a:lnTo>
                  <a:pt x="850637" y="64769"/>
                </a:lnTo>
                <a:lnTo>
                  <a:pt x="805433" y="91439"/>
                </a:lnTo>
                <a:lnTo>
                  <a:pt x="800862" y="93725"/>
                </a:lnTo>
                <a:lnTo>
                  <a:pt x="799338" y="99821"/>
                </a:lnTo>
                <a:lnTo>
                  <a:pt x="801624" y="104393"/>
                </a:lnTo>
                <a:lnTo>
                  <a:pt x="804672" y="108965"/>
                </a:lnTo>
                <a:lnTo>
                  <a:pt x="810768" y="110489"/>
                </a:lnTo>
                <a:lnTo>
                  <a:pt x="815339" y="107441"/>
                </a:lnTo>
                <a:lnTo>
                  <a:pt x="886206" y="66003"/>
                </a:lnTo>
                <a:close/>
              </a:path>
              <a:path w="905510" h="110489">
                <a:moveTo>
                  <a:pt x="881633" y="64769"/>
                </a:moveTo>
                <a:lnTo>
                  <a:pt x="881633" y="63245"/>
                </a:lnTo>
                <a:lnTo>
                  <a:pt x="867305" y="54935"/>
                </a:lnTo>
                <a:lnTo>
                  <a:pt x="850637" y="64769"/>
                </a:lnTo>
                <a:lnTo>
                  <a:pt x="881633" y="64769"/>
                </a:lnTo>
                <a:close/>
              </a:path>
              <a:path w="905510" h="110489">
                <a:moveTo>
                  <a:pt x="886206" y="64769"/>
                </a:moveTo>
                <a:lnTo>
                  <a:pt x="886206" y="45719"/>
                </a:lnTo>
                <a:lnTo>
                  <a:pt x="851416" y="45719"/>
                </a:lnTo>
                <a:lnTo>
                  <a:pt x="867305" y="54935"/>
                </a:lnTo>
                <a:lnTo>
                  <a:pt x="881633" y="46481"/>
                </a:lnTo>
                <a:lnTo>
                  <a:pt x="881633" y="64769"/>
                </a:lnTo>
                <a:lnTo>
                  <a:pt x="886206" y="64769"/>
                </a:lnTo>
                <a:close/>
              </a:path>
              <a:path w="905510" h="110489">
                <a:moveTo>
                  <a:pt x="881633" y="63245"/>
                </a:moveTo>
                <a:lnTo>
                  <a:pt x="881633" y="46481"/>
                </a:lnTo>
                <a:lnTo>
                  <a:pt x="867305" y="54935"/>
                </a:lnTo>
                <a:lnTo>
                  <a:pt x="881633" y="63245"/>
                </a:lnTo>
                <a:close/>
              </a:path>
            </a:pathLst>
          </a:custGeom>
          <a:solidFill>
            <a:srgbClr val="4A7EBB"/>
          </a:solidFill>
        </p:spPr>
        <p:txBody>
          <a:bodyPr wrap="square" lIns="0" tIns="0" rIns="0" bIns="0" rtlCol="0"/>
          <a:lstStyle/>
          <a:p>
            <a:endParaRPr/>
          </a:p>
        </p:txBody>
      </p:sp>
      <p:sp>
        <p:nvSpPr>
          <p:cNvPr id="48" name="object 48"/>
          <p:cNvSpPr/>
          <p:nvPr/>
        </p:nvSpPr>
        <p:spPr>
          <a:xfrm>
            <a:off x="3734180" y="4663440"/>
            <a:ext cx="0" cy="371475"/>
          </a:xfrm>
          <a:custGeom>
            <a:avLst/>
            <a:gdLst/>
            <a:ahLst/>
            <a:cxnLst/>
            <a:rect l="l" t="t" r="r" b="b"/>
            <a:pathLst>
              <a:path h="371475">
                <a:moveTo>
                  <a:pt x="0" y="0"/>
                </a:moveTo>
                <a:lnTo>
                  <a:pt x="0" y="371093"/>
                </a:lnTo>
              </a:path>
            </a:pathLst>
          </a:custGeom>
          <a:ln w="20320">
            <a:solidFill>
              <a:srgbClr val="4A7EBB"/>
            </a:solidFill>
          </a:ln>
        </p:spPr>
        <p:txBody>
          <a:bodyPr wrap="square" lIns="0" tIns="0" rIns="0" bIns="0" rtlCol="0"/>
          <a:lstStyle/>
          <a:p>
            <a:endParaRPr/>
          </a:p>
        </p:txBody>
      </p:sp>
      <p:sp>
        <p:nvSpPr>
          <p:cNvPr id="49" name="object 49"/>
          <p:cNvSpPr/>
          <p:nvPr/>
        </p:nvSpPr>
        <p:spPr>
          <a:xfrm>
            <a:off x="1219200" y="5034915"/>
            <a:ext cx="2514600" cy="0"/>
          </a:xfrm>
          <a:custGeom>
            <a:avLst/>
            <a:gdLst/>
            <a:ahLst/>
            <a:cxnLst/>
            <a:rect l="l" t="t" r="r" b="b"/>
            <a:pathLst>
              <a:path w="2514600">
                <a:moveTo>
                  <a:pt x="0" y="0"/>
                </a:moveTo>
                <a:lnTo>
                  <a:pt x="2514599" y="0"/>
                </a:lnTo>
              </a:path>
            </a:pathLst>
          </a:custGeom>
          <a:ln w="20320">
            <a:solidFill>
              <a:srgbClr val="4A7EBB"/>
            </a:solidFill>
          </a:ln>
        </p:spPr>
        <p:txBody>
          <a:bodyPr wrap="square" lIns="0" tIns="0" rIns="0" bIns="0" rtlCol="0"/>
          <a:lstStyle/>
          <a:p>
            <a:endParaRPr/>
          </a:p>
        </p:txBody>
      </p:sp>
      <p:sp>
        <p:nvSpPr>
          <p:cNvPr id="50" name="object 50"/>
          <p:cNvSpPr/>
          <p:nvPr/>
        </p:nvSpPr>
        <p:spPr>
          <a:xfrm>
            <a:off x="2215895" y="4898135"/>
            <a:ext cx="438912" cy="262127"/>
          </a:xfrm>
          <a:prstGeom prst="rect">
            <a:avLst/>
          </a:prstGeom>
          <a:blipFill>
            <a:blip r:embed="rId14" cstate="print"/>
            <a:stretch>
              <a:fillRect/>
            </a:stretch>
          </a:blipFill>
        </p:spPr>
        <p:txBody>
          <a:bodyPr wrap="square" lIns="0" tIns="0" rIns="0" bIns="0" rtlCol="0"/>
          <a:lstStyle/>
          <a:p>
            <a:endParaRPr/>
          </a:p>
        </p:txBody>
      </p:sp>
      <p:sp>
        <p:nvSpPr>
          <p:cNvPr id="51" name="object 51"/>
          <p:cNvSpPr txBox="1"/>
          <p:nvPr/>
        </p:nvSpPr>
        <p:spPr>
          <a:xfrm>
            <a:off x="988226" y="4577450"/>
            <a:ext cx="1539875" cy="554355"/>
          </a:xfrm>
          <a:prstGeom prst="rect">
            <a:avLst/>
          </a:prstGeom>
        </p:spPr>
        <p:txBody>
          <a:bodyPr vert="horz" wrap="square" lIns="0" tIns="0" rIns="0" bIns="0" rtlCol="0">
            <a:spAutoFit/>
          </a:bodyPr>
          <a:lstStyle/>
          <a:p>
            <a:pPr marL="12700">
              <a:lnSpc>
                <a:spcPct val="100000"/>
              </a:lnSpc>
            </a:pP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C</a:t>
            </a:r>
            <a:r>
              <a:rPr sz="1100" spc="-5" dirty="0">
                <a:latin typeface="Calibri"/>
                <a:cs typeface="Calibri"/>
              </a:rPr>
              <a:t>)</a:t>
            </a:r>
            <a:endParaRPr sz="1100">
              <a:latin typeface="Calibri"/>
              <a:cs typeface="Calibri"/>
            </a:endParaRPr>
          </a:p>
          <a:p>
            <a:pPr>
              <a:lnSpc>
                <a:spcPct val="100000"/>
              </a:lnSpc>
              <a:spcBef>
                <a:spcPts val="20"/>
              </a:spcBef>
            </a:pPr>
            <a:endParaRPr sz="1500">
              <a:latin typeface="Times New Roman"/>
              <a:cs typeface="Times New Roman"/>
            </a:endParaRPr>
          </a:p>
          <a:p>
            <a:pPr marR="5080" algn="r">
              <a:lnSpc>
                <a:spcPct val="100000"/>
              </a:lnSpc>
            </a:pPr>
            <a:r>
              <a:rPr sz="1100" spc="-15" dirty="0">
                <a:latin typeface="Calibri"/>
                <a:cs typeface="Calibri"/>
              </a:rPr>
              <a:t>No</a:t>
            </a:r>
            <a:endParaRPr sz="1100">
              <a:latin typeface="Calibri"/>
              <a:cs typeface="Calibri"/>
            </a:endParaRPr>
          </a:p>
        </p:txBody>
      </p:sp>
      <p:sp>
        <p:nvSpPr>
          <p:cNvPr id="52" name="object 52"/>
          <p:cNvSpPr txBox="1"/>
          <p:nvPr/>
        </p:nvSpPr>
        <p:spPr>
          <a:xfrm>
            <a:off x="4777232" y="4328985"/>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53" name="object 53"/>
          <p:cNvSpPr/>
          <p:nvPr/>
        </p:nvSpPr>
        <p:spPr>
          <a:xfrm>
            <a:off x="1164336" y="5034534"/>
            <a:ext cx="110489" cy="247650"/>
          </a:xfrm>
          <a:custGeom>
            <a:avLst/>
            <a:gdLst/>
            <a:ahLst/>
            <a:cxnLst/>
            <a:rect l="l" t="t" r="r" b="b"/>
            <a:pathLst>
              <a:path w="110490" h="247650">
                <a:moveTo>
                  <a:pt x="55244" y="210233"/>
                </a:moveTo>
                <a:lnTo>
                  <a:pt x="19050" y="147827"/>
                </a:lnTo>
                <a:lnTo>
                  <a:pt x="16001" y="143255"/>
                </a:lnTo>
                <a:lnTo>
                  <a:pt x="10667" y="141731"/>
                </a:lnTo>
                <a:lnTo>
                  <a:pt x="6095" y="144779"/>
                </a:lnTo>
                <a:lnTo>
                  <a:pt x="1523" y="147065"/>
                </a:lnTo>
                <a:lnTo>
                  <a:pt x="0" y="153162"/>
                </a:lnTo>
                <a:lnTo>
                  <a:pt x="2285" y="157733"/>
                </a:lnTo>
                <a:lnTo>
                  <a:pt x="45719" y="232012"/>
                </a:lnTo>
                <a:lnTo>
                  <a:pt x="45719" y="228600"/>
                </a:lnTo>
                <a:lnTo>
                  <a:pt x="47243" y="228600"/>
                </a:lnTo>
                <a:lnTo>
                  <a:pt x="47243" y="224027"/>
                </a:lnTo>
                <a:lnTo>
                  <a:pt x="55244" y="210233"/>
                </a:lnTo>
                <a:close/>
              </a:path>
              <a:path w="110490" h="247650">
                <a:moveTo>
                  <a:pt x="64769" y="193810"/>
                </a:moveTo>
                <a:lnTo>
                  <a:pt x="64769" y="0"/>
                </a:lnTo>
                <a:lnTo>
                  <a:pt x="45719" y="0"/>
                </a:lnTo>
                <a:lnTo>
                  <a:pt x="45719" y="193810"/>
                </a:lnTo>
                <a:lnTo>
                  <a:pt x="55244" y="210233"/>
                </a:lnTo>
                <a:lnTo>
                  <a:pt x="64769" y="193810"/>
                </a:lnTo>
                <a:close/>
              </a:path>
              <a:path w="110490" h="247650">
                <a:moveTo>
                  <a:pt x="64769" y="230951"/>
                </a:moveTo>
                <a:lnTo>
                  <a:pt x="64769" y="228600"/>
                </a:lnTo>
                <a:lnTo>
                  <a:pt x="45719" y="228600"/>
                </a:lnTo>
                <a:lnTo>
                  <a:pt x="45719" y="232012"/>
                </a:lnTo>
                <a:lnTo>
                  <a:pt x="54863" y="247650"/>
                </a:lnTo>
                <a:lnTo>
                  <a:pt x="64769" y="230951"/>
                </a:lnTo>
                <a:close/>
              </a:path>
              <a:path w="110490" h="247650">
                <a:moveTo>
                  <a:pt x="63245" y="224027"/>
                </a:moveTo>
                <a:lnTo>
                  <a:pt x="55244" y="210233"/>
                </a:lnTo>
                <a:lnTo>
                  <a:pt x="47243" y="224027"/>
                </a:lnTo>
                <a:lnTo>
                  <a:pt x="63245" y="224027"/>
                </a:lnTo>
                <a:close/>
              </a:path>
              <a:path w="110490" h="247650">
                <a:moveTo>
                  <a:pt x="63245" y="228600"/>
                </a:moveTo>
                <a:lnTo>
                  <a:pt x="63245" y="224027"/>
                </a:lnTo>
                <a:lnTo>
                  <a:pt x="47243" y="224027"/>
                </a:lnTo>
                <a:lnTo>
                  <a:pt x="47243" y="228600"/>
                </a:lnTo>
                <a:lnTo>
                  <a:pt x="63245" y="228600"/>
                </a:lnTo>
                <a:close/>
              </a:path>
              <a:path w="110490" h="247650">
                <a:moveTo>
                  <a:pt x="110489" y="153162"/>
                </a:moveTo>
                <a:lnTo>
                  <a:pt x="108965" y="147065"/>
                </a:lnTo>
                <a:lnTo>
                  <a:pt x="104393" y="144779"/>
                </a:lnTo>
                <a:lnTo>
                  <a:pt x="99822" y="141731"/>
                </a:lnTo>
                <a:lnTo>
                  <a:pt x="93725" y="143255"/>
                </a:lnTo>
                <a:lnTo>
                  <a:pt x="91439" y="147827"/>
                </a:lnTo>
                <a:lnTo>
                  <a:pt x="55244" y="210233"/>
                </a:lnTo>
                <a:lnTo>
                  <a:pt x="63245" y="224027"/>
                </a:lnTo>
                <a:lnTo>
                  <a:pt x="63245" y="228600"/>
                </a:lnTo>
                <a:lnTo>
                  <a:pt x="64769" y="228600"/>
                </a:lnTo>
                <a:lnTo>
                  <a:pt x="64769" y="230951"/>
                </a:lnTo>
                <a:lnTo>
                  <a:pt x="108203" y="157733"/>
                </a:lnTo>
                <a:lnTo>
                  <a:pt x="110489" y="153162"/>
                </a:lnTo>
                <a:close/>
              </a:path>
            </a:pathLst>
          </a:custGeom>
          <a:solidFill>
            <a:srgbClr val="4A7EBB"/>
          </a:solidFill>
        </p:spPr>
        <p:txBody>
          <a:bodyPr wrap="square" lIns="0" tIns="0" rIns="0" bIns="0" rtlCol="0"/>
          <a:lstStyle/>
          <a:p>
            <a:endParaRPr/>
          </a:p>
        </p:txBody>
      </p:sp>
      <p:sp>
        <p:nvSpPr>
          <p:cNvPr id="54" name="object 54"/>
          <p:cNvSpPr/>
          <p:nvPr/>
        </p:nvSpPr>
        <p:spPr>
          <a:xfrm>
            <a:off x="5305805" y="5275326"/>
            <a:ext cx="1102360" cy="615950"/>
          </a:xfrm>
          <a:custGeom>
            <a:avLst/>
            <a:gdLst/>
            <a:ahLst/>
            <a:cxnLst/>
            <a:rect l="l" t="t" r="r" b="b"/>
            <a:pathLst>
              <a:path w="1102360" h="615950">
                <a:moveTo>
                  <a:pt x="1101852" y="615696"/>
                </a:moveTo>
                <a:lnTo>
                  <a:pt x="1101852" y="0"/>
                </a:lnTo>
                <a:lnTo>
                  <a:pt x="0" y="0"/>
                </a:lnTo>
                <a:lnTo>
                  <a:pt x="0" y="615696"/>
                </a:lnTo>
                <a:lnTo>
                  <a:pt x="12954" y="615696"/>
                </a:lnTo>
                <a:lnTo>
                  <a:pt x="12954" y="25146"/>
                </a:lnTo>
                <a:lnTo>
                  <a:pt x="25146" y="12954"/>
                </a:lnTo>
                <a:lnTo>
                  <a:pt x="25146" y="25146"/>
                </a:lnTo>
                <a:lnTo>
                  <a:pt x="1075944" y="25146"/>
                </a:lnTo>
                <a:lnTo>
                  <a:pt x="1075944" y="12953"/>
                </a:lnTo>
                <a:lnTo>
                  <a:pt x="1088898" y="25146"/>
                </a:lnTo>
                <a:lnTo>
                  <a:pt x="1088898" y="615696"/>
                </a:lnTo>
                <a:lnTo>
                  <a:pt x="1101852" y="615696"/>
                </a:lnTo>
                <a:close/>
              </a:path>
              <a:path w="1102360" h="615950">
                <a:moveTo>
                  <a:pt x="25146" y="25146"/>
                </a:moveTo>
                <a:lnTo>
                  <a:pt x="25146" y="12954"/>
                </a:lnTo>
                <a:lnTo>
                  <a:pt x="12954" y="25146"/>
                </a:lnTo>
                <a:lnTo>
                  <a:pt x="25146" y="25146"/>
                </a:lnTo>
                <a:close/>
              </a:path>
              <a:path w="1102360" h="615950">
                <a:moveTo>
                  <a:pt x="25146" y="590550"/>
                </a:moveTo>
                <a:lnTo>
                  <a:pt x="25146" y="25146"/>
                </a:lnTo>
                <a:lnTo>
                  <a:pt x="12954" y="25146"/>
                </a:lnTo>
                <a:lnTo>
                  <a:pt x="12954" y="590550"/>
                </a:lnTo>
                <a:lnTo>
                  <a:pt x="25146" y="590550"/>
                </a:lnTo>
                <a:close/>
              </a:path>
              <a:path w="1102360" h="615950">
                <a:moveTo>
                  <a:pt x="1088898" y="590550"/>
                </a:moveTo>
                <a:lnTo>
                  <a:pt x="12954" y="590550"/>
                </a:lnTo>
                <a:lnTo>
                  <a:pt x="25146" y="603504"/>
                </a:lnTo>
                <a:lnTo>
                  <a:pt x="25146" y="615696"/>
                </a:lnTo>
                <a:lnTo>
                  <a:pt x="1075944" y="615696"/>
                </a:lnTo>
                <a:lnTo>
                  <a:pt x="1075944" y="603503"/>
                </a:lnTo>
                <a:lnTo>
                  <a:pt x="1088898" y="590550"/>
                </a:lnTo>
                <a:close/>
              </a:path>
              <a:path w="1102360" h="615950">
                <a:moveTo>
                  <a:pt x="25146" y="615696"/>
                </a:moveTo>
                <a:lnTo>
                  <a:pt x="25146" y="603504"/>
                </a:lnTo>
                <a:lnTo>
                  <a:pt x="12954" y="590550"/>
                </a:lnTo>
                <a:lnTo>
                  <a:pt x="12954" y="615696"/>
                </a:lnTo>
                <a:lnTo>
                  <a:pt x="25146" y="615696"/>
                </a:lnTo>
                <a:close/>
              </a:path>
              <a:path w="1102360" h="615950">
                <a:moveTo>
                  <a:pt x="1088898" y="25146"/>
                </a:moveTo>
                <a:lnTo>
                  <a:pt x="1075944" y="12953"/>
                </a:lnTo>
                <a:lnTo>
                  <a:pt x="1075944" y="25146"/>
                </a:lnTo>
                <a:lnTo>
                  <a:pt x="1088898" y="25146"/>
                </a:lnTo>
                <a:close/>
              </a:path>
              <a:path w="1102360" h="615950">
                <a:moveTo>
                  <a:pt x="1088898" y="590550"/>
                </a:moveTo>
                <a:lnTo>
                  <a:pt x="1088898" y="25146"/>
                </a:lnTo>
                <a:lnTo>
                  <a:pt x="1075944" y="25146"/>
                </a:lnTo>
                <a:lnTo>
                  <a:pt x="1075944" y="590550"/>
                </a:lnTo>
                <a:lnTo>
                  <a:pt x="1088898" y="590550"/>
                </a:lnTo>
                <a:close/>
              </a:path>
              <a:path w="1102360" h="615950">
                <a:moveTo>
                  <a:pt x="1088898" y="615696"/>
                </a:moveTo>
                <a:lnTo>
                  <a:pt x="1088898" y="590550"/>
                </a:lnTo>
                <a:lnTo>
                  <a:pt x="1075944" y="603503"/>
                </a:lnTo>
                <a:lnTo>
                  <a:pt x="1075944" y="615696"/>
                </a:lnTo>
                <a:lnTo>
                  <a:pt x="1088898" y="615696"/>
                </a:lnTo>
                <a:close/>
              </a:path>
            </a:pathLst>
          </a:custGeom>
          <a:solidFill>
            <a:srgbClr val="4F81BD"/>
          </a:solidFill>
        </p:spPr>
        <p:txBody>
          <a:bodyPr wrap="square" lIns="0" tIns="0" rIns="0" bIns="0" rtlCol="0"/>
          <a:lstStyle/>
          <a:p>
            <a:endParaRPr/>
          </a:p>
        </p:txBody>
      </p:sp>
      <p:sp>
        <p:nvSpPr>
          <p:cNvPr id="55" name="object 55"/>
          <p:cNvSpPr txBox="1"/>
          <p:nvPr/>
        </p:nvSpPr>
        <p:spPr>
          <a:xfrm>
            <a:off x="5373115" y="5427789"/>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6" name="object 56"/>
          <p:cNvSpPr/>
          <p:nvPr/>
        </p:nvSpPr>
        <p:spPr>
          <a:xfrm>
            <a:off x="381000" y="5275326"/>
            <a:ext cx="1654810" cy="825500"/>
          </a:xfrm>
          <a:custGeom>
            <a:avLst/>
            <a:gdLst/>
            <a:ahLst/>
            <a:cxnLst/>
            <a:rect l="l" t="t" r="r" b="b"/>
            <a:pathLst>
              <a:path w="1654810" h="825500">
                <a:moveTo>
                  <a:pt x="1654302" y="825246"/>
                </a:moveTo>
                <a:lnTo>
                  <a:pt x="1654302" y="0"/>
                </a:lnTo>
                <a:lnTo>
                  <a:pt x="0" y="0"/>
                </a:lnTo>
                <a:lnTo>
                  <a:pt x="0" y="825246"/>
                </a:lnTo>
                <a:lnTo>
                  <a:pt x="12954" y="825246"/>
                </a:lnTo>
                <a:lnTo>
                  <a:pt x="12953" y="25146"/>
                </a:lnTo>
                <a:lnTo>
                  <a:pt x="25908" y="12953"/>
                </a:lnTo>
                <a:lnTo>
                  <a:pt x="25907" y="25146"/>
                </a:lnTo>
                <a:lnTo>
                  <a:pt x="1629156" y="25146"/>
                </a:lnTo>
                <a:lnTo>
                  <a:pt x="1629156" y="12953"/>
                </a:lnTo>
                <a:lnTo>
                  <a:pt x="1642110" y="25146"/>
                </a:lnTo>
                <a:lnTo>
                  <a:pt x="1642110" y="825246"/>
                </a:lnTo>
                <a:lnTo>
                  <a:pt x="1654302" y="825246"/>
                </a:lnTo>
                <a:close/>
              </a:path>
              <a:path w="1654810" h="825500">
                <a:moveTo>
                  <a:pt x="25907" y="25146"/>
                </a:moveTo>
                <a:lnTo>
                  <a:pt x="25908" y="12953"/>
                </a:lnTo>
                <a:lnTo>
                  <a:pt x="12953" y="25146"/>
                </a:lnTo>
                <a:lnTo>
                  <a:pt x="25907" y="25146"/>
                </a:lnTo>
                <a:close/>
              </a:path>
              <a:path w="1654810" h="825500">
                <a:moveTo>
                  <a:pt x="25907" y="800100"/>
                </a:moveTo>
                <a:lnTo>
                  <a:pt x="25907" y="25146"/>
                </a:lnTo>
                <a:lnTo>
                  <a:pt x="12953" y="25146"/>
                </a:lnTo>
                <a:lnTo>
                  <a:pt x="12954" y="800100"/>
                </a:lnTo>
                <a:lnTo>
                  <a:pt x="25907" y="800100"/>
                </a:lnTo>
                <a:close/>
              </a:path>
              <a:path w="1654810" h="825500">
                <a:moveTo>
                  <a:pt x="1642110" y="800100"/>
                </a:moveTo>
                <a:lnTo>
                  <a:pt x="12954" y="800100"/>
                </a:lnTo>
                <a:lnTo>
                  <a:pt x="25908" y="813053"/>
                </a:lnTo>
                <a:lnTo>
                  <a:pt x="25907" y="825246"/>
                </a:lnTo>
                <a:lnTo>
                  <a:pt x="1629156" y="825246"/>
                </a:lnTo>
                <a:lnTo>
                  <a:pt x="1629156" y="813053"/>
                </a:lnTo>
                <a:lnTo>
                  <a:pt x="1642110" y="800100"/>
                </a:lnTo>
                <a:close/>
              </a:path>
              <a:path w="1654810" h="825500">
                <a:moveTo>
                  <a:pt x="25907" y="825246"/>
                </a:moveTo>
                <a:lnTo>
                  <a:pt x="25908" y="813053"/>
                </a:lnTo>
                <a:lnTo>
                  <a:pt x="12954" y="800100"/>
                </a:lnTo>
                <a:lnTo>
                  <a:pt x="12954" y="825246"/>
                </a:lnTo>
                <a:lnTo>
                  <a:pt x="25907" y="825246"/>
                </a:lnTo>
                <a:close/>
              </a:path>
              <a:path w="1654810" h="825500">
                <a:moveTo>
                  <a:pt x="1642110" y="25146"/>
                </a:moveTo>
                <a:lnTo>
                  <a:pt x="1629156" y="12953"/>
                </a:lnTo>
                <a:lnTo>
                  <a:pt x="1629156" y="25146"/>
                </a:lnTo>
                <a:lnTo>
                  <a:pt x="1642110" y="25146"/>
                </a:lnTo>
                <a:close/>
              </a:path>
              <a:path w="1654810" h="825500">
                <a:moveTo>
                  <a:pt x="1642110" y="800100"/>
                </a:moveTo>
                <a:lnTo>
                  <a:pt x="1642110" y="25146"/>
                </a:lnTo>
                <a:lnTo>
                  <a:pt x="1629156" y="25146"/>
                </a:lnTo>
                <a:lnTo>
                  <a:pt x="1629156" y="800100"/>
                </a:lnTo>
                <a:lnTo>
                  <a:pt x="1642110" y="800100"/>
                </a:lnTo>
                <a:close/>
              </a:path>
              <a:path w="1654810" h="825500">
                <a:moveTo>
                  <a:pt x="1642110" y="825246"/>
                </a:moveTo>
                <a:lnTo>
                  <a:pt x="1642110" y="800100"/>
                </a:lnTo>
                <a:lnTo>
                  <a:pt x="1629156" y="813053"/>
                </a:lnTo>
                <a:lnTo>
                  <a:pt x="1629156" y="825246"/>
                </a:lnTo>
                <a:lnTo>
                  <a:pt x="1642110" y="825246"/>
                </a:lnTo>
                <a:close/>
              </a:path>
            </a:pathLst>
          </a:custGeom>
          <a:solidFill>
            <a:srgbClr val="4F81BD"/>
          </a:solidFill>
        </p:spPr>
        <p:txBody>
          <a:bodyPr wrap="square" lIns="0" tIns="0" rIns="0" bIns="0" rtlCol="0"/>
          <a:lstStyle/>
          <a:p>
            <a:endParaRPr/>
          </a:p>
        </p:txBody>
      </p:sp>
      <p:sp>
        <p:nvSpPr>
          <p:cNvPr id="57" name="object 57"/>
          <p:cNvSpPr txBox="1"/>
          <p:nvPr/>
        </p:nvSpPr>
        <p:spPr>
          <a:xfrm>
            <a:off x="724154" y="5362257"/>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8" name="object 58"/>
          <p:cNvSpPr/>
          <p:nvPr/>
        </p:nvSpPr>
        <p:spPr>
          <a:xfrm>
            <a:off x="3581400" y="5465064"/>
            <a:ext cx="627887" cy="265175"/>
          </a:xfrm>
          <a:prstGeom prst="rect">
            <a:avLst/>
          </a:prstGeom>
          <a:blipFill>
            <a:blip r:embed="rId15" cstate="print"/>
            <a:stretch>
              <a:fillRect/>
            </a:stretch>
          </a:blipFill>
        </p:spPr>
        <p:txBody>
          <a:bodyPr wrap="square" lIns="0" tIns="0" rIns="0" bIns="0" rtlCol="0"/>
          <a:lstStyle/>
          <a:p>
            <a:endParaRPr/>
          </a:p>
        </p:txBody>
      </p:sp>
      <p:sp>
        <p:nvSpPr>
          <p:cNvPr id="59" name="object 59"/>
          <p:cNvSpPr/>
          <p:nvPr/>
        </p:nvSpPr>
        <p:spPr>
          <a:xfrm>
            <a:off x="3020186" y="5987034"/>
            <a:ext cx="0" cy="715010"/>
          </a:xfrm>
          <a:custGeom>
            <a:avLst/>
            <a:gdLst/>
            <a:ahLst/>
            <a:cxnLst/>
            <a:rect l="l" t="t" r="r" b="b"/>
            <a:pathLst>
              <a:path h="715009">
                <a:moveTo>
                  <a:pt x="0" y="0"/>
                </a:moveTo>
                <a:lnTo>
                  <a:pt x="0" y="714756"/>
                </a:lnTo>
              </a:path>
            </a:pathLst>
          </a:custGeom>
          <a:ln w="20320">
            <a:solidFill>
              <a:srgbClr val="4A7EBB"/>
            </a:solidFill>
          </a:ln>
        </p:spPr>
        <p:txBody>
          <a:bodyPr wrap="square" lIns="0" tIns="0" rIns="0" bIns="0" rtlCol="0"/>
          <a:lstStyle/>
          <a:p>
            <a:endParaRPr/>
          </a:p>
        </p:txBody>
      </p:sp>
      <p:sp>
        <p:nvSpPr>
          <p:cNvPr id="60" name="object 60"/>
          <p:cNvSpPr/>
          <p:nvPr/>
        </p:nvSpPr>
        <p:spPr>
          <a:xfrm>
            <a:off x="2023110" y="5983604"/>
            <a:ext cx="989965" cy="0"/>
          </a:xfrm>
          <a:custGeom>
            <a:avLst/>
            <a:gdLst/>
            <a:ahLst/>
            <a:cxnLst/>
            <a:rect l="l" t="t" r="r" b="b"/>
            <a:pathLst>
              <a:path w="989964">
                <a:moveTo>
                  <a:pt x="0" y="0"/>
                </a:moveTo>
                <a:lnTo>
                  <a:pt x="989838" y="0"/>
                </a:lnTo>
              </a:path>
            </a:pathLst>
          </a:custGeom>
          <a:ln w="20320">
            <a:solidFill>
              <a:srgbClr val="4A7EBB"/>
            </a:solidFill>
          </a:ln>
        </p:spPr>
        <p:txBody>
          <a:bodyPr wrap="square" lIns="0" tIns="0" rIns="0" bIns="0" rtlCol="0"/>
          <a:lstStyle/>
          <a:p>
            <a:endParaRPr/>
          </a:p>
        </p:txBody>
      </p:sp>
      <p:sp>
        <p:nvSpPr>
          <p:cNvPr id="61" name="object 61"/>
          <p:cNvSpPr/>
          <p:nvPr/>
        </p:nvSpPr>
        <p:spPr>
          <a:xfrm>
            <a:off x="780287" y="6160008"/>
            <a:ext cx="829055" cy="265175"/>
          </a:xfrm>
          <a:prstGeom prst="rect">
            <a:avLst/>
          </a:prstGeom>
          <a:blipFill>
            <a:blip r:embed="rId16" cstate="print"/>
            <a:stretch>
              <a:fillRect/>
            </a:stretch>
          </a:blipFill>
        </p:spPr>
        <p:txBody>
          <a:bodyPr wrap="square" lIns="0" tIns="0" rIns="0" bIns="0" rtlCol="0"/>
          <a:lstStyle/>
          <a:p>
            <a:endParaRPr/>
          </a:p>
        </p:txBody>
      </p:sp>
      <p:sp>
        <p:nvSpPr>
          <p:cNvPr id="62" name="object 62"/>
          <p:cNvSpPr/>
          <p:nvPr/>
        </p:nvSpPr>
        <p:spPr>
          <a:xfrm>
            <a:off x="5305805" y="6179820"/>
            <a:ext cx="1102360" cy="1064260"/>
          </a:xfrm>
          <a:custGeom>
            <a:avLst/>
            <a:gdLst/>
            <a:ahLst/>
            <a:cxnLst/>
            <a:rect l="l" t="t" r="r" b="b"/>
            <a:pathLst>
              <a:path w="1102360" h="1064259">
                <a:moveTo>
                  <a:pt x="1101852" y="1063752"/>
                </a:moveTo>
                <a:lnTo>
                  <a:pt x="1101852" y="0"/>
                </a:lnTo>
                <a:lnTo>
                  <a:pt x="0" y="0"/>
                </a:lnTo>
                <a:lnTo>
                  <a:pt x="0" y="1063752"/>
                </a:lnTo>
                <a:lnTo>
                  <a:pt x="12954" y="1063752"/>
                </a:lnTo>
                <a:lnTo>
                  <a:pt x="12954" y="25908"/>
                </a:lnTo>
                <a:lnTo>
                  <a:pt x="25146" y="12954"/>
                </a:lnTo>
                <a:lnTo>
                  <a:pt x="25146" y="25908"/>
                </a:lnTo>
                <a:lnTo>
                  <a:pt x="1075944" y="25907"/>
                </a:lnTo>
                <a:lnTo>
                  <a:pt x="1075944" y="12953"/>
                </a:lnTo>
                <a:lnTo>
                  <a:pt x="1088898" y="25907"/>
                </a:lnTo>
                <a:lnTo>
                  <a:pt x="1088898" y="1063752"/>
                </a:lnTo>
                <a:lnTo>
                  <a:pt x="1101852" y="1063752"/>
                </a:lnTo>
                <a:close/>
              </a:path>
              <a:path w="1102360" h="1064259">
                <a:moveTo>
                  <a:pt x="25146" y="25908"/>
                </a:moveTo>
                <a:lnTo>
                  <a:pt x="25146" y="12954"/>
                </a:lnTo>
                <a:lnTo>
                  <a:pt x="12954" y="25908"/>
                </a:lnTo>
                <a:lnTo>
                  <a:pt x="25146" y="25908"/>
                </a:lnTo>
                <a:close/>
              </a:path>
              <a:path w="1102360" h="1064259">
                <a:moveTo>
                  <a:pt x="25146" y="1038606"/>
                </a:moveTo>
                <a:lnTo>
                  <a:pt x="25146" y="25908"/>
                </a:lnTo>
                <a:lnTo>
                  <a:pt x="12954" y="25908"/>
                </a:lnTo>
                <a:lnTo>
                  <a:pt x="12954" y="1038606"/>
                </a:lnTo>
                <a:lnTo>
                  <a:pt x="25146" y="1038606"/>
                </a:lnTo>
                <a:close/>
              </a:path>
              <a:path w="1102360" h="1064259">
                <a:moveTo>
                  <a:pt x="1088898" y="1038606"/>
                </a:moveTo>
                <a:lnTo>
                  <a:pt x="12954" y="1038606"/>
                </a:lnTo>
                <a:lnTo>
                  <a:pt x="25146" y="1051560"/>
                </a:lnTo>
                <a:lnTo>
                  <a:pt x="25146" y="1063752"/>
                </a:lnTo>
                <a:lnTo>
                  <a:pt x="1075944" y="1063752"/>
                </a:lnTo>
                <a:lnTo>
                  <a:pt x="1075944" y="1051560"/>
                </a:lnTo>
                <a:lnTo>
                  <a:pt x="1088898" y="1038606"/>
                </a:lnTo>
                <a:close/>
              </a:path>
              <a:path w="1102360" h="1064259">
                <a:moveTo>
                  <a:pt x="25146" y="1063752"/>
                </a:moveTo>
                <a:lnTo>
                  <a:pt x="25146" y="1051560"/>
                </a:lnTo>
                <a:lnTo>
                  <a:pt x="12954" y="1038606"/>
                </a:lnTo>
                <a:lnTo>
                  <a:pt x="12954" y="1063752"/>
                </a:lnTo>
                <a:lnTo>
                  <a:pt x="25146" y="1063752"/>
                </a:lnTo>
                <a:close/>
              </a:path>
              <a:path w="1102360" h="1064259">
                <a:moveTo>
                  <a:pt x="1088898" y="25907"/>
                </a:moveTo>
                <a:lnTo>
                  <a:pt x="1075944" y="12953"/>
                </a:lnTo>
                <a:lnTo>
                  <a:pt x="1075944" y="25907"/>
                </a:lnTo>
                <a:lnTo>
                  <a:pt x="1088898" y="25907"/>
                </a:lnTo>
                <a:close/>
              </a:path>
              <a:path w="1102360" h="1064259">
                <a:moveTo>
                  <a:pt x="1088898" y="1038606"/>
                </a:moveTo>
                <a:lnTo>
                  <a:pt x="1088898" y="25907"/>
                </a:lnTo>
                <a:lnTo>
                  <a:pt x="1075944" y="25907"/>
                </a:lnTo>
                <a:lnTo>
                  <a:pt x="1075944" y="1038606"/>
                </a:lnTo>
                <a:lnTo>
                  <a:pt x="1088898" y="1038606"/>
                </a:lnTo>
                <a:close/>
              </a:path>
              <a:path w="1102360" h="1064259">
                <a:moveTo>
                  <a:pt x="1088898" y="1063752"/>
                </a:moveTo>
                <a:lnTo>
                  <a:pt x="1088898" y="1038606"/>
                </a:lnTo>
                <a:lnTo>
                  <a:pt x="1075944" y="1051560"/>
                </a:lnTo>
                <a:lnTo>
                  <a:pt x="1075944" y="1063752"/>
                </a:lnTo>
                <a:lnTo>
                  <a:pt x="1088898" y="1063752"/>
                </a:lnTo>
                <a:close/>
              </a:path>
            </a:pathLst>
          </a:custGeom>
          <a:solidFill>
            <a:srgbClr val="4F81BD"/>
          </a:solidFill>
        </p:spPr>
        <p:txBody>
          <a:bodyPr wrap="square" lIns="0" tIns="0" rIns="0" bIns="0" rtlCol="0"/>
          <a:lstStyle/>
          <a:p>
            <a:endParaRPr/>
          </a:p>
        </p:txBody>
      </p:sp>
      <p:sp>
        <p:nvSpPr>
          <p:cNvPr id="63" name="object 63"/>
          <p:cNvSpPr/>
          <p:nvPr/>
        </p:nvSpPr>
        <p:spPr>
          <a:xfrm>
            <a:off x="3438144" y="6562343"/>
            <a:ext cx="920496" cy="262127"/>
          </a:xfrm>
          <a:prstGeom prst="rect">
            <a:avLst/>
          </a:prstGeom>
          <a:blipFill>
            <a:blip r:embed="rId17" cstate="print"/>
            <a:stretch>
              <a:fillRect/>
            </a:stretch>
          </a:blipFill>
        </p:spPr>
        <p:txBody>
          <a:bodyPr wrap="square" lIns="0" tIns="0" rIns="0" bIns="0" rtlCol="0"/>
          <a:lstStyle/>
          <a:p>
            <a:endParaRPr/>
          </a:p>
        </p:txBody>
      </p:sp>
      <p:sp>
        <p:nvSpPr>
          <p:cNvPr id="64" name="object 64"/>
          <p:cNvSpPr/>
          <p:nvPr/>
        </p:nvSpPr>
        <p:spPr>
          <a:xfrm>
            <a:off x="390906" y="6570726"/>
            <a:ext cx="1644650" cy="740410"/>
          </a:xfrm>
          <a:custGeom>
            <a:avLst/>
            <a:gdLst/>
            <a:ahLst/>
            <a:cxnLst/>
            <a:rect l="l" t="t" r="r" b="b"/>
            <a:pathLst>
              <a:path w="1644650" h="740409">
                <a:moveTo>
                  <a:pt x="1644395" y="739901"/>
                </a:moveTo>
                <a:lnTo>
                  <a:pt x="1644395" y="0"/>
                </a:lnTo>
                <a:lnTo>
                  <a:pt x="0" y="0"/>
                </a:lnTo>
                <a:lnTo>
                  <a:pt x="0" y="739901"/>
                </a:lnTo>
                <a:lnTo>
                  <a:pt x="12954" y="739901"/>
                </a:lnTo>
                <a:lnTo>
                  <a:pt x="12953" y="25146"/>
                </a:lnTo>
                <a:lnTo>
                  <a:pt x="25145" y="12953"/>
                </a:lnTo>
                <a:lnTo>
                  <a:pt x="25145" y="25146"/>
                </a:lnTo>
                <a:lnTo>
                  <a:pt x="1619250" y="25146"/>
                </a:lnTo>
                <a:lnTo>
                  <a:pt x="1619250" y="12953"/>
                </a:lnTo>
                <a:lnTo>
                  <a:pt x="1632204" y="25146"/>
                </a:lnTo>
                <a:lnTo>
                  <a:pt x="1632204" y="739901"/>
                </a:lnTo>
                <a:lnTo>
                  <a:pt x="1644395" y="739901"/>
                </a:lnTo>
                <a:close/>
              </a:path>
              <a:path w="1644650" h="740409">
                <a:moveTo>
                  <a:pt x="25145" y="25146"/>
                </a:moveTo>
                <a:lnTo>
                  <a:pt x="25145" y="12953"/>
                </a:lnTo>
                <a:lnTo>
                  <a:pt x="12953" y="25146"/>
                </a:lnTo>
                <a:lnTo>
                  <a:pt x="25145" y="25146"/>
                </a:lnTo>
                <a:close/>
              </a:path>
              <a:path w="1644650" h="740409">
                <a:moveTo>
                  <a:pt x="25146" y="713994"/>
                </a:moveTo>
                <a:lnTo>
                  <a:pt x="25145" y="25146"/>
                </a:lnTo>
                <a:lnTo>
                  <a:pt x="12953" y="25146"/>
                </a:lnTo>
                <a:lnTo>
                  <a:pt x="12954" y="713994"/>
                </a:lnTo>
                <a:lnTo>
                  <a:pt x="25146" y="713994"/>
                </a:lnTo>
                <a:close/>
              </a:path>
              <a:path w="1644650" h="740409">
                <a:moveTo>
                  <a:pt x="1632204" y="713994"/>
                </a:moveTo>
                <a:lnTo>
                  <a:pt x="12954" y="713994"/>
                </a:lnTo>
                <a:lnTo>
                  <a:pt x="25146" y="726948"/>
                </a:lnTo>
                <a:lnTo>
                  <a:pt x="25146" y="739901"/>
                </a:lnTo>
                <a:lnTo>
                  <a:pt x="1619250" y="739901"/>
                </a:lnTo>
                <a:lnTo>
                  <a:pt x="1619250" y="726948"/>
                </a:lnTo>
                <a:lnTo>
                  <a:pt x="1632204" y="713994"/>
                </a:lnTo>
                <a:close/>
              </a:path>
              <a:path w="1644650" h="740409">
                <a:moveTo>
                  <a:pt x="25146" y="739901"/>
                </a:moveTo>
                <a:lnTo>
                  <a:pt x="25146" y="726948"/>
                </a:lnTo>
                <a:lnTo>
                  <a:pt x="12954" y="713994"/>
                </a:lnTo>
                <a:lnTo>
                  <a:pt x="12954" y="739901"/>
                </a:lnTo>
                <a:lnTo>
                  <a:pt x="25146" y="739901"/>
                </a:lnTo>
                <a:close/>
              </a:path>
              <a:path w="1644650" h="740409">
                <a:moveTo>
                  <a:pt x="1632204" y="25146"/>
                </a:moveTo>
                <a:lnTo>
                  <a:pt x="1619250" y="12953"/>
                </a:lnTo>
                <a:lnTo>
                  <a:pt x="1619250" y="25146"/>
                </a:lnTo>
                <a:lnTo>
                  <a:pt x="1632204" y="25146"/>
                </a:lnTo>
                <a:close/>
              </a:path>
              <a:path w="1644650" h="740409">
                <a:moveTo>
                  <a:pt x="1632204" y="713994"/>
                </a:moveTo>
                <a:lnTo>
                  <a:pt x="1632204" y="25146"/>
                </a:lnTo>
                <a:lnTo>
                  <a:pt x="1619250" y="25146"/>
                </a:lnTo>
                <a:lnTo>
                  <a:pt x="1619250" y="713994"/>
                </a:lnTo>
                <a:lnTo>
                  <a:pt x="1632204" y="713994"/>
                </a:lnTo>
                <a:close/>
              </a:path>
              <a:path w="1644650" h="740409">
                <a:moveTo>
                  <a:pt x="1632204" y="739901"/>
                </a:moveTo>
                <a:lnTo>
                  <a:pt x="1632204" y="713994"/>
                </a:lnTo>
                <a:lnTo>
                  <a:pt x="1619250" y="726948"/>
                </a:lnTo>
                <a:lnTo>
                  <a:pt x="1619250" y="739901"/>
                </a:lnTo>
                <a:lnTo>
                  <a:pt x="1632204" y="739901"/>
                </a:lnTo>
                <a:close/>
              </a:path>
            </a:pathLst>
          </a:custGeom>
          <a:solidFill>
            <a:srgbClr val="4F81BD"/>
          </a:solidFill>
        </p:spPr>
        <p:txBody>
          <a:bodyPr wrap="square" lIns="0" tIns="0" rIns="0" bIns="0" rtlCol="0"/>
          <a:lstStyle/>
          <a:p>
            <a:endParaRPr/>
          </a:p>
        </p:txBody>
      </p:sp>
      <p:sp>
        <p:nvSpPr>
          <p:cNvPr id="65" name="object 65"/>
          <p:cNvSpPr txBox="1"/>
          <p:nvPr/>
        </p:nvSpPr>
        <p:spPr>
          <a:xfrm>
            <a:off x="667013" y="5537511"/>
            <a:ext cx="1082040" cy="504190"/>
          </a:xfrm>
          <a:prstGeom prst="rect">
            <a:avLst/>
          </a:prstGeom>
        </p:spPr>
        <p:txBody>
          <a:bodyPr vert="horz" wrap="square" lIns="0" tIns="0" rIns="0" bIns="0" rtlCol="0">
            <a:spAutoFit/>
          </a:bodyPr>
          <a:lstStyle/>
          <a:p>
            <a:pPr marL="12700" marR="5080" indent="-1270" algn="ctr">
              <a:lnSpc>
                <a:spcPct val="101099"/>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4</a:t>
            </a:r>
            <a:r>
              <a:rPr sz="1100" b="1" spc="-5" dirty="0">
                <a:latin typeface="Calibri"/>
                <a:cs typeface="Calibri"/>
              </a:rPr>
              <a:t> </a:t>
            </a:r>
            <a:r>
              <a:rPr sz="1100" spc="-15" dirty="0">
                <a:latin typeface="Calibri"/>
                <a:cs typeface="Calibri"/>
              </a:rPr>
              <a:t>Observ</a:t>
            </a:r>
            <a:r>
              <a:rPr sz="1100" spc="-10" dirty="0">
                <a:latin typeface="Calibri"/>
                <a:cs typeface="Calibri"/>
              </a:rPr>
              <a:t>e</a:t>
            </a:r>
            <a:r>
              <a:rPr sz="1100" spc="-5" dirty="0">
                <a:latin typeface="Calibri"/>
                <a:cs typeface="Calibri"/>
              </a:rPr>
              <a:t> </a:t>
            </a:r>
            <a:r>
              <a:rPr sz="1100" dirty="0">
                <a:latin typeface="Calibri"/>
                <a:cs typeface="Calibri"/>
              </a:rPr>
              <a:t>/ Monitor </a:t>
            </a:r>
            <a:r>
              <a:rPr sz="1100" spc="-10" dirty="0">
                <a:latin typeface="Calibri"/>
                <a:cs typeface="Calibri"/>
              </a:rPr>
              <a:t>24</a:t>
            </a:r>
            <a:r>
              <a:rPr sz="1100" spc="-5" dirty="0">
                <a:latin typeface="Calibri"/>
                <a:cs typeface="Calibri"/>
              </a:rPr>
              <a:t>‐</a:t>
            </a:r>
            <a:r>
              <a:rPr sz="1100" spc="-10" dirty="0">
                <a:latin typeface="Calibri"/>
                <a:cs typeface="Calibri"/>
              </a:rPr>
              <a:t>48</a:t>
            </a:r>
            <a:r>
              <a:rPr sz="1100" spc="-5" dirty="0">
                <a:latin typeface="Calibri"/>
                <a:cs typeface="Calibri"/>
              </a:rPr>
              <a:t> hours</a:t>
            </a:r>
            <a:endParaRPr sz="1100">
              <a:latin typeface="Calibri"/>
              <a:cs typeface="Calibri"/>
            </a:endParaRPr>
          </a:p>
        </p:txBody>
      </p:sp>
      <p:sp>
        <p:nvSpPr>
          <p:cNvPr id="66" name="object 66"/>
          <p:cNvSpPr txBox="1"/>
          <p:nvPr/>
        </p:nvSpPr>
        <p:spPr>
          <a:xfrm>
            <a:off x="3695191" y="5539041"/>
            <a:ext cx="39751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Worse</a:t>
            </a:r>
            <a:endParaRPr sz="1100">
              <a:latin typeface="Calibri"/>
              <a:cs typeface="Calibri"/>
            </a:endParaRPr>
          </a:p>
        </p:txBody>
      </p:sp>
      <p:sp>
        <p:nvSpPr>
          <p:cNvPr id="67" name="object 67"/>
          <p:cNvSpPr txBox="1"/>
          <p:nvPr/>
        </p:nvSpPr>
        <p:spPr>
          <a:xfrm>
            <a:off x="5508772" y="5602346"/>
            <a:ext cx="694055"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5</a:t>
            </a:r>
            <a:endParaRPr sz="1100">
              <a:latin typeface="Calibri"/>
              <a:cs typeface="Calibri"/>
            </a:endParaRPr>
          </a:p>
        </p:txBody>
      </p:sp>
      <p:sp>
        <p:nvSpPr>
          <p:cNvPr id="68" name="object 68"/>
          <p:cNvSpPr txBox="1"/>
          <p:nvPr/>
        </p:nvSpPr>
        <p:spPr>
          <a:xfrm>
            <a:off x="906272" y="6234746"/>
            <a:ext cx="57404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Im</a:t>
            </a:r>
            <a:r>
              <a:rPr sz="1100" spc="-5" dirty="0">
                <a:latin typeface="Calibri"/>
                <a:cs typeface="Calibri"/>
              </a:rPr>
              <a:t>p</a:t>
            </a:r>
            <a:r>
              <a:rPr sz="1100" spc="-10" dirty="0">
                <a:latin typeface="Calibri"/>
                <a:cs typeface="Calibri"/>
              </a:rPr>
              <a:t>roved</a:t>
            </a:r>
            <a:endParaRPr sz="1100">
              <a:latin typeface="Calibri"/>
              <a:cs typeface="Calibri"/>
            </a:endParaRPr>
          </a:p>
        </p:txBody>
      </p:sp>
      <p:sp>
        <p:nvSpPr>
          <p:cNvPr id="69" name="object 69"/>
          <p:cNvSpPr txBox="1"/>
          <p:nvPr/>
        </p:nvSpPr>
        <p:spPr>
          <a:xfrm>
            <a:off x="5369204" y="6305612"/>
            <a:ext cx="974090" cy="846455"/>
          </a:xfrm>
          <a:prstGeom prst="rect">
            <a:avLst/>
          </a:prstGeom>
        </p:spPr>
        <p:txBody>
          <a:bodyPr vert="horz" wrap="square" lIns="0" tIns="0" rIns="0" bIns="0" rtlCol="0">
            <a:spAutoFit/>
          </a:bodyPr>
          <a:lstStyle/>
          <a:p>
            <a:pPr marL="12065" marR="5080" algn="ctr">
              <a:lnSpc>
                <a:spcPct val="1016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6</a:t>
            </a:r>
            <a:r>
              <a:rPr sz="1100" b="1" spc="-5" dirty="0">
                <a:latin typeface="Calibri"/>
                <a:cs typeface="Calibri"/>
              </a:rPr>
              <a:t> </a:t>
            </a:r>
            <a:r>
              <a:rPr sz="1100" spc="-5" dirty="0">
                <a:latin typeface="Calibri"/>
                <a:cs typeface="Calibri"/>
              </a:rPr>
              <a:t>M</a:t>
            </a:r>
            <a:r>
              <a:rPr sz="1100" dirty="0">
                <a:latin typeface="Calibri"/>
                <a:cs typeface="Calibri"/>
              </a:rPr>
              <a:t>o</a:t>
            </a:r>
            <a:r>
              <a:rPr sz="1100" spc="-5" dirty="0">
                <a:latin typeface="Calibri"/>
                <a:cs typeface="Calibri"/>
              </a:rPr>
              <a:t>nit</a:t>
            </a:r>
            <a:r>
              <a:rPr sz="1100" dirty="0">
                <a:latin typeface="Calibri"/>
                <a:cs typeface="Calibri"/>
              </a:rPr>
              <a:t>o</a:t>
            </a:r>
            <a:r>
              <a:rPr sz="1100" spc="-5" dirty="0">
                <a:latin typeface="Calibri"/>
                <a:cs typeface="Calibri"/>
              </a:rPr>
              <a:t>r</a:t>
            </a:r>
            <a:r>
              <a:rPr sz="1100" spc="5" dirty="0">
                <a:latin typeface="Calibri"/>
                <a:cs typeface="Calibri"/>
              </a:rPr>
              <a:t> </a:t>
            </a:r>
            <a:r>
              <a:rPr sz="1100" spc="-10" dirty="0">
                <a:latin typeface="Calibri"/>
                <a:cs typeface="Calibri"/>
              </a:rPr>
              <a:t>per </a:t>
            </a:r>
            <a:r>
              <a:rPr sz="1100" spc="-5" dirty="0">
                <a:latin typeface="Calibri"/>
                <a:cs typeface="Calibri"/>
              </a:rPr>
              <a:t>Med</a:t>
            </a:r>
            <a:r>
              <a:rPr sz="1100" spc="5" dirty="0">
                <a:latin typeface="Calibri"/>
                <a:cs typeface="Calibri"/>
              </a:rPr>
              <a:t>i</a:t>
            </a:r>
            <a:r>
              <a:rPr sz="1100" spc="-10" dirty="0">
                <a:latin typeface="Calibri"/>
                <a:cs typeface="Calibri"/>
              </a:rPr>
              <a:t>ca</a:t>
            </a:r>
            <a:r>
              <a:rPr sz="1100" dirty="0">
                <a:latin typeface="Calibri"/>
                <a:cs typeface="Calibri"/>
              </a:rPr>
              <a:t>l</a:t>
            </a:r>
            <a:r>
              <a:rPr sz="1100" spc="-5" dirty="0">
                <a:latin typeface="Calibri"/>
                <a:cs typeface="Calibri"/>
              </a:rPr>
              <a:t> Director </a:t>
            </a:r>
            <a:r>
              <a:rPr sz="1100" dirty="0">
                <a:latin typeface="Calibri"/>
                <a:cs typeface="Calibri"/>
              </a:rPr>
              <a:t>Protocol</a:t>
            </a:r>
            <a:endParaRPr sz="1100">
              <a:latin typeface="Calibri"/>
              <a:cs typeface="Calibri"/>
            </a:endParaRPr>
          </a:p>
        </p:txBody>
      </p:sp>
      <p:sp>
        <p:nvSpPr>
          <p:cNvPr id="70" name="object 70"/>
          <p:cNvSpPr txBox="1"/>
          <p:nvPr/>
        </p:nvSpPr>
        <p:spPr>
          <a:xfrm>
            <a:off x="3577082" y="6634797"/>
            <a:ext cx="64389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a:t>
            </a:r>
            <a:r>
              <a:rPr sz="1100" spc="-10" dirty="0">
                <a:latin typeface="Calibri"/>
                <a:cs typeface="Calibri"/>
              </a:rPr>
              <a:t>o</a:t>
            </a:r>
            <a:r>
              <a:rPr sz="1100" spc="-5" dirty="0">
                <a:latin typeface="Calibri"/>
                <a:cs typeface="Calibri"/>
              </a:rPr>
              <a:t> </a:t>
            </a:r>
            <a:r>
              <a:rPr sz="1100" dirty="0">
                <a:latin typeface="Calibri"/>
                <a:cs typeface="Calibri"/>
              </a:rPr>
              <a:t>Cha</a:t>
            </a:r>
            <a:r>
              <a:rPr sz="1100" spc="-5" dirty="0">
                <a:latin typeface="Calibri"/>
                <a:cs typeface="Calibri"/>
              </a:rPr>
              <a:t>n</a:t>
            </a:r>
            <a:r>
              <a:rPr sz="1100" spc="-15" dirty="0">
                <a:latin typeface="Calibri"/>
                <a:cs typeface="Calibri"/>
              </a:rPr>
              <a:t>g</a:t>
            </a:r>
            <a:r>
              <a:rPr sz="1100" spc="-10" dirty="0">
                <a:latin typeface="Calibri"/>
                <a:cs typeface="Calibri"/>
              </a:rPr>
              <a:t>e</a:t>
            </a:r>
            <a:endParaRPr sz="1100">
              <a:latin typeface="Calibri"/>
              <a:cs typeface="Calibri"/>
            </a:endParaRPr>
          </a:p>
        </p:txBody>
      </p:sp>
      <p:sp>
        <p:nvSpPr>
          <p:cNvPr id="71" name="object 71"/>
          <p:cNvSpPr txBox="1"/>
          <p:nvPr/>
        </p:nvSpPr>
        <p:spPr>
          <a:xfrm>
            <a:off x="724916" y="6704138"/>
            <a:ext cx="975994" cy="506095"/>
          </a:xfrm>
          <a:prstGeom prst="rect">
            <a:avLst/>
          </a:prstGeom>
        </p:spPr>
        <p:txBody>
          <a:bodyPr vert="horz" wrap="square" lIns="0" tIns="0" rIns="0" bIns="0" rtlCol="0">
            <a:spAutoFit/>
          </a:bodyPr>
          <a:lstStyle/>
          <a:p>
            <a:pPr marL="153670" marR="5080" indent="-141605">
              <a:lnSpc>
                <a:spcPct val="101600"/>
              </a:lnSpc>
            </a:pPr>
            <a:r>
              <a:rPr sz="1100" spc="-15" dirty="0">
                <a:latin typeface="Calibri"/>
                <a:cs typeface="Calibri"/>
              </a:rPr>
              <a:t>N</a:t>
            </a:r>
            <a:r>
              <a:rPr sz="1100" spc="-10" dirty="0">
                <a:latin typeface="Calibri"/>
                <a:cs typeface="Calibri"/>
              </a:rPr>
              <a:t>o</a:t>
            </a:r>
            <a:r>
              <a:rPr sz="1100" spc="-5" dirty="0">
                <a:latin typeface="Calibri"/>
                <a:cs typeface="Calibri"/>
              </a:rPr>
              <a:t> Uri</a:t>
            </a:r>
            <a:r>
              <a:rPr sz="1100" dirty="0">
                <a:latin typeface="Calibri"/>
                <a:cs typeface="Calibri"/>
              </a:rPr>
              <a:t>n</a:t>
            </a:r>
            <a:r>
              <a:rPr sz="1100" spc="-10" dirty="0">
                <a:latin typeface="Calibri"/>
                <a:cs typeface="Calibri"/>
              </a:rPr>
              <a:t>e</a:t>
            </a:r>
            <a:r>
              <a:rPr sz="1100" spc="-5" dirty="0">
                <a:latin typeface="Calibri"/>
                <a:cs typeface="Calibri"/>
              </a:rPr>
              <a:t> </a:t>
            </a:r>
            <a:r>
              <a:rPr sz="1100" dirty="0">
                <a:latin typeface="Calibri"/>
                <a:cs typeface="Calibri"/>
              </a:rPr>
              <a:t>Testi</a:t>
            </a:r>
            <a:r>
              <a:rPr sz="1100" spc="-5" dirty="0">
                <a:latin typeface="Calibri"/>
                <a:cs typeface="Calibri"/>
              </a:rPr>
              <a:t>n</a:t>
            </a:r>
            <a:r>
              <a:rPr sz="1100" spc="-10" dirty="0">
                <a:latin typeface="Calibri"/>
                <a:cs typeface="Calibri"/>
              </a:rPr>
              <a:t>g</a:t>
            </a:r>
            <a:r>
              <a:rPr sz="1100" spc="-5" dirty="0">
                <a:latin typeface="Calibri"/>
                <a:cs typeface="Calibri"/>
              </a:rPr>
              <a:t> Necessary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7</a:t>
            </a:r>
            <a:endParaRPr sz="110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969662327"/>
              </p:ext>
            </p:extLst>
          </p:nvPr>
        </p:nvGraphicFramePr>
        <p:xfrm>
          <a:off x="7012813" y="1095121"/>
          <a:ext cx="2699004" cy="6252971"/>
        </p:xfrm>
        <a:graphic>
          <a:graphicData uri="http://schemas.openxmlformats.org/drawingml/2006/table">
            <a:tbl>
              <a:tblPr firstRow="1" bandRow="1">
                <a:tableStyleId>{2D5ABB26-0587-4C30-8999-92F81FD0307C}</a:tableStyleId>
              </a:tblPr>
              <a:tblGrid>
                <a:gridCol w="2699004">
                  <a:extLst>
                    <a:ext uri="{9D8B030D-6E8A-4147-A177-3AD203B41FA5}">
                      <a16:colId xmlns:a16="http://schemas.microsoft.com/office/drawing/2014/main" val="20000"/>
                    </a:ext>
                  </a:extLst>
                </a:gridCol>
              </a:tblGrid>
              <a:tr h="826769">
                <a:tc>
                  <a:txBody>
                    <a:bodyPr/>
                    <a:lstStyle/>
                    <a:p>
                      <a:pPr marL="1270"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A</a:t>
                      </a:r>
                      <a:endParaRPr sz="1000" dirty="0">
                        <a:latin typeface="Calibri"/>
                        <a:cs typeface="Calibri"/>
                      </a:endParaRPr>
                    </a:p>
                    <a:p>
                      <a:pPr marL="553085" marR="544830" indent="635" algn="ctr">
                        <a:lnSpc>
                          <a:spcPts val="1220"/>
                        </a:lnSpc>
                        <a:spcBef>
                          <a:spcPts val="40"/>
                        </a:spcBef>
                      </a:pPr>
                      <a:r>
                        <a:rPr sz="1000" spc="-5" dirty="0">
                          <a:solidFill>
                            <a:srgbClr val="00B050"/>
                          </a:solidFill>
                          <a:latin typeface="Calibri"/>
                          <a:cs typeface="Calibri"/>
                        </a:rPr>
                        <a:t>Nursin</a:t>
                      </a:r>
                      <a:r>
                        <a:rPr sz="1000" dirty="0">
                          <a:solidFill>
                            <a:srgbClr val="00B050"/>
                          </a:solidFill>
                          <a:latin typeface="Calibri"/>
                          <a:cs typeface="Calibri"/>
                        </a:rPr>
                        <a:t>g</a:t>
                      </a:r>
                      <a:r>
                        <a:rPr sz="1000" spc="-10" dirty="0">
                          <a:solidFill>
                            <a:srgbClr val="00B050"/>
                          </a:solidFill>
                          <a:latin typeface="Calibri"/>
                          <a:cs typeface="Calibri"/>
                        </a:rPr>
                        <a:t> </a:t>
                      </a:r>
                      <a:r>
                        <a:rPr sz="1000" spc="-5" dirty="0" smtClean="0">
                          <a:solidFill>
                            <a:srgbClr val="00B050"/>
                          </a:solidFill>
                          <a:latin typeface="Calibri"/>
                          <a:cs typeface="Calibri"/>
                        </a:rPr>
                        <a:t>Asses</a:t>
                      </a:r>
                      <a:r>
                        <a:rPr sz="1000" spc="-15" dirty="0" smtClean="0">
                          <a:solidFill>
                            <a:srgbClr val="00B050"/>
                          </a:solidFill>
                          <a:latin typeface="Calibri"/>
                          <a:cs typeface="Calibri"/>
                        </a:rPr>
                        <a:t>s</a:t>
                      </a:r>
                      <a:r>
                        <a:rPr sz="1000" spc="-5" dirty="0" smtClean="0">
                          <a:solidFill>
                            <a:srgbClr val="00B050"/>
                          </a:solidFill>
                          <a:latin typeface="Calibri"/>
                          <a:cs typeface="Calibri"/>
                        </a:rPr>
                        <a:t>ment</a:t>
                      </a:r>
                      <a:endParaRPr lang="en-US" sz="975" spc="0" baseline="29914" dirty="0" smtClean="0">
                        <a:solidFill>
                          <a:srgbClr val="00B050"/>
                        </a:solidFill>
                        <a:latin typeface="Calibri"/>
                        <a:cs typeface="Calibri"/>
                      </a:endParaRPr>
                    </a:p>
                    <a:p>
                      <a:pPr marL="553085" marR="544830" indent="635" algn="ctr">
                        <a:lnSpc>
                          <a:spcPts val="1220"/>
                        </a:lnSpc>
                        <a:spcBef>
                          <a:spcPts val="40"/>
                        </a:spcBef>
                      </a:pPr>
                      <a:r>
                        <a:rPr sz="1000" spc="-5" dirty="0" smtClean="0">
                          <a:solidFill>
                            <a:srgbClr val="00B050"/>
                          </a:solidFill>
                          <a:latin typeface="Calibri"/>
                          <a:cs typeface="Calibri"/>
                        </a:rPr>
                        <a:t>Complet</a:t>
                      </a:r>
                      <a:r>
                        <a:rPr sz="1000" dirty="0" smtClean="0">
                          <a:solidFill>
                            <a:srgbClr val="00B050"/>
                          </a:solidFill>
                          <a:latin typeface="Calibri"/>
                          <a:cs typeface="Calibri"/>
                        </a:rPr>
                        <a:t>e </a:t>
                      </a:r>
                      <a:r>
                        <a:rPr sz="1000" spc="-5" dirty="0">
                          <a:solidFill>
                            <a:srgbClr val="00B050"/>
                          </a:solidFill>
                          <a:latin typeface="Calibri"/>
                          <a:cs typeface="Calibri"/>
                        </a:rPr>
                        <a:t>N</a:t>
                      </a:r>
                      <a:r>
                        <a:rPr sz="1000" dirty="0">
                          <a:solidFill>
                            <a:srgbClr val="00B050"/>
                          </a:solidFill>
                          <a:latin typeface="Calibri"/>
                          <a:cs typeface="Calibri"/>
                        </a:rPr>
                        <a:t>u</a:t>
                      </a:r>
                      <a:r>
                        <a:rPr sz="1000" spc="-5" dirty="0">
                          <a:solidFill>
                            <a:srgbClr val="00B050"/>
                          </a:solidFill>
                          <a:latin typeface="Calibri"/>
                          <a:cs typeface="Calibri"/>
                        </a:rPr>
                        <a:t>rsin</a:t>
                      </a:r>
                      <a:r>
                        <a:rPr sz="1000" dirty="0">
                          <a:solidFill>
                            <a:srgbClr val="00B050"/>
                          </a:solidFill>
                          <a:latin typeface="Calibri"/>
                          <a:cs typeface="Calibri"/>
                        </a:rPr>
                        <a:t>g</a:t>
                      </a:r>
                      <a:r>
                        <a:rPr sz="1000" spc="-5" dirty="0">
                          <a:solidFill>
                            <a:srgbClr val="00B050"/>
                          </a:solidFill>
                          <a:latin typeface="Calibri"/>
                          <a:cs typeface="Calibri"/>
                        </a:rPr>
                        <a:t> Assessment</a:t>
                      </a:r>
                      <a:endParaRPr sz="1000" dirty="0">
                        <a:latin typeface="Calibri"/>
                        <a:cs typeface="Calibri"/>
                      </a:endParaRPr>
                    </a:p>
                    <a:p>
                      <a:pPr algn="ctr">
                        <a:lnSpc>
                          <a:spcPts val="1175"/>
                        </a:lnSpc>
                      </a:pPr>
                      <a:r>
                        <a:rPr sz="1000" b="1" spc="-5" dirty="0">
                          <a:solidFill>
                            <a:srgbClr val="00B050"/>
                          </a:solidFill>
                          <a:latin typeface="Calibri"/>
                          <a:cs typeface="Calibri"/>
                        </a:rPr>
                        <a:t>Se</a:t>
                      </a:r>
                      <a:r>
                        <a:rPr sz="1000" b="1" dirty="0">
                          <a:solidFill>
                            <a:srgbClr val="00B050"/>
                          </a:solidFill>
                          <a:latin typeface="Calibri"/>
                          <a:cs typeface="Calibri"/>
                        </a:rPr>
                        <a:t>e</a:t>
                      </a:r>
                      <a:r>
                        <a:rPr sz="1000" b="1" spc="-5" dirty="0">
                          <a:solidFill>
                            <a:srgbClr val="00B050"/>
                          </a:solidFill>
                          <a:latin typeface="Calibri"/>
                          <a:cs typeface="Calibri"/>
                        </a:rPr>
                        <a:t> N</a:t>
                      </a:r>
                      <a:r>
                        <a:rPr sz="1000" b="1" dirty="0">
                          <a:solidFill>
                            <a:srgbClr val="00B050"/>
                          </a:solidFill>
                          <a:latin typeface="Calibri"/>
                          <a:cs typeface="Calibri"/>
                        </a:rPr>
                        <a:t>u</a:t>
                      </a:r>
                      <a:r>
                        <a:rPr sz="1000" b="1" spc="-10" dirty="0">
                          <a:solidFill>
                            <a:srgbClr val="00B050"/>
                          </a:solidFill>
                          <a:latin typeface="Calibri"/>
                          <a:cs typeface="Calibri"/>
                        </a:rPr>
                        <a:t>r</a:t>
                      </a:r>
                      <a:r>
                        <a:rPr sz="1000" b="1" dirty="0">
                          <a:solidFill>
                            <a:srgbClr val="00B050"/>
                          </a:solidFill>
                          <a:latin typeface="Calibri"/>
                          <a:cs typeface="Calibri"/>
                        </a:rPr>
                        <a:t>s</a:t>
                      </a:r>
                      <a:r>
                        <a:rPr sz="1000" b="1" spc="-5" dirty="0">
                          <a:solidFill>
                            <a:srgbClr val="00B050"/>
                          </a:solidFill>
                          <a:latin typeface="Calibri"/>
                          <a:cs typeface="Calibri"/>
                        </a:rPr>
                        <a:t>i</a:t>
                      </a:r>
                      <a:r>
                        <a:rPr sz="1000" b="1" dirty="0">
                          <a:solidFill>
                            <a:srgbClr val="00B050"/>
                          </a:solidFill>
                          <a:latin typeface="Calibri"/>
                          <a:cs typeface="Calibri"/>
                        </a:rPr>
                        <a:t>ng</a:t>
                      </a:r>
                      <a:r>
                        <a:rPr sz="1000" b="1" spc="-10" dirty="0">
                          <a:solidFill>
                            <a:srgbClr val="00B050"/>
                          </a:solidFill>
                          <a:latin typeface="Calibri"/>
                          <a:cs typeface="Calibri"/>
                        </a:rPr>
                        <a:t> A</a:t>
                      </a:r>
                      <a:r>
                        <a:rPr sz="1000" b="1" dirty="0">
                          <a:solidFill>
                            <a:srgbClr val="00B050"/>
                          </a:solidFill>
                          <a:latin typeface="Calibri"/>
                          <a:cs typeface="Calibri"/>
                        </a:rPr>
                        <a:t>ss</a:t>
                      </a:r>
                      <a:r>
                        <a:rPr sz="1000" b="1" spc="-10" dirty="0">
                          <a:solidFill>
                            <a:srgbClr val="00B050"/>
                          </a:solidFill>
                          <a:latin typeface="Calibri"/>
                          <a:cs typeface="Calibri"/>
                        </a:rPr>
                        <a:t>e</a:t>
                      </a:r>
                      <a:r>
                        <a:rPr sz="1000" b="1" dirty="0">
                          <a:solidFill>
                            <a:srgbClr val="00B050"/>
                          </a:solidFill>
                          <a:latin typeface="Calibri"/>
                          <a:cs typeface="Calibri"/>
                        </a:rPr>
                        <a:t>s</a:t>
                      </a:r>
                      <a:r>
                        <a:rPr sz="1000" b="1" spc="-5" dirty="0">
                          <a:solidFill>
                            <a:srgbClr val="00B050"/>
                          </a:solidFill>
                          <a:latin typeface="Calibri"/>
                          <a:cs typeface="Calibri"/>
                        </a:rPr>
                        <a:t>s</a:t>
                      </a:r>
                      <a:r>
                        <a:rPr sz="1000" b="1" dirty="0">
                          <a:solidFill>
                            <a:srgbClr val="00B050"/>
                          </a:solidFill>
                          <a:latin typeface="Calibri"/>
                          <a:cs typeface="Calibri"/>
                        </a:rPr>
                        <a:t>ment</a:t>
                      </a:r>
                      <a:r>
                        <a:rPr sz="1000" b="1" spc="-5" dirty="0">
                          <a:solidFill>
                            <a:srgbClr val="00B050"/>
                          </a:solidFill>
                          <a:latin typeface="Calibri"/>
                          <a:cs typeface="Calibri"/>
                        </a:rPr>
                        <a:t> </a:t>
                      </a:r>
                      <a:r>
                        <a:rPr sz="1000" b="1" spc="-10" dirty="0">
                          <a:solidFill>
                            <a:srgbClr val="00B050"/>
                          </a:solidFill>
                          <a:latin typeface="Calibri"/>
                          <a:cs typeface="Calibri"/>
                        </a:rPr>
                        <a:t>o</a:t>
                      </a:r>
                      <a:r>
                        <a:rPr sz="1000" b="1" dirty="0">
                          <a:solidFill>
                            <a:srgbClr val="00B050"/>
                          </a:solidFill>
                          <a:latin typeface="Calibri"/>
                          <a:cs typeface="Calibri"/>
                        </a:rPr>
                        <a:t>n</a:t>
                      </a:r>
                      <a:r>
                        <a:rPr sz="1000" b="1" spc="-5" dirty="0">
                          <a:solidFill>
                            <a:srgbClr val="00B050"/>
                          </a:solidFill>
                          <a:latin typeface="Calibri"/>
                          <a:cs typeface="Calibri"/>
                        </a:rPr>
                        <a:t> revers</a:t>
                      </a:r>
                      <a:r>
                        <a:rPr sz="1000" b="1" dirty="0">
                          <a:solidFill>
                            <a:srgbClr val="00B050"/>
                          </a:solidFill>
                          <a:latin typeface="Calibri"/>
                          <a:cs typeface="Calibri"/>
                        </a:rPr>
                        <a:t>e s</a:t>
                      </a:r>
                      <a:r>
                        <a:rPr sz="1000" b="1" spc="-10" dirty="0">
                          <a:solidFill>
                            <a:srgbClr val="00B050"/>
                          </a:solidFill>
                          <a:latin typeface="Calibri"/>
                          <a:cs typeface="Calibri"/>
                        </a:rPr>
                        <a:t>i</a:t>
                      </a:r>
                      <a:r>
                        <a:rPr sz="1000" b="1" dirty="0">
                          <a:solidFill>
                            <a:srgbClr val="00B050"/>
                          </a:solidFill>
                          <a:latin typeface="Calibri"/>
                          <a:cs typeface="Calibri"/>
                        </a:rPr>
                        <a:t>de</a:t>
                      </a:r>
                      <a:r>
                        <a:rPr sz="1000" b="1" spc="-10" dirty="0">
                          <a:solidFill>
                            <a:srgbClr val="00B050"/>
                          </a:solidFill>
                          <a:latin typeface="Calibri"/>
                          <a:cs typeface="Calibri"/>
                        </a:rPr>
                        <a:t> </a:t>
                      </a:r>
                      <a:r>
                        <a:rPr sz="1000" b="1" dirty="0">
                          <a:solidFill>
                            <a:srgbClr val="00B050"/>
                          </a:solidFill>
                          <a:latin typeface="Calibri"/>
                          <a:cs typeface="Calibri"/>
                        </a:rPr>
                        <a:t>of</a:t>
                      </a:r>
                      <a:r>
                        <a:rPr sz="1000" b="1" spc="-5" dirty="0">
                          <a:solidFill>
                            <a:srgbClr val="00B050"/>
                          </a:solidFill>
                          <a:latin typeface="Calibri"/>
                          <a:cs typeface="Calibri"/>
                        </a:rPr>
                        <a:t> </a:t>
                      </a:r>
                      <a:r>
                        <a:rPr sz="1000" b="1" dirty="0">
                          <a:solidFill>
                            <a:srgbClr val="00B050"/>
                          </a:solidFill>
                          <a:latin typeface="Calibri"/>
                          <a:cs typeface="Calibri"/>
                        </a:rPr>
                        <a:t>th</a:t>
                      </a:r>
                      <a:r>
                        <a:rPr sz="1000" b="1" spc="-10" dirty="0">
                          <a:solidFill>
                            <a:srgbClr val="00B050"/>
                          </a:solidFill>
                          <a:latin typeface="Calibri"/>
                          <a:cs typeface="Calibri"/>
                        </a:rPr>
                        <a:t>i</a:t>
                      </a:r>
                      <a:r>
                        <a:rPr sz="1000" b="1" dirty="0">
                          <a:solidFill>
                            <a:srgbClr val="00B050"/>
                          </a:solidFill>
                          <a:latin typeface="Calibri"/>
                          <a:cs typeface="Calibri"/>
                        </a:rPr>
                        <a:t>s</a:t>
                      </a:r>
                      <a:endParaRPr sz="1000" dirty="0">
                        <a:latin typeface="Calibri"/>
                        <a:cs typeface="Calibri"/>
                      </a:endParaRPr>
                    </a:p>
                    <a:p>
                      <a:pPr marL="1270" algn="ctr">
                        <a:lnSpc>
                          <a:spcPct val="100000"/>
                        </a:lnSpc>
                        <a:spcBef>
                          <a:spcPts val="25"/>
                        </a:spcBef>
                      </a:pPr>
                      <a:r>
                        <a:rPr sz="1000" b="1" dirty="0">
                          <a:solidFill>
                            <a:srgbClr val="00B050"/>
                          </a:solidFill>
                          <a:latin typeface="Calibri"/>
                          <a:cs typeface="Calibri"/>
                        </a:rPr>
                        <a:t>tool</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5">
                      <a:solidFill>
                        <a:srgbClr val="4F82BC"/>
                      </a:solidFill>
                      <a:prstDash val="solid"/>
                    </a:lnT>
                    <a:lnB w="26416">
                      <a:solidFill>
                        <a:srgbClr val="4F82BC"/>
                      </a:solidFill>
                      <a:prstDash val="solid"/>
                    </a:lnB>
                  </a:tcPr>
                </a:tc>
                <a:extLst>
                  <a:ext uri="{0D108BD9-81ED-4DB2-BD59-A6C34878D82A}">
                    <a16:rowId xmlns:a16="http://schemas.microsoft.com/office/drawing/2014/main" val="10000"/>
                  </a:ext>
                </a:extLst>
              </a:tr>
              <a:tr h="1885188">
                <a:tc>
                  <a:txBody>
                    <a:bodyPr/>
                    <a:lstStyle/>
                    <a:p>
                      <a:pPr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B</a:t>
                      </a:r>
                      <a:endParaRPr sz="1000" dirty="0">
                        <a:latin typeface="Calibri"/>
                        <a:cs typeface="Calibri"/>
                      </a:endParaRPr>
                    </a:p>
                    <a:p>
                      <a:pPr marL="1270" algn="ctr">
                        <a:lnSpc>
                          <a:spcPct val="100000"/>
                        </a:lnSpc>
                        <a:spcBef>
                          <a:spcPts val="15"/>
                        </a:spcBef>
                      </a:pPr>
                      <a:r>
                        <a:rPr sz="1000" spc="-5" dirty="0">
                          <a:latin typeface="Calibri"/>
                          <a:cs typeface="Calibri"/>
                        </a:rPr>
                        <a:t>Localizin</a:t>
                      </a:r>
                      <a:r>
                        <a:rPr sz="1000" dirty="0">
                          <a:latin typeface="Calibri"/>
                          <a:cs typeface="Calibri"/>
                        </a:rPr>
                        <a:t>g </a:t>
                      </a:r>
                      <a:r>
                        <a:rPr sz="1000" spc="-5" dirty="0">
                          <a:latin typeface="Calibri"/>
                          <a:cs typeface="Calibri"/>
                        </a:rPr>
                        <a:t>Urinar</a:t>
                      </a:r>
                      <a:r>
                        <a:rPr sz="1000" dirty="0">
                          <a:latin typeface="Calibri"/>
                          <a:cs typeface="Calibri"/>
                        </a:rPr>
                        <a:t>y </a:t>
                      </a:r>
                      <a:r>
                        <a:rPr sz="1000" spc="-10" dirty="0" smtClean="0">
                          <a:latin typeface="Calibri"/>
                          <a:cs typeface="Calibri"/>
                        </a:rPr>
                        <a:t>S</a:t>
                      </a:r>
                      <a:r>
                        <a:rPr sz="1000" dirty="0" smtClean="0">
                          <a:latin typeface="Calibri"/>
                          <a:cs typeface="Calibri"/>
                        </a:rPr>
                        <a:t>/</a:t>
                      </a:r>
                      <a:r>
                        <a:rPr sz="1000" spc="-5" dirty="0" smtClean="0">
                          <a:latin typeface="Calibri"/>
                          <a:cs typeface="Calibri"/>
                        </a:rPr>
                        <a:t>S</a:t>
                      </a:r>
                      <a:endParaRPr sz="975" baseline="29914" dirty="0">
                        <a:latin typeface="Calibri"/>
                        <a:cs typeface="Calibri"/>
                      </a:endParaRPr>
                    </a:p>
                    <a:p>
                      <a:pPr marL="457200" indent="-228600">
                        <a:lnSpc>
                          <a:spcPct val="100000"/>
                        </a:lnSpc>
                        <a:spcBef>
                          <a:spcPts val="75"/>
                        </a:spcBef>
                        <a:buClr>
                          <a:srgbClr val="00B050"/>
                        </a:buClr>
                        <a:buFont typeface="Symbol"/>
                        <a:buChar char=""/>
                        <a:tabLst>
                          <a:tab pos="457834" algn="l"/>
                        </a:tabLst>
                      </a:pPr>
                      <a:r>
                        <a:rPr sz="1000" dirty="0">
                          <a:solidFill>
                            <a:srgbClr val="00B050"/>
                          </a:solidFill>
                          <a:latin typeface="Calibri"/>
                          <a:cs typeface="Calibri"/>
                        </a:rPr>
                        <a:t>A</a:t>
                      </a:r>
                      <a:r>
                        <a:rPr sz="1000" spc="-5" dirty="0">
                          <a:solidFill>
                            <a:srgbClr val="00B050"/>
                          </a:solidFill>
                          <a:latin typeface="Calibri"/>
                          <a:cs typeface="Calibri"/>
                        </a:rPr>
                        <a:t>c</a:t>
                      </a:r>
                      <a:r>
                        <a:rPr sz="1000" dirty="0">
                          <a:solidFill>
                            <a:srgbClr val="00B050"/>
                          </a:solidFill>
                          <a:latin typeface="Calibri"/>
                          <a:cs typeface="Calibri"/>
                        </a:rPr>
                        <a:t>ute</a:t>
                      </a:r>
                      <a:r>
                        <a:rPr sz="1000" spc="-10" dirty="0">
                          <a:solidFill>
                            <a:srgbClr val="00B050"/>
                          </a:solidFill>
                          <a:latin typeface="Calibri"/>
                          <a:cs typeface="Calibri"/>
                        </a:rPr>
                        <a:t> </a:t>
                      </a:r>
                      <a:r>
                        <a:rPr sz="1000" spc="-5" dirty="0">
                          <a:solidFill>
                            <a:srgbClr val="00B050"/>
                          </a:solidFill>
                          <a:latin typeface="Calibri"/>
                          <a:cs typeface="Calibri"/>
                        </a:rPr>
                        <a:t>dysuria</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solidFill>
                            <a:srgbClr val="00B050"/>
                          </a:solidFill>
                          <a:latin typeface="Calibri"/>
                          <a:cs typeface="Calibri"/>
                        </a:rPr>
                        <a:t>Ne</a:t>
                      </a:r>
                      <a:r>
                        <a:rPr sz="1000" dirty="0">
                          <a:solidFill>
                            <a:srgbClr val="00B050"/>
                          </a:solidFill>
                          <a:latin typeface="Calibri"/>
                          <a:cs typeface="Calibri"/>
                        </a:rPr>
                        <a:t>w</a:t>
                      </a:r>
                      <a:r>
                        <a:rPr sz="1000" spc="-5" dirty="0">
                          <a:solidFill>
                            <a:srgbClr val="00B050"/>
                          </a:solidFill>
                          <a:latin typeface="Calibri"/>
                          <a:cs typeface="Calibri"/>
                        </a:rPr>
                        <a:t> o</a:t>
                      </a:r>
                      <a:r>
                        <a:rPr sz="1000" dirty="0">
                          <a:solidFill>
                            <a:srgbClr val="00B050"/>
                          </a:solidFill>
                          <a:latin typeface="Calibri"/>
                          <a:cs typeface="Calibri"/>
                        </a:rPr>
                        <a:t>r </a:t>
                      </a:r>
                      <a:r>
                        <a:rPr sz="1000" spc="-5" dirty="0">
                          <a:solidFill>
                            <a:srgbClr val="00B050"/>
                          </a:solidFill>
                          <a:latin typeface="Calibri"/>
                          <a:cs typeface="Calibri"/>
                        </a:rPr>
                        <a:t>worsenin</a:t>
                      </a:r>
                      <a:r>
                        <a:rPr sz="1000" dirty="0">
                          <a:solidFill>
                            <a:srgbClr val="00B050"/>
                          </a:solidFill>
                          <a:latin typeface="Calibri"/>
                          <a:cs typeface="Calibri"/>
                        </a:rPr>
                        <a:t>g</a:t>
                      </a:r>
                      <a:r>
                        <a:rPr sz="1000" spc="-5" dirty="0">
                          <a:solidFill>
                            <a:srgbClr val="00B050"/>
                          </a:solidFill>
                          <a:latin typeface="Calibri"/>
                          <a:cs typeface="Calibri"/>
                        </a:rPr>
                        <a:t> fre</a:t>
                      </a:r>
                      <a:r>
                        <a:rPr sz="1000" dirty="0">
                          <a:solidFill>
                            <a:srgbClr val="00B050"/>
                          </a:solidFill>
                          <a:latin typeface="Calibri"/>
                          <a:cs typeface="Calibri"/>
                        </a:rPr>
                        <a:t>q</a:t>
                      </a:r>
                      <a:r>
                        <a:rPr sz="1000" spc="-5" dirty="0">
                          <a:solidFill>
                            <a:srgbClr val="00B050"/>
                          </a:solidFill>
                          <a:latin typeface="Calibri"/>
                          <a:cs typeface="Calibri"/>
                        </a:rPr>
                        <a:t>uen</a:t>
                      </a:r>
                      <a:r>
                        <a:rPr sz="1000" dirty="0">
                          <a:solidFill>
                            <a:srgbClr val="00B050"/>
                          </a:solidFill>
                          <a:latin typeface="Calibri"/>
                          <a:cs typeface="Calibri"/>
                        </a:rPr>
                        <a:t>cy</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a:t>
                      </a:r>
                      <a:r>
                        <a:rPr sz="1000" dirty="0">
                          <a:latin typeface="Calibri"/>
                          <a:cs typeface="Calibri"/>
                        </a:rPr>
                        <a:t>urg</a:t>
                      </a:r>
                      <a:r>
                        <a:rPr sz="1000" spc="-10" dirty="0">
                          <a:latin typeface="Calibri"/>
                          <a:cs typeface="Calibri"/>
                        </a:rPr>
                        <a:t>e</a:t>
                      </a:r>
                      <a:r>
                        <a:rPr sz="1000" dirty="0">
                          <a:latin typeface="Calibri"/>
                          <a:cs typeface="Calibri"/>
                        </a:rPr>
                        <a:t>n</a:t>
                      </a:r>
                      <a:r>
                        <a:rPr sz="1000" spc="-5" dirty="0">
                          <a:latin typeface="Calibri"/>
                          <a:cs typeface="Calibri"/>
                        </a:rPr>
                        <a:t>c</a:t>
                      </a:r>
                      <a:r>
                        <a:rPr sz="1000" dirty="0">
                          <a:latin typeface="Calibri"/>
                          <a:cs typeface="Calibri"/>
                        </a:rPr>
                        <a:t>y</a:t>
                      </a:r>
                    </a:p>
                    <a:p>
                      <a:pPr marL="457200" indent="-228600">
                        <a:lnSpc>
                          <a:spcPct val="100000"/>
                        </a:lnSpc>
                        <a:spcBef>
                          <a:spcPts val="75"/>
                        </a:spcBef>
                        <a:buClr>
                          <a:srgbClr val="00B050"/>
                        </a:buClr>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incontin</a:t>
                      </a:r>
                      <a:r>
                        <a:rPr sz="1000" spc="-10" dirty="0">
                          <a:latin typeface="Calibri"/>
                          <a:cs typeface="Calibri"/>
                        </a:rPr>
                        <a:t>e</a:t>
                      </a:r>
                      <a:r>
                        <a:rPr sz="1000" dirty="0">
                          <a:latin typeface="Calibri"/>
                          <a:cs typeface="Calibri"/>
                        </a:rPr>
                        <a:t>n</a:t>
                      </a:r>
                      <a:r>
                        <a:rPr sz="1000" spc="-5" dirty="0">
                          <a:latin typeface="Calibri"/>
                          <a:cs typeface="Calibri"/>
                        </a:rPr>
                        <a:t>ce</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solidFill>
                            <a:srgbClr val="00B050"/>
                          </a:solidFill>
                          <a:latin typeface="Calibri"/>
                          <a:cs typeface="Calibri"/>
                        </a:rPr>
                        <a:t>Gros</a:t>
                      </a:r>
                      <a:r>
                        <a:rPr sz="1000" dirty="0">
                          <a:solidFill>
                            <a:srgbClr val="00B050"/>
                          </a:solidFill>
                          <a:latin typeface="Calibri"/>
                          <a:cs typeface="Calibri"/>
                        </a:rPr>
                        <a:t>s</a:t>
                      </a:r>
                      <a:r>
                        <a:rPr sz="1000" spc="-5" dirty="0">
                          <a:solidFill>
                            <a:srgbClr val="00B050"/>
                          </a:solidFill>
                          <a:latin typeface="Calibri"/>
                          <a:cs typeface="Calibri"/>
                        </a:rPr>
                        <a:t> hematu</a:t>
                      </a:r>
                      <a:r>
                        <a:rPr sz="1000" spc="-10" dirty="0">
                          <a:solidFill>
                            <a:srgbClr val="00B050"/>
                          </a:solidFill>
                          <a:latin typeface="Calibri"/>
                          <a:cs typeface="Calibri"/>
                        </a:rPr>
                        <a:t>r</a:t>
                      </a:r>
                      <a:r>
                        <a:rPr sz="1000" spc="-5" dirty="0">
                          <a:solidFill>
                            <a:srgbClr val="00B050"/>
                          </a:solidFill>
                          <a:latin typeface="Calibri"/>
                          <a:cs typeface="Calibri"/>
                        </a:rPr>
                        <a:t>i</a:t>
                      </a:r>
                      <a:r>
                        <a:rPr sz="1000" dirty="0">
                          <a:solidFill>
                            <a:srgbClr val="00B050"/>
                          </a:solidFill>
                          <a:latin typeface="Calibri"/>
                          <a:cs typeface="Calibri"/>
                        </a:rPr>
                        <a:t>a</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Supr</a:t>
                      </a:r>
                      <a:r>
                        <a:rPr sz="1000" spc="-10" dirty="0">
                          <a:latin typeface="Calibri"/>
                          <a:cs typeface="Calibri"/>
                        </a:rPr>
                        <a:t>a</a:t>
                      </a:r>
                      <a:r>
                        <a:rPr sz="1000" dirty="0">
                          <a:latin typeface="Calibri"/>
                          <a:cs typeface="Calibri"/>
                        </a:rPr>
                        <a:t>p</a:t>
                      </a:r>
                      <a:r>
                        <a:rPr sz="1000" spc="-10" dirty="0">
                          <a:latin typeface="Calibri"/>
                          <a:cs typeface="Calibri"/>
                        </a:rPr>
                        <a:t>u</a:t>
                      </a:r>
                      <a:r>
                        <a:rPr sz="1000" dirty="0">
                          <a:latin typeface="Calibri"/>
                          <a:cs typeface="Calibri"/>
                        </a:rPr>
                        <a:t>b</a:t>
                      </a:r>
                      <a:r>
                        <a:rPr sz="1000" spc="-5" dirty="0">
                          <a:latin typeface="Calibri"/>
                          <a:cs typeface="Calibri"/>
                        </a:rPr>
                        <a:t>i</a:t>
                      </a:r>
                      <a:r>
                        <a:rPr sz="1000" dirty="0">
                          <a:latin typeface="Calibri"/>
                          <a:cs typeface="Calibri"/>
                        </a:rPr>
                        <a:t>c </a:t>
                      </a:r>
                      <a:r>
                        <a:rPr sz="1000" spc="-5" dirty="0">
                          <a:latin typeface="Calibri"/>
                          <a:cs typeface="Calibri"/>
                        </a:rPr>
                        <a:t>pa</a:t>
                      </a:r>
                      <a:r>
                        <a:rPr sz="1000" spc="-10" dirty="0">
                          <a:latin typeface="Calibri"/>
                          <a:cs typeface="Calibri"/>
                        </a:rPr>
                        <a:t>i</a:t>
                      </a:r>
                      <a:r>
                        <a:rPr sz="1000" dirty="0">
                          <a:latin typeface="Calibri"/>
                          <a:cs typeface="Calibri"/>
                        </a:rPr>
                        <a:t>n</a:t>
                      </a: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Costalvertebra</a:t>
                      </a:r>
                      <a:r>
                        <a:rPr sz="1000" dirty="0">
                          <a:latin typeface="Calibri"/>
                          <a:cs typeface="Calibri"/>
                        </a:rPr>
                        <a:t>l </a:t>
                      </a:r>
                      <a:r>
                        <a:rPr sz="1000" spc="-5" dirty="0">
                          <a:latin typeface="Calibri"/>
                          <a:cs typeface="Calibri"/>
                        </a:rPr>
                        <a:t>angl</a:t>
                      </a:r>
                      <a:r>
                        <a:rPr sz="1000" dirty="0">
                          <a:latin typeface="Calibri"/>
                          <a:cs typeface="Calibri"/>
                        </a:rPr>
                        <a:t>e</a:t>
                      </a:r>
                      <a:r>
                        <a:rPr sz="1000" spc="-10" dirty="0">
                          <a:latin typeface="Calibri"/>
                          <a:cs typeface="Calibri"/>
                        </a:rPr>
                        <a:t> </a:t>
                      </a:r>
                      <a:r>
                        <a:rPr sz="1000" spc="-5" dirty="0">
                          <a:latin typeface="Calibri"/>
                          <a:cs typeface="Calibri"/>
                        </a:rPr>
                        <a:t>pain</a:t>
                      </a:r>
                      <a:endParaRPr sz="1000" dirty="0">
                        <a:latin typeface="Calibri"/>
                        <a:cs typeface="Calibri"/>
                      </a:endParaRPr>
                    </a:p>
                    <a:p>
                      <a:pPr marL="457200" indent="-228600">
                        <a:lnSpc>
                          <a:spcPct val="100000"/>
                        </a:lnSpc>
                        <a:spcBef>
                          <a:spcPts val="75"/>
                        </a:spcBef>
                        <a:buClr>
                          <a:srgbClr val="00B050"/>
                        </a:buClr>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scrota</a:t>
                      </a:r>
                      <a:r>
                        <a:rPr sz="1000" dirty="0">
                          <a:latin typeface="Calibri"/>
                          <a:cs typeface="Calibri"/>
                        </a:rPr>
                        <a:t>l</a:t>
                      </a:r>
                      <a:r>
                        <a:rPr sz="1000" spc="-10" dirty="0">
                          <a:latin typeface="Calibri"/>
                          <a:cs typeface="Calibri"/>
                        </a:rPr>
                        <a:t> </a:t>
                      </a:r>
                      <a:r>
                        <a:rPr sz="1000" dirty="0">
                          <a:latin typeface="Calibri"/>
                          <a:cs typeface="Calibri"/>
                        </a:rPr>
                        <a:t>/</a:t>
                      </a:r>
                      <a:r>
                        <a:rPr sz="1000" spc="-5" dirty="0">
                          <a:latin typeface="Calibri"/>
                          <a:cs typeface="Calibri"/>
                        </a:rPr>
                        <a:t> prostat</a:t>
                      </a:r>
                      <a:r>
                        <a:rPr sz="1000" dirty="0">
                          <a:latin typeface="Calibri"/>
                          <a:cs typeface="Calibri"/>
                        </a:rPr>
                        <a:t>e</a:t>
                      </a:r>
                      <a:r>
                        <a:rPr sz="1000" spc="-5" dirty="0">
                          <a:latin typeface="Calibri"/>
                          <a:cs typeface="Calibri"/>
                        </a:rPr>
                        <a:t> pain</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Urethra</a:t>
                      </a:r>
                      <a:r>
                        <a:rPr sz="1000" dirty="0">
                          <a:latin typeface="Calibri"/>
                          <a:cs typeface="Calibri"/>
                        </a:rPr>
                        <a:t>l</a:t>
                      </a:r>
                      <a:r>
                        <a:rPr sz="1000" spc="-5" dirty="0">
                          <a:latin typeface="Calibri"/>
                          <a:cs typeface="Calibri"/>
                        </a:rPr>
                        <a:t> p</a:t>
                      </a:r>
                      <a:r>
                        <a:rPr sz="1000" dirty="0">
                          <a:latin typeface="Calibri"/>
                          <a:cs typeface="Calibri"/>
                        </a:rPr>
                        <a:t>u</a:t>
                      </a:r>
                      <a:r>
                        <a:rPr sz="1000" spc="-5" dirty="0">
                          <a:latin typeface="Calibri"/>
                          <a:cs typeface="Calibri"/>
                        </a:rPr>
                        <a:t>r</a:t>
                      </a:r>
                      <a:r>
                        <a:rPr sz="1000" dirty="0">
                          <a:latin typeface="Calibri"/>
                          <a:cs typeface="Calibri"/>
                        </a:rPr>
                        <a:t>u</a:t>
                      </a:r>
                      <a:r>
                        <a:rPr sz="1000" spc="-5" dirty="0">
                          <a:latin typeface="Calibri"/>
                          <a:cs typeface="Calibri"/>
                        </a:rPr>
                        <a:t>le</a:t>
                      </a:r>
                      <a:r>
                        <a:rPr sz="1000" dirty="0">
                          <a:latin typeface="Calibri"/>
                          <a:cs typeface="Calibri"/>
                        </a:rPr>
                        <a:t>nce</a:t>
                      </a: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1"/>
                  </a:ext>
                </a:extLst>
              </a:tr>
              <a:tr h="1684020">
                <a:tc>
                  <a:txBody>
                    <a:bodyPr/>
                    <a:lstStyle/>
                    <a:p>
                      <a:pPr marL="635"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C</a:t>
                      </a:r>
                      <a:endParaRPr sz="1000" dirty="0">
                        <a:latin typeface="Calibri"/>
                        <a:cs typeface="Calibri"/>
                      </a:endParaRPr>
                    </a:p>
                    <a:p>
                      <a:pPr algn="ctr">
                        <a:lnSpc>
                          <a:spcPct val="100000"/>
                        </a:lnSpc>
                        <a:spcBef>
                          <a:spcPts val="15"/>
                        </a:spcBef>
                      </a:pPr>
                      <a:r>
                        <a:rPr sz="1000" spc="-5" dirty="0">
                          <a:latin typeface="Calibri"/>
                          <a:cs typeface="Calibri"/>
                        </a:rPr>
                        <a:t>Non‐localizin</a:t>
                      </a:r>
                      <a:r>
                        <a:rPr sz="1000" dirty="0">
                          <a:latin typeface="Calibri"/>
                          <a:cs typeface="Calibri"/>
                        </a:rPr>
                        <a:t>g / N</a:t>
                      </a:r>
                      <a:r>
                        <a:rPr sz="1000" spc="-10" dirty="0">
                          <a:latin typeface="Calibri"/>
                          <a:cs typeface="Calibri"/>
                        </a:rPr>
                        <a:t>o</a:t>
                      </a:r>
                      <a:r>
                        <a:rPr sz="1000" dirty="0">
                          <a:latin typeface="Calibri"/>
                          <a:cs typeface="Calibri"/>
                        </a:rPr>
                        <a:t>n</a:t>
                      </a:r>
                      <a:r>
                        <a:rPr sz="1000" spc="-5" dirty="0">
                          <a:latin typeface="Calibri"/>
                          <a:cs typeface="Calibri"/>
                        </a:rPr>
                        <a:t>‐S</a:t>
                      </a:r>
                      <a:r>
                        <a:rPr sz="1000" dirty="0">
                          <a:latin typeface="Calibri"/>
                          <a:cs typeface="Calibri"/>
                        </a:rPr>
                        <a:t>p</a:t>
                      </a:r>
                      <a:r>
                        <a:rPr sz="1000" spc="-5" dirty="0">
                          <a:latin typeface="Calibri"/>
                          <a:cs typeface="Calibri"/>
                        </a:rPr>
                        <a:t>e</a:t>
                      </a:r>
                      <a:r>
                        <a:rPr sz="1000" dirty="0">
                          <a:latin typeface="Calibri"/>
                          <a:cs typeface="Calibri"/>
                        </a:rPr>
                        <a:t>c</a:t>
                      </a:r>
                      <a:r>
                        <a:rPr sz="1000" spc="-5" dirty="0">
                          <a:latin typeface="Calibri"/>
                          <a:cs typeface="Calibri"/>
                        </a:rPr>
                        <a:t>ifi</a:t>
                      </a:r>
                      <a:r>
                        <a:rPr sz="1000" dirty="0">
                          <a:latin typeface="Calibri"/>
                          <a:cs typeface="Calibri"/>
                        </a:rPr>
                        <a:t>c </a:t>
                      </a:r>
                      <a:r>
                        <a:rPr sz="1000" spc="-5" dirty="0">
                          <a:latin typeface="Calibri"/>
                          <a:cs typeface="Calibri"/>
                        </a:rPr>
                        <a:t>Geriatri</a:t>
                      </a:r>
                      <a:r>
                        <a:rPr sz="1000" dirty="0">
                          <a:latin typeface="Calibri"/>
                          <a:cs typeface="Calibri"/>
                        </a:rPr>
                        <a:t>c </a:t>
                      </a:r>
                      <a:r>
                        <a:rPr sz="1000" spc="-5" dirty="0" smtClean="0">
                          <a:latin typeface="Calibri"/>
                          <a:cs typeface="Calibri"/>
                        </a:rPr>
                        <a:t>S/</a:t>
                      </a:r>
                      <a:r>
                        <a:rPr sz="1000"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Behavio</a:t>
                      </a:r>
                      <a:r>
                        <a:rPr sz="1000" dirty="0">
                          <a:latin typeface="Calibri"/>
                          <a:cs typeface="Calibri"/>
                        </a:rPr>
                        <a:t>r</a:t>
                      </a:r>
                      <a:r>
                        <a:rPr sz="1000" spc="-5" dirty="0">
                          <a:latin typeface="Calibri"/>
                          <a:cs typeface="Calibri"/>
                        </a:rPr>
                        <a:t> </a:t>
                      </a:r>
                      <a:r>
                        <a:rPr sz="1000" spc="-5" dirty="0" smtClean="0">
                          <a:latin typeface="Calibri"/>
                          <a:cs typeface="Calibri"/>
                        </a:rPr>
                        <a:t>Changes</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Fu</a:t>
                      </a:r>
                      <a:r>
                        <a:rPr sz="1000" spc="-10" dirty="0">
                          <a:latin typeface="Calibri"/>
                          <a:cs typeface="Calibri"/>
                        </a:rPr>
                        <a:t>n</a:t>
                      </a:r>
                      <a:r>
                        <a:rPr sz="1000" dirty="0">
                          <a:latin typeface="Calibri"/>
                          <a:cs typeface="Calibri"/>
                        </a:rPr>
                        <a:t>c</a:t>
                      </a:r>
                      <a:r>
                        <a:rPr sz="1000" spc="-5" dirty="0">
                          <a:latin typeface="Calibri"/>
                          <a:cs typeface="Calibri"/>
                        </a:rPr>
                        <a:t>tiona</a:t>
                      </a:r>
                      <a:r>
                        <a:rPr sz="1000" dirty="0">
                          <a:latin typeface="Calibri"/>
                          <a:cs typeface="Calibri"/>
                        </a:rPr>
                        <a:t>l</a:t>
                      </a:r>
                      <a:r>
                        <a:rPr sz="1000" spc="-10" dirty="0">
                          <a:latin typeface="Calibri"/>
                          <a:cs typeface="Calibri"/>
                        </a:rPr>
                        <a:t> </a:t>
                      </a:r>
                      <a:r>
                        <a:rPr sz="1000" spc="-5" dirty="0">
                          <a:latin typeface="Calibri"/>
                          <a:cs typeface="Calibri"/>
                        </a:rPr>
                        <a:t>D</a:t>
                      </a:r>
                      <a:r>
                        <a:rPr sz="1000" spc="-10" dirty="0">
                          <a:latin typeface="Calibri"/>
                          <a:cs typeface="Calibri"/>
                        </a:rPr>
                        <a:t>e</a:t>
                      </a:r>
                      <a:r>
                        <a:rPr sz="1000" spc="-5" dirty="0">
                          <a:latin typeface="Calibri"/>
                          <a:cs typeface="Calibri"/>
                        </a:rPr>
                        <a:t>cline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Menta</a:t>
                      </a:r>
                      <a:r>
                        <a:rPr sz="1000" dirty="0">
                          <a:latin typeface="Calibri"/>
                          <a:cs typeface="Calibri"/>
                        </a:rPr>
                        <a:t>l</a:t>
                      </a:r>
                      <a:r>
                        <a:rPr sz="1000" spc="-10" dirty="0">
                          <a:latin typeface="Calibri"/>
                          <a:cs typeface="Calibri"/>
                        </a:rPr>
                        <a:t> </a:t>
                      </a:r>
                      <a:r>
                        <a:rPr sz="1000" spc="-5" dirty="0">
                          <a:latin typeface="Calibri"/>
                          <a:cs typeface="Calibri"/>
                        </a:rPr>
                        <a:t>Sta</a:t>
                      </a:r>
                      <a:r>
                        <a:rPr sz="1000" spc="-10" dirty="0">
                          <a:latin typeface="Calibri"/>
                          <a:cs typeface="Calibri"/>
                        </a:rPr>
                        <a:t>t</a:t>
                      </a:r>
                      <a:r>
                        <a:rPr sz="1000" spc="-5" dirty="0">
                          <a:latin typeface="Calibri"/>
                          <a:cs typeface="Calibri"/>
                        </a:rPr>
                        <a:t>u</a:t>
                      </a:r>
                      <a:r>
                        <a:rPr sz="1000" dirty="0">
                          <a:latin typeface="Calibri"/>
                          <a:cs typeface="Calibri"/>
                        </a:rPr>
                        <a:t>s</a:t>
                      </a:r>
                      <a:r>
                        <a:rPr sz="1000" spc="-10" dirty="0">
                          <a:latin typeface="Calibri"/>
                          <a:cs typeface="Calibri"/>
                        </a:rPr>
                        <a:t> </a:t>
                      </a:r>
                      <a:r>
                        <a:rPr sz="1000" spc="-5" dirty="0">
                          <a:latin typeface="Calibri"/>
                          <a:cs typeface="Calibri"/>
                        </a:rPr>
                        <a:t>Change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Falls</a:t>
                      </a:r>
                      <a:endParaRPr sz="1000" dirty="0">
                        <a:latin typeface="Calibri"/>
                        <a:cs typeface="Calibri"/>
                      </a:endParaRPr>
                    </a:p>
                    <a:p>
                      <a:pPr marL="456565" indent="-228600">
                        <a:lnSpc>
                          <a:spcPct val="100000"/>
                        </a:lnSpc>
                        <a:spcBef>
                          <a:spcPts val="75"/>
                        </a:spcBef>
                        <a:buFont typeface="Symbol"/>
                        <a:buChar char=""/>
                        <a:tabLst>
                          <a:tab pos="457200" algn="l"/>
                        </a:tabLst>
                      </a:pPr>
                      <a:r>
                        <a:rPr sz="1000" spc="-5" dirty="0">
                          <a:latin typeface="Calibri"/>
                          <a:cs typeface="Calibri"/>
                        </a:rPr>
                        <a:t>Restlessness</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Fatig</a:t>
                      </a:r>
                      <a:r>
                        <a:rPr sz="1000" dirty="0">
                          <a:latin typeface="Calibri"/>
                          <a:cs typeface="Calibri"/>
                        </a:rPr>
                        <a:t>ue</a:t>
                      </a:r>
                    </a:p>
                    <a:p>
                      <a:pPr marL="456565" indent="-228600">
                        <a:lnSpc>
                          <a:spcPct val="100000"/>
                        </a:lnSpc>
                        <a:spcBef>
                          <a:spcPts val="70"/>
                        </a:spcBef>
                        <a:buFont typeface="Symbol"/>
                        <a:buChar char=""/>
                        <a:tabLst>
                          <a:tab pos="457200" algn="l"/>
                        </a:tabLst>
                      </a:pPr>
                      <a:r>
                        <a:rPr sz="1000" spc="-5" dirty="0">
                          <a:latin typeface="Calibri"/>
                          <a:cs typeface="Calibri"/>
                        </a:rPr>
                        <a:t>“No</a:t>
                      </a:r>
                      <a:r>
                        <a:rPr sz="1000" dirty="0">
                          <a:latin typeface="Calibri"/>
                          <a:cs typeface="Calibri"/>
                        </a:rPr>
                        <a:t>t</a:t>
                      </a:r>
                      <a:r>
                        <a:rPr sz="1000" spc="-5" dirty="0">
                          <a:latin typeface="Calibri"/>
                          <a:cs typeface="Calibri"/>
                        </a:rPr>
                        <a:t> Bein</a:t>
                      </a:r>
                      <a:r>
                        <a:rPr sz="1000" dirty="0">
                          <a:latin typeface="Calibri"/>
                          <a:cs typeface="Calibri"/>
                        </a:rPr>
                        <a:t>g</a:t>
                      </a:r>
                      <a:r>
                        <a:rPr sz="1000" spc="-5" dirty="0">
                          <a:latin typeface="Calibri"/>
                          <a:cs typeface="Calibri"/>
                        </a:rPr>
                        <a:t> He</a:t>
                      </a:r>
                      <a:r>
                        <a:rPr sz="1000" spc="-10" dirty="0">
                          <a:latin typeface="Calibri"/>
                          <a:cs typeface="Calibri"/>
                        </a:rPr>
                        <a:t>r</a:t>
                      </a:r>
                      <a:r>
                        <a:rPr sz="1000" spc="-5" dirty="0">
                          <a:latin typeface="Calibri"/>
                          <a:cs typeface="Calibri"/>
                        </a:rPr>
                        <a:t>‐Himself”</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2"/>
                  </a:ext>
                </a:extLst>
              </a:tr>
              <a:tr h="1856994">
                <a:tc>
                  <a:txBody>
                    <a:bodyPr/>
                    <a:lstStyle/>
                    <a:p>
                      <a:pPr marL="1270" algn="ctr">
                        <a:lnSpc>
                          <a:spcPct val="100000"/>
                        </a:lnSpc>
                      </a:pPr>
                      <a:r>
                        <a:rPr sz="1000" b="1" dirty="0">
                          <a:solidFill>
                            <a:srgbClr val="FF0000"/>
                          </a:solidFill>
                          <a:latin typeface="Calibri"/>
                          <a:cs typeface="Calibri"/>
                        </a:rPr>
                        <a:t>Box</a:t>
                      </a:r>
                      <a:r>
                        <a:rPr sz="1000" b="1" spc="-5" dirty="0">
                          <a:solidFill>
                            <a:srgbClr val="FF0000"/>
                          </a:solidFill>
                          <a:latin typeface="Calibri"/>
                          <a:cs typeface="Calibri"/>
                        </a:rPr>
                        <a:t> </a:t>
                      </a:r>
                      <a:r>
                        <a:rPr sz="1000" b="1" dirty="0">
                          <a:solidFill>
                            <a:srgbClr val="FF0000"/>
                          </a:solidFill>
                          <a:latin typeface="Calibri"/>
                          <a:cs typeface="Calibri"/>
                        </a:rPr>
                        <a:t>D</a:t>
                      </a:r>
                      <a:endParaRPr sz="1000" dirty="0">
                        <a:latin typeface="Calibri"/>
                        <a:cs typeface="Calibri"/>
                      </a:endParaRPr>
                    </a:p>
                    <a:p>
                      <a:pPr algn="ctr">
                        <a:lnSpc>
                          <a:spcPct val="100000"/>
                        </a:lnSpc>
                        <a:spcBef>
                          <a:spcPts val="15"/>
                        </a:spcBef>
                      </a:pPr>
                      <a:r>
                        <a:rPr sz="1000" spc="-5" dirty="0">
                          <a:latin typeface="Calibri"/>
                          <a:cs typeface="Calibri"/>
                        </a:rPr>
                        <a:t>Warni</a:t>
                      </a:r>
                      <a:r>
                        <a:rPr sz="1000" spc="-10" dirty="0">
                          <a:latin typeface="Calibri"/>
                          <a:cs typeface="Calibri"/>
                        </a:rPr>
                        <a:t>n</a:t>
                      </a:r>
                      <a:r>
                        <a:rPr sz="1000" dirty="0">
                          <a:latin typeface="Calibri"/>
                          <a:cs typeface="Calibri"/>
                        </a:rPr>
                        <a:t>g</a:t>
                      </a:r>
                      <a:r>
                        <a:rPr sz="1000" spc="-5" dirty="0">
                          <a:latin typeface="Calibri"/>
                          <a:cs typeface="Calibri"/>
                        </a:rPr>
                        <a:t> </a:t>
                      </a:r>
                      <a:r>
                        <a:rPr sz="1000" spc="-5" dirty="0" smtClean="0">
                          <a:latin typeface="Calibri"/>
                          <a:cs typeface="Calibri"/>
                        </a:rPr>
                        <a:t>Signs</a:t>
                      </a:r>
                      <a:endParaRPr sz="975" baseline="29914" dirty="0">
                        <a:latin typeface="Calibri"/>
                        <a:cs typeface="Calibri"/>
                      </a:endParaRPr>
                    </a:p>
                    <a:p>
                      <a:pPr marL="457200" indent="-228600">
                        <a:lnSpc>
                          <a:spcPct val="100000"/>
                        </a:lnSpc>
                        <a:spcBef>
                          <a:spcPts val="75"/>
                        </a:spcBef>
                        <a:buClr>
                          <a:srgbClr val="FF0000"/>
                        </a:buClr>
                        <a:buFont typeface="Symbol"/>
                        <a:buChar char=""/>
                        <a:tabLst>
                          <a:tab pos="457834" algn="l"/>
                        </a:tabLst>
                      </a:pPr>
                      <a:r>
                        <a:rPr sz="1000" spc="-5" dirty="0">
                          <a:solidFill>
                            <a:srgbClr val="FF0000"/>
                          </a:solidFill>
                          <a:latin typeface="Calibri"/>
                          <a:cs typeface="Calibri"/>
                        </a:rPr>
                        <a:t>Fever</a:t>
                      </a:r>
                      <a:endParaRPr sz="1000" dirty="0">
                        <a:latin typeface="Calibri"/>
                        <a:cs typeface="Calibri"/>
                      </a:endParaRPr>
                    </a:p>
                    <a:p>
                      <a:pPr marL="457200" indent="-228600">
                        <a:lnSpc>
                          <a:spcPct val="100000"/>
                        </a:lnSpc>
                        <a:spcBef>
                          <a:spcPts val="70"/>
                        </a:spcBef>
                        <a:buClr>
                          <a:srgbClr val="FF0000"/>
                        </a:buClr>
                        <a:buFont typeface="Symbol"/>
                        <a:buChar char=""/>
                        <a:tabLst>
                          <a:tab pos="457834" algn="l"/>
                        </a:tabLst>
                      </a:pPr>
                      <a:r>
                        <a:rPr sz="1000" spc="-5" dirty="0">
                          <a:latin typeface="Calibri"/>
                          <a:cs typeface="Calibri"/>
                        </a:rPr>
                        <a:t>Clear‐</a:t>
                      </a:r>
                      <a:r>
                        <a:rPr sz="1000" dirty="0">
                          <a:latin typeface="Calibri"/>
                          <a:cs typeface="Calibri"/>
                        </a:rPr>
                        <a:t>cut</a:t>
                      </a:r>
                      <a:r>
                        <a:rPr sz="1000" spc="-5" dirty="0">
                          <a:latin typeface="Calibri"/>
                          <a:cs typeface="Calibri"/>
                        </a:rPr>
                        <a:t> Delirium</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Altere</a:t>
                      </a:r>
                      <a:r>
                        <a:rPr sz="1000" dirty="0">
                          <a:latin typeface="Calibri"/>
                          <a:cs typeface="Calibri"/>
                        </a:rPr>
                        <a:t>d </a:t>
                      </a:r>
                      <a:r>
                        <a:rPr sz="1000" spc="-10" dirty="0">
                          <a:latin typeface="Calibri"/>
                          <a:cs typeface="Calibri"/>
                        </a:rPr>
                        <a:t>L</a:t>
                      </a:r>
                      <a:r>
                        <a:rPr sz="1000" dirty="0">
                          <a:latin typeface="Calibri"/>
                          <a:cs typeface="Calibri"/>
                        </a:rPr>
                        <a:t>OC</a:t>
                      </a:r>
                    </a:p>
                    <a:p>
                      <a:pPr marL="914400" lvl="1" indent="-228600">
                        <a:lnSpc>
                          <a:spcPct val="100000"/>
                        </a:lnSpc>
                        <a:spcBef>
                          <a:spcPts val="25"/>
                        </a:spcBef>
                        <a:buFont typeface="Courier New"/>
                        <a:buChar char="o"/>
                        <a:tabLst>
                          <a:tab pos="915035" algn="l"/>
                        </a:tabLst>
                      </a:pPr>
                      <a:r>
                        <a:rPr sz="1000" spc="-5" dirty="0">
                          <a:latin typeface="Calibri"/>
                          <a:cs typeface="Calibri"/>
                        </a:rPr>
                        <a:t>Disorganiz</a:t>
                      </a:r>
                      <a:r>
                        <a:rPr sz="1000" spc="-10" dirty="0">
                          <a:latin typeface="Calibri"/>
                          <a:cs typeface="Calibri"/>
                        </a:rPr>
                        <a:t>e</a:t>
                      </a:r>
                      <a:r>
                        <a:rPr sz="1000" dirty="0">
                          <a:latin typeface="Calibri"/>
                          <a:cs typeface="Calibri"/>
                        </a:rPr>
                        <a:t>d </a:t>
                      </a:r>
                      <a:r>
                        <a:rPr sz="1000" spc="-10" dirty="0">
                          <a:latin typeface="Calibri"/>
                          <a:cs typeface="Calibri"/>
                        </a:rPr>
                        <a:t>T</a:t>
                      </a:r>
                      <a:r>
                        <a:rPr sz="1000" dirty="0">
                          <a:latin typeface="Calibri"/>
                          <a:cs typeface="Calibri"/>
                        </a:rPr>
                        <a:t>h</a:t>
                      </a:r>
                      <a:r>
                        <a:rPr sz="1000" spc="-5" dirty="0">
                          <a:latin typeface="Calibri"/>
                          <a:cs typeface="Calibri"/>
                        </a:rPr>
                        <a:t>i</a:t>
                      </a:r>
                      <a:r>
                        <a:rPr sz="1000" dirty="0">
                          <a:latin typeface="Calibri"/>
                          <a:cs typeface="Calibri"/>
                        </a:rPr>
                        <a:t>nk</a:t>
                      </a:r>
                      <a:r>
                        <a:rPr sz="1000" spc="-5" dirty="0">
                          <a:latin typeface="Calibri"/>
                          <a:cs typeface="Calibri"/>
                        </a:rPr>
                        <a:t>i</a:t>
                      </a:r>
                      <a:r>
                        <a:rPr sz="1000" spc="-10" dirty="0">
                          <a:latin typeface="Calibri"/>
                          <a:cs typeface="Calibri"/>
                        </a:rPr>
                        <a:t>ng</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Psychom</a:t>
                      </a:r>
                      <a:r>
                        <a:rPr sz="1000" spc="-15" dirty="0">
                          <a:latin typeface="Calibri"/>
                          <a:cs typeface="Calibri"/>
                        </a:rPr>
                        <a:t>o</a:t>
                      </a:r>
                      <a:r>
                        <a:rPr sz="1000" spc="-5" dirty="0">
                          <a:latin typeface="Calibri"/>
                          <a:cs typeface="Calibri"/>
                        </a:rPr>
                        <a:t>to</a:t>
                      </a:r>
                      <a:r>
                        <a:rPr sz="1000" dirty="0">
                          <a:latin typeface="Calibri"/>
                          <a:cs typeface="Calibri"/>
                        </a:rPr>
                        <a:t>r</a:t>
                      </a:r>
                      <a:r>
                        <a:rPr sz="1000" spc="-10" dirty="0">
                          <a:latin typeface="Calibri"/>
                          <a:cs typeface="Calibri"/>
                        </a:rPr>
                        <a:t> </a:t>
                      </a:r>
                      <a:r>
                        <a:rPr sz="1000" spc="-5" dirty="0">
                          <a:latin typeface="Calibri"/>
                          <a:cs typeface="Calibri"/>
                        </a:rPr>
                        <a:t>Retard</a:t>
                      </a:r>
                      <a:r>
                        <a:rPr sz="1000" spc="-10" dirty="0">
                          <a:latin typeface="Calibri"/>
                          <a:cs typeface="Calibri"/>
                        </a:rPr>
                        <a:t>a</a:t>
                      </a:r>
                      <a:r>
                        <a:rPr sz="1000" spc="-5" dirty="0">
                          <a:latin typeface="Calibri"/>
                          <a:cs typeface="Calibri"/>
                        </a:rPr>
                        <a:t>tion</a:t>
                      </a:r>
                      <a:endParaRPr sz="1000" dirty="0">
                        <a:latin typeface="Calibri"/>
                        <a:cs typeface="Calibri"/>
                      </a:endParaRPr>
                    </a:p>
                    <a:p>
                      <a:pPr marL="457200" indent="-228600">
                        <a:lnSpc>
                          <a:spcPct val="100000"/>
                        </a:lnSpc>
                        <a:spcBef>
                          <a:spcPts val="75"/>
                        </a:spcBef>
                        <a:buClr>
                          <a:srgbClr val="FF0000"/>
                        </a:buClr>
                        <a:buFont typeface="Symbol"/>
                        <a:buChar char=""/>
                        <a:tabLst>
                          <a:tab pos="457834" algn="l"/>
                        </a:tabLst>
                      </a:pPr>
                      <a:r>
                        <a:rPr sz="1000" spc="-5" dirty="0">
                          <a:latin typeface="Calibri"/>
                          <a:cs typeface="Calibri"/>
                        </a:rPr>
                        <a:t>Rigor</a:t>
                      </a:r>
                      <a:r>
                        <a:rPr sz="1000" dirty="0">
                          <a:latin typeface="Calibri"/>
                          <a:cs typeface="Calibri"/>
                        </a:rPr>
                        <a:t>s </a:t>
                      </a:r>
                      <a:r>
                        <a:rPr sz="1000" spc="-5" dirty="0">
                          <a:latin typeface="Calibri"/>
                          <a:cs typeface="Calibri"/>
                        </a:rPr>
                        <a:t>(</a:t>
                      </a:r>
                      <a:r>
                        <a:rPr sz="1000" spc="-10" dirty="0">
                          <a:latin typeface="Calibri"/>
                          <a:cs typeface="Calibri"/>
                        </a:rPr>
                        <a:t>s</a:t>
                      </a:r>
                      <a:r>
                        <a:rPr sz="1000" spc="-5" dirty="0">
                          <a:latin typeface="Calibri"/>
                          <a:cs typeface="Calibri"/>
                        </a:rPr>
                        <a:t>hakin</a:t>
                      </a:r>
                      <a:r>
                        <a:rPr sz="1000" dirty="0">
                          <a:latin typeface="Calibri"/>
                          <a:cs typeface="Calibri"/>
                        </a:rPr>
                        <a:t>g</a:t>
                      </a:r>
                      <a:r>
                        <a:rPr sz="1000" spc="-5" dirty="0">
                          <a:latin typeface="Calibri"/>
                          <a:cs typeface="Calibri"/>
                        </a:rPr>
                        <a:t> chills)</a:t>
                      </a:r>
                      <a:endParaRPr sz="1000" dirty="0">
                        <a:latin typeface="Calibri"/>
                        <a:cs typeface="Calibri"/>
                      </a:endParaRPr>
                    </a:p>
                    <a:p>
                      <a:pPr marL="457200" indent="-228600">
                        <a:lnSpc>
                          <a:spcPct val="100000"/>
                        </a:lnSpc>
                        <a:spcBef>
                          <a:spcPts val="70"/>
                        </a:spcBef>
                        <a:buClr>
                          <a:srgbClr val="FF0000"/>
                        </a:buClr>
                        <a:buFont typeface="Symbol"/>
                        <a:buChar char=""/>
                        <a:tabLst>
                          <a:tab pos="457834" algn="l"/>
                        </a:tabLst>
                      </a:pPr>
                      <a:r>
                        <a:rPr sz="1000" spc="-5" dirty="0">
                          <a:latin typeface="Calibri"/>
                          <a:cs typeface="Calibri"/>
                        </a:rPr>
                        <a:t>Hemodynami</a:t>
                      </a:r>
                      <a:r>
                        <a:rPr sz="1000" dirty="0">
                          <a:latin typeface="Calibri"/>
                          <a:cs typeface="Calibri"/>
                        </a:rPr>
                        <a:t>c</a:t>
                      </a:r>
                      <a:r>
                        <a:rPr sz="1000" spc="-5" dirty="0">
                          <a:latin typeface="Calibri"/>
                          <a:cs typeface="Calibri"/>
                        </a:rPr>
                        <a:t> Instability</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Hypo</a:t>
                      </a:r>
                      <a:r>
                        <a:rPr sz="1000" spc="-10" dirty="0">
                          <a:latin typeface="Calibri"/>
                          <a:cs typeface="Calibri"/>
                        </a:rPr>
                        <a:t>t</a:t>
                      </a:r>
                      <a:r>
                        <a:rPr sz="1000" spc="-5" dirty="0">
                          <a:latin typeface="Calibri"/>
                          <a:cs typeface="Calibri"/>
                        </a:rPr>
                        <a:t>ension</a:t>
                      </a:r>
                      <a:endParaRPr sz="1000" dirty="0">
                        <a:latin typeface="Calibri"/>
                        <a:cs typeface="Calibri"/>
                      </a:endParaRPr>
                    </a:p>
                    <a:p>
                      <a:pPr marL="914400" lvl="1" indent="-228600">
                        <a:lnSpc>
                          <a:spcPct val="100000"/>
                        </a:lnSpc>
                        <a:spcBef>
                          <a:spcPts val="25"/>
                        </a:spcBef>
                        <a:buFont typeface="Courier New"/>
                        <a:buChar char="o"/>
                        <a:tabLst>
                          <a:tab pos="915035" algn="l"/>
                        </a:tabLst>
                      </a:pPr>
                      <a:r>
                        <a:rPr sz="1000" spc="-5" dirty="0">
                          <a:solidFill>
                            <a:srgbClr val="FF0000"/>
                          </a:solidFill>
                          <a:latin typeface="Calibri"/>
                          <a:cs typeface="Calibri"/>
                        </a:rPr>
                        <a:t>Tachycardia</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3"/>
                  </a:ext>
                </a:extLst>
              </a:tr>
            </a:tbl>
          </a:graphicData>
        </a:graphic>
      </p:graphicFrame>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bject 2"/>
          <p:cNvSpPr/>
          <p:nvPr/>
        </p:nvSpPr>
        <p:spPr>
          <a:xfrm>
            <a:off x="3169920" y="286511"/>
            <a:ext cx="3633215" cy="259079"/>
          </a:xfrm>
          <a:prstGeom prst="rect">
            <a:avLst/>
          </a:prstGeom>
          <a:blipFill>
            <a:blip r:embed="rId4" cstate="print"/>
            <a:stretch>
              <a:fillRect/>
            </a:stretch>
          </a:blipFill>
        </p:spPr>
        <p:txBody>
          <a:bodyPr wrap="square" lIns="0" tIns="0" rIns="0" bIns="0" rtlCol="0"/>
          <a:lstStyle/>
          <a:p>
            <a:endParaRPr/>
          </a:p>
        </p:txBody>
      </p:sp>
      <p:sp>
        <p:nvSpPr>
          <p:cNvPr id="3" name="object 3"/>
          <p:cNvSpPr txBox="1"/>
          <p:nvPr/>
        </p:nvSpPr>
        <p:spPr>
          <a:xfrm>
            <a:off x="3159505" y="290766"/>
            <a:ext cx="3620135" cy="279400"/>
          </a:xfrm>
          <a:prstGeom prst="rect">
            <a:avLst/>
          </a:prstGeom>
        </p:spPr>
        <p:txBody>
          <a:bodyPr vert="horz" wrap="square" lIns="0" tIns="0" rIns="0" bIns="0" rtlCol="0">
            <a:spAutoFit/>
          </a:bodyPr>
          <a:lstStyle/>
          <a:p>
            <a:pPr marL="12700">
              <a:lnSpc>
                <a:spcPct val="100000"/>
              </a:lnSpc>
            </a:pPr>
            <a:r>
              <a:rPr sz="2000" b="1" spc="-15" dirty="0">
                <a:latin typeface="Calibri"/>
                <a:cs typeface="Calibri"/>
              </a:rPr>
              <a:t>When</a:t>
            </a:r>
            <a:r>
              <a:rPr sz="2000" b="1" spc="-45" dirty="0">
                <a:latin typeface="Calibri"/>
                <a:cs typeface="Calibri"/>
              </a:rPr>
              <a:t> </a:t>
            </a:r>
            <a:r>
              <a:rPr sz="2000" b="1" spc="-10" dirty="0">
                <a:latin typeface="Calibri"/>
                <a:cs typeface="Calibri"/>
              </a:rPr>
              <a:t>to</a:t>
            </a:r>
            <a:r>
              <a:rPr sz="2000" b="1" spc="-40" dirty="0">
                <a:latin typeface="Calibri"/>
                <a:cs typeface="Calibri"/>
              </a:rPr>
              <a:t> </a:t>
            </a:r>
            <a:r>
              <a:rPr sz="2000" b="1" spc="-10" dirty="0">
                <a:latin typeface="Calibri"/>
                <a:cs typeface="Calibri"/>
              </a:rPr>
              <a:t>Test</a:t>
            </a:r>
            <a:r>
              <a:rPr sz="2000" b="1" spc="-30" dirty="0">
                <a:latin typeface="Calibri"/>
                <a:cs typeface="Calibri"/>
              </a:rPr>
              <a:t> </a:t>
            </a:r>
            <a:r>
              <a:rPr sz="2000" b="1" spc="-20" dirty="0">
                <a:latin typeface="Calibri"/>
                <a:cs typeface="Calibri"/>
              </a:rPr>
              <a:t>Urin</a:t>
            </a:r>
            <a:r>
              <a:rPr sz="2000" b="1" spc="-10" dirty="0">
                <a:latin typeface="Calibri"/>
                <a:cs typeface="Calibri"/>
              </a:rPr>
              <a:t>e</a:t>
            </a:r>
            <a:r>
              <a:rPr sz="2000" b="1" spc="-40" dirty="0">
                <a:latin typeface="Calibri"/>
                <a:cs typeface="Calibri"/>
              </a:rPr>
              <a:t> </a:t>
            </a:r>
            <a:r>
              <a:rPr sz="2000" b="1" spc="-10" dirty="0">
                <a:latin typeface="Calibri"/>
                <a:cs typeface="Calibri"/>
              </a:rPr>
              <a:t>–</a:t>
            </a:r>
            <a:r>
              <a:rPr sz="2000" b="1" spc="-35" dirty="0">
                <a:latin typeface="Calibri"/>
                <a:cs typeface="Calibri"/>
              </a:rPr>
              <a:t> </a:t>
            </a:r>
            <a:r>
              <a:rPr sz="2000" b="1" spc="-10" dirty="0">
                <a:latin typeface="Calibri"/>
                <a:cs typeface="Calibri"/>
              </a:rPr>
              <a:t>Nursing</a:t>
            </a:r>
            <a:r>
              <a:rPr sz="2000" b="1" spc="-55" dirty="0">
                <a:latin typeface="Calibri"/>
                <a:cs typeface="Calibri"/>
              </a:rPr>
              <a:t> </a:t>
            </a:r>
            <a:r>
              <a:rPr sz="2000" b="1" spc="-15" dirty="0">
                <a:latin typeface="Calibri"/>
                <a:cs typeface="Calibri"/>
              </a:rPr>
              <a:t>Tool</a:t>
            </a:r>
            <a:endParaRPr sz="2000">
              <a:latin typeface="Calibri"/>
              <a:cs typeface="Calibri"/>
            </a:endParaRPr>
          </a:p>
        </p:txBody>
      </p:sp>
      <p:sp>
        <p:nvSpPr>
          <p:cNvPr id="4" name="object 4"/>
          <p:cNvSpPr/>
          <p:nvPr/>
        </p:nvSpPr>
        <p:spPr>
          <a:xfrm>
            <a:off x="445008" y="856488"/>
            <a:ext cx="4718303" cy="134112"/>
          </a:xfrm>
          <a:prstGeom prst="rect">
            <a:avLst/>
          </a:prstGeom>
          <a:blipFill>
            <a:blip r:embed="rId5" cstate="print"/>
            <a:stretch>
              <a:fillRect/>
            </a:stretch>
          </a:blipFill>
        </p:spPr>
        <p:txBody>
          <a:bodyPr wrap="square" lIns="0" tIns="0" rIns="0" bIns="0" rtlCol="0"/>
          <a:lstStyle/>
          <a:p>
            <a:endParaRPr/>
          </a:p>
        </p:txBody>
      </p:sp>
      <p:sp>
        <p:nvSpPr>
          <p:cNvPr id="5" name="object 5"/>
          <p:cNvSpPr/>
          <p:nvPr/>
        </p:nvSpPr>
        <p:spPr>
          <a:xfrm>
            <a:off x="220218" y="7326630"/>
            <a:ext cx="9609581" cy="76200"/>
          </a:xfrm>
          <a:prstGeom prst="rect">
            <a:avLst/>
          </a:prstGeom>
          <a:blipFill>
            <a:blip r:embed="rId6" cstate="print"/>
            <a:stretch>
              <a:fillRect/>
            </a:stretch>
          </a:blipFill>
        </p:spPr>
        <p:txBody>
          <a:bodyPr wrap="square" lIns="0" tIns="0" rIns="0" bIns="0" rtlCol="0"/>
          <a:lstStyle/>
          <a:p>
            <a:endParaRPr/>
          </a:p>
        </p:txBody>
      </p:sp>
      <p:sp>
        <p:nvSpPr>
          <p:cNvPr id="6" name="object 6"/>
          <p:cNvSpPr/>
          <p:nvPr/>
        </p:nvSpPr>
        <p:spPr>
          <a:xfrm>
            <a:off x="2023110" y="3156204"/>
            <a:ext cx="904875" cy="110489"/>
          </a:xfrm>
          <a:custGeom>
            <a:avLst/>
            <a:gdLst/>
            <a:ahLst/>
            <a:cxnLst/>
            <a:rect l="l" t="t" r="r" b="b"/>
            <a:pathLst>
              <a:path w="904875" h="110489">
                <a:moveTo>
                  <a:pt x="867077" y="55245"/>
                </a:moveTo>
                <a:lnTo>
                  <a:pt x="850654" y="45720"/>
                </a:lnTo>
                <a:lnTo>
                  <a:pt x="0" y="45720"/>
                </a:lnTo>
                <a:lnTo>
                  <a:pt x="0" y="64770"/>
                </a:lnTo>
                <a:lnTo>
                  <a:pt x="850654" y="64770"/>
                </a:lnTo>
                <a:lnTo>
                  <a:pt x="867077" y="55245"/>
                </a:lnTo>
                <a:close/>
              </a:path>
              <a:path w="904875" h="110489">
                <a:moveTo>
                  <a:pt x="904494" y="55626"/>
                </a:moveTo>
                <a:lnTo>
                  <a:pt x="814577" y="2286"/>
                </a:lnTo>
                <a:lnTo>
                  <a:pt x="810006" y="0"/>
                </a:lnTo>
                <a:lnTo>
                  <a:pt x="803909" y="1524"/>
                </a:lnTo>
                <a:lnTo>
                  <a:pt x="801623" y="6096"/>
                </a:lnTo>
                <a:lnTo>
                  <a:pt x="798576" y="10668"/>
                </a:lnTo>
                <a:lnTo>
                  <a:pt x="800100" y="16764"/>
                </a:lnTo>
                <a:lnTo>
                  <a:pt x="804671" y="19050"/>
                </a:lnTo>
                <a:lnTo>
                  <a:pt x="850654" y="45720"/>
                </a:lnTo>
                <a:lnTo>
                  <a:pt x="885444" y="45720"/>
                </a:lnTo>
                <a:lnTo>
                  <a:pt x="885444" y="66765"/>
                </a:lnTo>
                <a:lnTo>
                  <a:pt x="904494" y="55626"/>
                </a:lnTo>
                <a:close/>
              </a:path>
              <a:path w="904875" h="110489">
                <a:moveTo>
                  <a:pt x="885444" y="66765"/>
                </a:moveTo>
                <a:lnTo>
                  <a:pt x="885444" y="64770"/>
                </a:lnTo>
                <a:lnTo>
                  <a:pt x="850654" y="64770"/>
                </a:lnTo>
                <a:lnTo>
                  <a:pt x="804671" y="91440"/>
                </a:lnTo>
                <a:lnTo>
                  <a:pt x="800100" y="94488"/>
                </a:lnTo>
                <a:lnTo>
                  <a:pt x="798576" y="99822"/>
                </a:lnTo>
                <a:lnTo>
                  <a:pt x="801623" y="104394"/>
                </a:lnTo>
                <a:lnTo>
                  <a:pt x="803909" y="108966"/>
                </a:lnTo>
                <a:lnTo>
                  <a:pt x="810006" y="110490"/>
                </a:lnTo>
                <a:lnTo>
                  <a:pt x="814577" y="108204"/>
                </a:lnTo>
                <a:lnTo>
                  <a:pt x="885444" y="66765"/>
                </a:lnTo>
                <a:close/>
              </a:path>
              <a:path w="904875" h="110489">
                <a:moveTo>
                  <a:pt x="885444" y="64770"/>
                </a:moveTo>
                <a:lnTo>
                  <a:pt x="885444" y="45720"/>
                </a:lnTo>
                <a:lnTo>
                  <a:pt x="850654" y="45720"/>
                </a:lnTo>
                <a:lnTo>
                  <a:pt x="867077" y="55245"/>
                </a:lnTo>
                <a:lnTo>
                  <a:pt x="880871" y="47244"/>
                </a:lnTo>
                <a:lnTo>
                  <a:pt x="880871" y="64770"/>
                </a:lnTo>
                <a:lnTo>
                  <a:pt x="885444" y="64770"/>
                </a:lnTo>
                <a:close/>
              </a:path>
              <a:path w="904875" h="110489">
                <a:moveTo>
                  <a:pt x="880871" y="64770"/>
                </a:moveTo>
                <a:lnTo>
                  <a:pt x="880871" y="63246"/>
                </a:lnTo>
                <a:lnTo>
                  <a:pt x="867077" y="55245"/>
                </a:lnTo>
                <a:lnTo>
                  <a:pt x="850654" y="64770"/>
                </a:lnTo>
                <a:lnTo>
                  <a:pt x="880871" y="64770"/>
                </a:lnTo>
                <a:close/>
              </a:path>
              <a:path w="904875" h="110489">
                <a:moveTo>
                  <a:pt x="880871" y="63246"/>
                </a:moveTo>
                <a:lnTo>
                  <a:pt x="880871" y="47244"/>
                </a:lnTo>
                <a:lnTo>
                  <a:pt x="867077" y="55245"/>
                </a:lnTo>
                <a:lnTo>
                  <a:pt x="880871" y="63246"/>
                </a:lnTo>
                <a:close/>
              </a:path>
            </a:pathLst>
          </a:custGeom>
          <a:solidFill>
            <a:srgbClr val="4A7EBB"/>
          </a:solidFill>
        </p:spPr>
        <p:txBody>
          <a:bodyPr wrap="square" lIns="0" tIns="0" rIns="0" bIns="0" rtlCol="0"/>
          <a:lstStyle/>
          <a:p>
            <a:endParaRPr/>
          </a:p>
        </p:txBody>
      </p:sp>
      <p:sp>
        <p:nvSpPr>
          <p:cNvPr id="7" name="object 7"/>
          <p:cNvSpPr/>
          <p:nvPr/>
        </p:nvSpPr>
        <p:spPr>
          <a:xfrm>
            <a:off x="1158239" y="6097523"/>
            <a:ext cx="110489" cy="486409"/>
          </a:xfrm>
          <a:custGeom>
            <a:avLst/>
            <a:gdLst/>
            <a:ahLst/>
            <a:cxnLst/>
            <a:rect l="l" t="t" r="r" b="b"/>
            <a:pathLst>
              <a:path w="110490" h="486409">
                <a:moveTo>
                  <a:pt x="54935" y="448205"/>
                </a:moveTo>
                <a:lnTo>
                  <a:pt x="19050" y="386334"/>
                </a:lnTo>
                <a:lnTo>
                  <a:pt x="16001" y="381762"/>
                </a:lnTo>
                <a:lnTo>
                  <a:pt x="9906" y="380238"/>
                </a:lnTo>
                <a:lnTo>
                  <a:pt x="6096" y="382524"/>
                </a:lnTo>
                <a:lnTo>
                  <a:pt x="1523" y="385572"/>
                </a:lnTo>
                <a:lnTo>
                  <a:pt x="0" y="390905"/>
                </a:lnTo>
                <a:lnTo>
                  <a:pt x="2285" y="395477"/>
                </a:lnTo>
                <a:lnTo>
                  <a:pt x="45719" y="470385"/>
                </a:lnTo>
                <a:lnTo>
                  <a:pt x="45719" y="467105"/>
                </a:lnTo>
                <a:lnTo>
                  <a:pt x="46481" y="467105"/>
                </a:lnTo>
                <a:lnTo>
                  <a:pt x="46481" y="462533"/>
                </a:lnTo>
                <a:lnTo>
                  <a:pt x="54935" y="448205"/>
                </a:lnTo>
                <a:close/>
              </a:path>
              <a:path w="110490" h="486409">
                <a:moveTo>
                  <a:pt x="64769" y="431537"/>
                </a:moveTo>
                <a:lnTo>
                  <a:pt x="64769" y="0"/>
                </a:lnTo>
                <a:lnTo>
                  <a:pt x="45719" y="0"/>
                </a:lnTo>
                <a:lnTo>
                  <a:pt x="45719" y="432316"/>
                </a:lnTo>
                <a:lnTo>
                  <a:pt x="54935" y="448205"/>
                </a:lnTo>
                <a:lnTo>
                  <a:pt x="64769" y="431537"/>
                </a:lnTo>
                <a:close/>
              </a:path>
              <a:path w="110490" h="486409">
                <a:moveTo>
                  <a:pt x="64769" y="469071"/>
                </a:moveTo>
                <a:lnTo>
                  <a:pt x="64769" y="467105"/>
                </a:lnTo>
                <a:lnTo>
                  <a:pt x="45719" y="467105"/>
                </a:lnTo>
                <a:lnTo>
                  <a:pt x="45719" y="470385"/>
                </a:lnTo>
                <a:lnTo>
                  <a:pt x="54863" y="486155"/>
                </a:lnTo>
                <a:lnTo>
                  <a:pt x="64769" y="469071"/>
                </a:lnTo>
                <a:close/>
              </a:path>
              <a:path w="110490" h="486409">
                <a:moveTo>
                  <a:pt x="63246" y="462533"/>
                </a:moveTo>
                <a:lnTo>
                  <a:pt x="54935" y="448205"/>
                </a:lnTo>
                <a:lnTo>
                  <a:pt x="46481" y="462533"/>
                </a:lnTo>
                <a:lnTo>
                  <a:pt x="63246" y="462533"/>
                </a:lnTo>
                <a:close/>
              </a:path>
              <a:path w="110490" h="486409">
                <a:moveTo>
                  <a:pt x="63246" y="467105"/>
                </a:moveTo>
                <a:lnTo>
                  <a:pt x="63246" y="462533"/>
                </a:lnTo>
                <a:lnTo>
                  <a:pt x="46481" y="462533"/>
                </a:lnTo>
                <a:lnTo>
                  <a:pt x="46481" y="467105"/>
                </a:lnTo>
                <a:lnTo>
                  <a:pt x="63246" y="467105"/>
                </a:lnTo>
                <a:close/>
              </a:path>
              <a:path w="110490" h="486409">
                <a:moveTo>
                  <a:pt x="110490" y="390905"/>
                </a:moveTo>
                <a:lnTo>
                  <a:pt x="108965" y="385572"/>
                </a:lnTo>
                <a:lnTo>
                  <a:pt x="104393" y="382524"/>
                </a:lnTo>
                <a:lnTo>
                  <a:pt x="99822" y="380238"/>
                </a:lnTo>
                <a:lnTo>
                  <a:pt x="93725" y="381762"/>
                </a:lnTo>
                <a:lnTo>
                  <a:pt x="91440" y="386334"/>
                </a:lnTo>
                <a:lnTo>
                  <a:pt x="54935" y="448205"/>
                </a:lnTo>
                <a:lnTo>
                  <a:pt x="63246" y="462533"/>
                </a:lnTo>
                <a:lnTo>
                  <a:pt x="63246" y="467105"/>
                </a:lnTo>
                <a:lnTo>
                  <a:pt x="64769" y="467105"/>
                </a:lnTo>
                <a:lnTo>
                  <a:pt x="64769" y="469071"/>
                </a:lnTo>
                <a:lnTo>
                  <a:pt x="107441" y="395477"/>
                </a:lnTo>
                <a:lnTo>
                  <a:pt x="110490" y="390905"/>
                </a:lnTo>
                <a:close/>
              </a:path>
            </a:pathLst>
          </a:custGeom>
          <a:solidFill>
            <a:srgbClr val="4A7EBB"/>
          </a:solidFill>
        </p:spPr>
        <p:txBody>
          <a:bodyPr wrap="square" lIns="0" tIns="0" rIns="0" bIns="0" rtlCol="0"/>
          <a:lstStyle/>
          <a:p>
            <a:endParaRPr/>
          </a:p>
        </p:txBody>
      </p:sp>
      <p:sp>
        <p:nvSpPr>
          <p:cNvPr id="8" name="object 8"/>
          <p:cNvSpPr/>
          <p:nvPr/>
        </p:nvSpPr>
        <p:spPr>
          <a:xfrm>
            <a:off x="3022854" y="6643116"/>
            <a:ext cx="2296160" cy="110489"/>
          </a:xfrm>
          <a:custGeom>
            <a:avLst/>
            <a:gdLst/>
            <a:ahLst/>
            <a:cxnLst/>
            <a:rect l="l" t="t" r="r" b="b"/>
            <a:pathLst>
              <a:path w="2296160" h="110490">
                <a:moveTo>
                  <a:pt x="2258489" y="55245"/>
                </a:moveTo>
                <a:lnTo>
                  <a:pt x="2242106" y="45743"/>
                </a:lnTo>
                <a:lnTo>
                  <a:pt x="2189988" y="45661"/>
                </a:lnTo>
                <a:lnTo>
                  <a:pt x="0" y="44196"/>
                </a:lnTo>
                <a:lnTo>
                  <a:pt x="0" y="63246"/>
                </a:lnTo>
                <a:lnTo>
                  <a:pt x="2242106" y="64746"/>
                </a:lnTo>
                <a:lnTo>
                  <a:pt x="2258489" y="55245"/>
                </a:lnTo>
                <a:close/>
              </a:path>
              <a:path w="2296160" h="110490">
                <a:moveTo>
                  <a:pt x="2295906" y="54864"/>
                </a:moveTo>
                <a:lnTo>
                  <a:pt x="2205228" y="2286"/>
                </a:lnTo>
                <a:lnTo>
                  <a:pt x="2200656" y="0"/>
                </a:lnTo>
                <a:lnTo>
                  <a:pt x="2195322" y="1524"/>
                </a:lnTo>
                <a:lnTo>
                  <a:pt x="2192274" y="6096"/>
                </a:lnTo>
                <a:lnTo>
                  <a:pt x="2189988" y="10668"/>
                </a:lnTo>
                <a:lnTo>
                  <a:pt x="2191512" y="16002"/>
                </a:lnTo>
                <a:lnTo>
                  <a:pt x="2196084" y="19050"/>
                </a:lnTo>
                <a:lnTo>
                  <a:pt x="2242026" y="45696"/>
                </a:lnTo>
                <a:lnTo>
                  <a:pt x="2276856" y="45720"/>
                </a:lnTo>
                <a:lnTo>
                  <a:pt x="2276856" y="66069"/>
                </a:lnTo>
                <a:lnTo>
                  <a:pt x="2295906" y="54864"/>
                </a:lnTo>
                <a:close/>
              </a:path>
              <a:path w="2296160" h="110490">
                <a:moveTo>
                  <a:pt x="2276856" y="66069"/>
                </a:moveTo>
                <a:lnTo>
                  <a:pt x="2276856" y="64770"/>
                </a:lnTo>
                <a:lnTo>
                  <a:pt x="2242026" y="64793"/>
                </a:lnTo>
                <a:lnTo>
                  <a:pt x="2196084" y="91440"/>
                </a:lnTo>
                <a:lnTo>
                  <a:pt x="2191512" y="93726"/>
                </a:lnTo>
                <a:lnTo>
                  <a:pt x="2189988" y="99822"/>
                </a:lnTo>
                <a:lnTo>
                  <a:pt x="2192274" y="104394"/>
                </a:lnTo>
                <a:lnTo>
                  <a:pt x="2195322" y="108966"/>
                </a:lnTo>
                <a:lnTo>
                  <a:pt x="2200656" y="110490"/>
                </a:lnTo>
                <a:lnTo>
                  <a:pt x="2205228" y="108204"/>
                </a:lnTo>
                <a:lnTo>
                  <a:pt x="2276856" y="66069"/>
                </a:lnTo>
                <a:close/>
              </a:path>
              <a:path w="2296160" h="110490">
                <a:moveTo>
                  <a:pt x="2276856" y="64770"/>
                </a:moveTo>
                <a:lnTo>
                  <a:pt x="2276856" y="45720"/>
                </a:lnTo>
                <a:lnTo>
                  <a:pt x="2242026" y="45696"/>
                </a:lnTo>
                <a:lnTo>
                  <a:pt x="2258489" y="55245"/>
                </a:lnTo>
                <a:lnTo>
                  <a:pt x="2272284" y="47244"/>
                </a:lnTo>
                <a:lnTo>
                  <a:pt x="2272284" y="64766"/>
                </a:lnTo>
                <a:lnTo>
                  <a:pt x="2276856" y="64770"/>
                </a:lnTo>
                <a:close/>
              </a:path>
              <a:path w="2296160" h="110490">
                <a:moveTo>
                  <a:pt x="2272284" y="64766"/>
                </a:moveTo>
                <a:lnTo>
                  <a:pt x="2272284" y="63246"/>
                </a:lnTo>
                <a:lnTo>
                  <a:pt x="2258489" y="55245"/>
                </a:lnTo>
                <a:lnTo>
                  <a:pt x="2242106" y="64746"/>
                </a:lnTo>
                <a:lnTo>
                  <a:pt x="2272284" y="64766"/>
                </a:lnTo>
                <a:close/>
              </a:path>
              <a:path w="2296160" h="110490">
                <a:moveTo>
                  <a:pt x="2272284" y="63246"/>
                </a:moveTo>
                <a:lnTo>
                  <a:pt x="2272284" y="47244"/>
                </a:lnTo>
                <a:lnTo>
                  <a:pt x="2258489" y="55245"/>
                </a:lnTo>
                <a:lnTo>
                  <a:pt x="2272284" y="63246"/>
                </a:lnTo>
                <a:close/>
              </a:path>
            </a:pathLst>
          </a:custGeom>
          <a:solidFill>
            <a:srgbClr val="4A7EBB"/>
          </a:solidFill>
        </p:spPr>
        <p:txBody>
          <a:bodyPr wrap="square" lIns="0" tIns="0" rIns="0" bIns="0" rtlCol="0"/>
          <a:lstStyle/>
          <a:p>
            <a:endParaRPr/>
          </a:p>
        </p:txBody>
      </p:sp>
      <p:sp>
        <p:nvSpPr>
          <p:cNvPr id="9" name="object 9"/>
          <p:cNvSpPr/>
          <p:nvPr/>
        </p:nvSpPr>
        <p:spPr>
          <a:xfrm>
            <a:off x="2023110" y="5547359"/>
            <a:ext cx="3286125" cy="110489"/>
          </a:xfrm>
          <a:custGeom>
            <a:avLst/>
            <a:gdLst/>
            <a:ahLst/>
            <a:cxnLst/>
            <a:rect l="l" t="t" r="r" b="b"/>
            <a:pathLst>
              <a:path w="3286125" h="110489">
                <a:moveTo>
                  <a:pt x="3247793" y="54935"/>
                </a:moveTo>
                <a:lnTo>
                  <a:pt x="3231904" y="45719"/>
                </a:lnTo>
                <a:lnTo>
                  <a:pt x="0" y="45719"/>
                </a:lnTo>
                <a:lnTo>
                  <a:pt x="0" y="64769"/>
                </a:lnTo>
                <a:lnTo>
                  <a:pt x="3231125" y="64769"/>
                </a:lnTo>
                <a:lnTo>
                  <a:pt x="3247793" y="54935"/>
                </a:lnTo>
                <a:close/>
              </a:path>
              <a:path w="3286125" h="110489">
                <a:moveTo>
                  <a:pt x="3285743" y="54863"/>
                </a:moveTo>
                <a:lnTo>
                  <a:pt x="3195827" y="2286"/>
                </a:lnTo>
                <a:lnTo>
                  <a:pt x="3191255" y="0"/>
                </a:lnTo>
                <a:lnTo>
                  <a:pt x="3185160" y="1524"/>
                </a:lnTo>
                <a:lnTo>
                  <a:pt x="3182873" y="5334"/>
                </a:lnTo>
                <a:lnTo>
                  <a:pt x="3179825" y="9905"/>
                </a:lnTo>
                <a:lnTo>
                  <a:pt x="3181349" y="16001"/>
                </a:lnTo>
                <a:lnTo>
                  <a:pt x="3185922" y="19050"/>
                </a:lnTo>
                <a:lnTo>
                  <a:pt x="3231904" y="45719"/>
                </a:lnTo>
                <a:lnTo>
                  <a:pt x="3266694" y="45719"/>
                </a:lnTo>
                <a:lnTo>
                  <a:pt x="3266694" y="66003"/>
                </a:lnTo>
                <a:lnTo>
                  <a:pt x="3285743" y="54863"/>
                </a:lnTo>
                <a:close/>
              </a:path>
              <a:path w="3286125" h="110489">
                <a:moveTo>
                  <a:pt x="3266694" y="66003"/>
                </a:moveTo>
                <a:lnTo>
                  <a:pt x="3266694" y="64769"/>
                </a:lnTo>
                <a:lnTo>
                  <a:pt x="3231125" y="64769"/>
                </a:lnTo>
                <a:lnTo>
                  <a:pt x="3185922" y="91439"/>
                </a:lnTo>
                <a:lnTo>
                  <a:pt x="3181349" y="93725"/>
                </a:lnTo>
                <a:lnTo>
                  <a:pt x="3179825" y="99822"/>
                </a:lnTo>
                <a:lnTo>
                  <a:pt x="3182873" y="104393"/>
                </a:lnTo>
                <a:lnTo>
                  <a:pt x="3185160" y="108965"/>
                </a:lnTo>
                <a:lnTo>
                  <a:pt x="3191255" y="110489"/>
                </a:lnTo>
                <a:lnTo>
                  <a:pt x="3195827" y="107441"/>
                </a:lnTo>
                <a:lnTo>
                  <a:pt x="3266694" y="66003"/>
                </a:lnTo>
                <a:close/>
              </a:path>
              <a:path w="3286125" h="110489">
                <a:moveTo>
                  <a:pt x="3262122" y="64769"/>
                </a:moveTo>
                <a:lnTo>
                  <a:pt x="3262122" y="63245"/>
                </a:lnTo>
                <a:lnTo>
                  <a:pt x="3247793" y="54935"/>
                </a:lnTo>
                <a:lnTo>
                  <a:pt x="3231125" y="64769"/>
                </a:lnTo>
                <a:lnTo>
                  <a:pt x="3262122" y="64769"/>
                </a:lnTo>
                <a:close/>
              </a:path>
              <a:path w="3286125" h="110489">
                <a:moveTo>
                  <a:pt x="3266694" y="64769"/>
                </a:moveTo>
                <a:lnTo>
                  <a:pt x="3266694" y="45719"/>
                </a:lnTo>
                <a:lnTo>
                  <a:pt x="3231904" y="45719"/>
                </a:lnTo>
                <a:lnTo>
                  <a:pt x="3247793" y="54935"/>
                </a:lnTo>
                <a:lnTo>
                  <a:pt x="3262122" y="46481"/>
                </a:lnTo>
                <a:lnTo>
                  <a:pt x="3262122" y="64769"/>
                </a:lnTo>
                <a:lnTo>
                  <a:pt x="3266694" y="64769"/>
                </a:lnTo>
                <a:close/>
              </a:path>
              <a:path w="3286125" h="110489">
                <a:moveTo>
                  <a:pt x="3262122" y="63245"/>
                </a:moveTo>
                <a:lnTo>
                  <a:pt x="3262122" y="46481"/>
                </a:lnTo>
                <a:lnTo>
                  <a:pt x="3247793" y="54935"/>
                </a:lnTo>
                <a:lnTo>
                  <a:pt x="3262122" y="63245"/>
                </a:lnTo>
                <a:close/>
              </a:path>
            </a:pathLst>
          </a:custGeom>
          <a:solidFill>
            <a:srgbClr val="4A7EBB"/>
          </a:solidFill>
        </p:spPr>
        <p:txBody>
          <a:bodyPr wrap="square" lIns="0" tIns="0" rIns="0" bIns="0" rtlCol="0"/>
          <a:lstStyle/>
          <a:p>
            <a:endParaRPr/>
          </a:p>
        </p:txBody>
      </p:sp>
      <p:sp>
        <p:nvSpPr>
          <p:cNvPr id="10" name="object 10"/>
          <p:cNvSpPr/>
          <p:nvPr/>
        </p:nvSpPr>
        <p:spPr>
          <a:xfrm>
            <a:off x="390906" y="1188719"/>
            <a:ext cx="1644650" cy="502284"/>
          </a:xfrm>
          <a:custGeom>
            <a:avLst/>
            <a:gdLst/>
            <a:ahLst/>
            <a:cxnLst/>
            <a:rect l="l" t="t" r="r" b="b"/>
            <a:pathLst>
              <a:path w="1644650" h="502285">
                <a:moveTo>
                  <a:pt x="1644395" y="502157"/>
                </a:moveTo>
                <a:lnTo>
                  <a:pt x="1644395" y="0"/>
                </a:lnTo>
                <a:lnTo>
                  <a:pt x="0" y="0"/>
                </a:lnTo>
                <a:lnTo>
                  <a:pt x="0" y="502157"/>
                </a:lnTo>
                <a:lnTo>
                  <a:pt x="12954" y="502157"/>
                </a:lnTo>
                <a:lnTo>
                  <a:pt x="12953" y="25907"/>
                </a:lnTo>
                <a:lnTo>
                  <a:pt x="25145" y="12953"/>
                </a:lnTo>
                <a:lnTo>
                  <a:pt x="25145" y="25907"/>
                </a:lnTo>
                <a:lnTo>
                  <a:pt x="1619250" y="25907"/>
                </a:lnTo>
                <a:lnTo>
                  <a:pt x="1619250" y="12953"/>
                </a:lnTo>
                <a:lnTo>
                  <a:pt x="1632204" y="25907"/>
                </a:lnTo>
                <a:lnTo>
                  <a:pt x="1632204" y="502157"/>
                </a:lnTo>
                <a:lnTo>
                  <a:pt x="1644395" y="502157"/>
                </a:lnTo>
                <a:close/>
              </a:path>
              <a:path w="1644650" h="502285">
                <a:moveTo>
                  <a:pt x="25145" y="25907"/>
                </a:moveTo>
                <a:lnTo>
                  <a:pt x="25145" y="12953"/>
                </a:lnTo>
                <a:lnTo>
                  <a:pt x="12953" y="25907"/>
                </a:lnTo>
                <a:lnTo>
                  <a:pt x="25145" y="25907"/>
                </a:lnTo>
                <a:close/>
              </a:path>
              <a:path w="1644650" h="502285">
                <a:moveTo>
                  <a:pt x="25145" y="476249"/>
                </a:moveTo>
                <a:lnTo>
                  <a:pt x="25145" y="25907"/>
                </a:lnTo>
                <a:lnTo>
                  <a:pt x="12953" y="25907"/>
                </a:lnTo>
                <a:lnTo>
                  <a:pt x="12953" y="476249"/>
                </a:lnTo>
                <a:lnTo>
                  <a:pt x="25145" y="476249"/>
                </a:lnTo>
                <a:close/>
              </a:path>
              <a:path w="1644650" h="502285">
                <a:moveTo>
                  <a:pt x="1632204" y="476249"/>
                </a:moveTo>
                <a:lnTo>
                  <a:pt x="12953" y="476249"/>
                </a:lnTo>
                <a:lnTo>
                  <a:pt x="25145" y="489203"/>
                </a:lnTo>
                <a:lnTo>
                  <a:pt x="25146" y="502157"/>
                </a:lnTo>
                <a:lnTo>
                  <a:pt x="1619250" y="502157"/>
                </a:lnTo>
                <a:lnTo>
                  <a:pt x="1619250" y="489203"/>
                </a:lnTo>
                <a:lnTo>
                  <a:pt x="1632204" y="476249"/>
                </a:lnTo>
                <a:close/>
              </a:path>
              <a:path w="1644650" h="502285">
                <a:moveTo>
                  <a:pt x="25146" y="502157"/>
                </a:moveTo>
                <a:lnTo>
                  <a:pt x="25145" y="489203"/>
                </a:lnTo>
                <a:lnTo>
                  <a:pt x="12953" y="476249"/>
                </a:lnTo>
                <a:lnTo>
                  <a:pt x="12954" y="502157"/>
                </a:lnTo>
                <a:lnTo>
                  <a:pt x="25146" y="502157"/>
                </a:lnTo>
                <a:close/>
              </a:path>
              <a:path w="1644650" h="502285">
                <a:moveTo>
                  <a:pt x="1632204" y="25907"/>
                </a:moveTo>
                <a:lnTo>
                  <a:pt x="1619250" y="12953"/>
                </a:lnTo>
                <a:lnTo>
                  <a:pt x="1619250" y="25907"/>
                </a:lnTo>
                <a:lnTo>
                  <a:pt x="1632204" y="25907"/>
                </a:lnTo>
                <a:close/>
              </a:path>
              <a:path w="1644650" h="502285">
                <a:moveTo>
                  <a:pt x="1632204" y="476249"/>
                </a:moveTo>
                <a:lnTo>
                  <a:pt x="1632204" y="25907"/>
                </a:lnTo>
                <a:lnTo>
                  <a:pt x="1619250" y="25907"/>
                </a:lnTo>
                <a:lnTo>
                  <a:pt x="1619250" y="476249"/>
                </a:lnTo>
                <a:lnTo>
                  <a:pt x="1632204" y="476249"/>
                </a:lnTo>
                <a:close/>
              </a:path>
              <a:path w="1644650" h="502285">
                <a:moveTo>
                  <a:pt x="1632204" y="502157"/>
                </a:moveTo>
                <a:lnTo>
                  <a:pt x="1632204" y="476249"/>
                </a:lnTo>
                <a:lnTo>
                  <a:pt x="1619250" y="489203"/>
                </a:lnTo>
                <a:lnTo>
                  <a:pt x="1619250" y="502157"/>
                </a:lnTo>
                <a:lnTo>
                  <a:pt x="1632204" y="502157"/>
                </a:lnTo>
                <a:close/>
              </a:path>
            </a:pathLst>
          </a:custGeom>
          <a:solidFill>
            <a:srgbClr val="4F81BD"/>
          </a:solidFill>
        </p:spPr>
        <p:txBody>
          <a:bodyPr wrap="square" lIns="0" tIns="0" rIns="0" bIns="0" rtlCol="0"/>
          <a:lstStyle/>
          <a:p>
            <a:endParaRPr/>
          </a:p>
        </p:txBody>
      </p:sp>
      <p:sp>
        <p:nvSpPr>
          <p:cNvPr id="11" name="object 11"/>
          <p:cNvSpPr txBox="1"/>
          <p:nvPr/>
        </p:nvSpPr>
        <p:spPr>
          <a:xfrm>
            <a:off x="451568" y="803909"/>
            <a:ext cx="4253230" cy="769620"/>
          </a:xfrm>
          <a:prstGeom prst="rect">
            <a:avLst/>
          </a:prstGeom>
        </p:spPr>
        <p:txBody>
          <a:bodyPr vert="horz" wrap="square" lIns="0" tIns="0" rIns="0" bIns="0" rtlCol="0">
            <a:spAutoFit/>
          </a:bodyPr>
          <a:lstStyle/>
          <a:p>
            <a:pPr marL="234315" indent="-222250">
              <a:lnSpc>
                <a:spcPct val="100000"/>
              </a:lnSpc>
            </a:pPr>
            <a:r>
              <a:rPr sz="1000" b="1" dirty="0">
                <a:solidFill>
                  <a:srgbClr val="FFFFFF"/>
                </a:solidFill>
                <a:latin typeface="Arial Black"/>
                <a:cs typeface="Arial Black"/>
              </a:rPr>
              <a:t>W</a:t>
            </a:r>
            <a:r>
              <a:rPr sz="1000" b="1" spc="-5" dirty="0">
                <a:solidFill>
                  <a:srgbClr val="FFFFFF"/>
                </a:solidFill>
                <a:latin typeface="Arial Black"/>
                <a:cs typeface="Arial Black"/>
              </a:rPr>
              <a:t>isconsi</a:t>
            </a:r>
            <a:r>
              <a:rPr sz="1000" b="1" dirty="0">
                <a:solidFill>
                  <a:srgbClr val="FFFFFF"/>
                </a:solidFill>
                <a:latin typeface="Arial Black"/>
                <a:cs typeface="Arial Black"/>
              </a:rPr>
              <a:t>n</a:t>
            </a:r>
            <a:r>
              <a:rPr sz="1000" b="1" spc="-15" dirty="0">
                <a:solidFill>
                  <a:srgbClr val="FFFFFF"/>
                </a:solidFill>
                <a:latin typeface="Arial Black"/>
                <a:cs typeface="Arial Black"/>
              </a:rPr>
              <a:t> </a:t>
            </a:r>
            <a:r>
              <a:rPr sz="1000" b="1" spc="-5" dirty="0">
                <a:solidFill>
                  <a:srgbClr val="FFFFFF"/>
                </a:solidFill>
                <a:latin typeface="Arial Black"/>
                <a:cs typeface="Arial Black"/>
              </a:rPr>
              <a:t>Healthcare-Associat</a:t>
            </a:r>
            <a:r>
              <a:rPr sz="1000" b="1" spc="-10" dirty="0">
                <a:solidFill>
                  <a:srgbClr val="FFFFFF"/>
                </a:solidFill>
                <a:latin typeface="Arial Black"/>
                <a:cs typeface="Arial Black"/>
              </a:rPr>
              <a:t>e</a:t>
            </a:r>
            <a:r>
              <a:rPr sz="1000" b="1" dirty="0">
                <a:solidFill>
                  <a:srgbClr val="FFFFFF"/>
                </a:solidFill>
                <a:latin typeface="Arial Black"/>
                <a:cs typeface="Arial Black"/>
              </a:rPr>
              <a:t>d </a:t>
            </a:r>
            <a:r>
              <a:rPr sz="1000" b="1" spc="-5" dirty="0">
                <a:solidFill>
                  <a:srgbClr val="FFFFFF"/>
                </a:solidFill>
                <a:latin typeface="Arial Black"/>
                <a:cs typeface="Arial Black"/>
              </a:rPr>
              <a:t>Infection</a:t>
            </a:r>
            <a:r>
              <a:rPr sz="1000" b="1" dirty="0">
                <a:solidFill>
                  <a:srgbClr val="FFFFFF"/>
                </a:solidFill>
                <a:latin typeface="Arial Black"/>
                <a:cs typeface="Arial Black"/>
              </a:rPr>
              <a:t>s </a:t>
            </a:r>
            <a:r>
              <a:rPr sz="1000" b="1" spc="-5" dirty="0">
                <a:solidFill>
                  <a:srgbClr val="FFFFFF"/>
                </a:solidFill>
                <a:latin typeface="Arial Black"/>
                <a:cs typeface="Arial Black"/>
              </a:rPr>
              <a:t>i</a:t>
            </a:r>
            <a:r>
              <a:rPr sz="1000" b="1" dirty="0">
                <a:solidFill>
                  <a:srgbClr val="FFFFFF"/>
                </a:solidFill>
                <a:latin typeface="Arial Black"/>
                <a:cs typeface="Arial Black"/>
              </a:rPr>
              <a:t>n </a:t>
            </a:r>
            <a:r>
              <a:rPr sz="1000" b="1" spc="-10" dirty="0">
                <a:solidFill>
                  <a:srgbClr val="FFFFFF"/>
                </a:solidFill>
                <a:latin typeface="Arial Black"/>
                <a:cs typeface="Arial Black"/>
              </a:rPr>
              <a:t>L</a:t>
            </a:r>
            <a:r>
              <a:rPr sz="1000" b="1" dirty="0">
                <a:solidFill>
                  <a:srgbClr val="FFFFFF"/>
                </a:solidFill>
                <a:latin typeface="Arial Black"/>
                <a:cs typeface="Arial Black"/>
              </a:rPr>
              <a:t>TC </a:t>
            </a:r>
            <a:r>
              <a:rPr sz="1000" b="1" spc="-5" dirty="0">
                <a:solidFill>
                  <a:srgbClr val="FFFFFF"/>
                </a:solidFill>
                <a:latin typeface="Arial Black"/>
                <a:cs typeface="Arial Black"/>
              </a:rPr>
              <a:t>Coalition</a:t>
            </a:r>
            <a:endParaRPr sz="1000" dirty="0">
              <a:latin typeface="Arial Black"/>
              <a:cs typeface="Arial Black"/>
            </a:endParaRPr>
          </a:p>
          <a:p>
            <a:pPr>
              <a:lnSpc>
                <a:spcPct val="100000"/>
              </a:lnSpc>
            </a:pPr>
            <a:endParaRPr sz="1000" dirty="0">
              <a:latin typeface="Times New Roman"/>
              <a:cs typeface="Times New Roman"/>
            </a:endParaRPr>
          </a:p>
          <a:p>
            <a:pPr>
              <a:lnSpc>
                <a:spcPct val="100000"/>
              </a:lnSpc>
              <a:spcBef>
                <a:spcPts val="16"/>
              </a:spcBef>
            </a:pPr>
            <a:endParaRPr sz="850" dirty="0">
              <a:latin typeface="Times New Roman"/>
              <a:cs typeface="Times New Roman"/>
            </a:endParaRPr>
          </a:p>
          <a:p>
            <a:pPr marL="501015" marR="2922905" indent="-267335">
              <a:lnSpc>
                <a:spcPct val="101400"/>
              </a:lnSpc>
            </a:pPr>
            <a:r>
              <a:rPr sz="1100" spc="-5" dirty="0" smtClean="0">
                <a:solidFill>
                  <a:srgbClr val="00B050"/>
                </a:solidFill>
                <a:latin typeface="Calibri"/>
                <a:cs typeface="Calibri"/>
              </a:rPr>
              <a:t>Reside</a:t>
            </a:r>
            <a:r>
              <a:rPr sz="1100" dirty="0" smtClean="0">
                <a:solidFill>
                  <a:srgbClr val="00B050"/>
                </a:solidFill>
                <a:latin typeface="Calibri"/>
                <a:cs typeface="Calibri"/>
              </a:rPr>
              <a:t>n</a:t>
            </a:r>
            <a:r>
              <a:rPr sz="1100" spc="-5" dirty="0" smtClean="0">
                <a:solidFill>
                  <a:srgbClr val="00B050"/>
                </a:solidFill>
                <a:latin typeface="Calibri"/>
                <a:cs typeface="Calibri"/>
              </a:rPr>
              <a:t>t Ch</a:t>
            </a:r>
            <a:r>
              <a:rPr sz="1100" spc="5" dirty="0" smtClean="0">
                <a:solidFill>
                  <a:srgbClr val="00B050"/>
                </a:solidFill>
                <a:latin typeface="Calibri"/>
                <a:cs typeface="Calibri"/>
              </a:rPr>
              <a:t>a</a:t>
            </a:r>
            <a:r>
              <a:rPr sz="1100" spc="-5" dirty="0" smtClean="0">
                <a:solidFill>
                  <a:srgbClr val="00B050"/>
                </a:solidFill>
                <a:latin typeface="Calibri"/>
                <a:cs typeface="Calibri"/>
              </a:rPr>
              <a:t>n</a:t>
            </a:r>
            <a:r>
              <a:rPr sz="1100" spc="-15" dirty="0" smtClean="0">
                <a:solidFill>
                  <a:srgbClr val="00B050"/>
                </a:solidFill>
                <a:latin typeface="Calibri"/>
                <a:cs typeface="Calibri"/>
              </a:rPr>
              <a:t>g</a:t>
            </a:r>
            <a:r>
              <a:rPr sz="1100" spc="-10" dirty="0" smtClean="0">
                <a:solidFill>
                  <a:srgbClr val="00B050"/>
                </a:solidFill>
                <a:latin typeface="Calibri"/>
                <a:cs typeface="Calibri"/>
              </a:rPr>
              <a:t>e</a:t>
            </a:r>
            <a:r>
              <a:rPr sz="1100" spc="-5" dirty="0" smtClean="0">
                <a:solidFill>
                  <a:srgbClr val="00B050"/>
                </a:solidFill>
                <a:latin typeface="Calibri"/>
                <a:cs typeface="Calibri"/>
              </a:rPr>
              <a:t> </a:t>
            </a:r>
            <a:r>
              <a:rPr sz="1100" spc="5" dirty="0" smtClean="0">
                <a:solidFill>
                  <a:srgbClr val="00B050"/>
                </a:solidFill>
                <a:latin typeface="Calibri"/>
                <a:cs typeface="Calibri"/>
              </a:rPr>
              <a:t>in </a:t>
            </a:r>
            <a:r>
              <a:rPr sz="1100" spc="-5" dirty="0" smtClean="0">
                <a:solidFill>
                  <a:srgbClr val="00B050"/>
                </a:solidFill>
                <a:latin typeface="Calibri"/>
                <a:cs typeface="Calibri"/>
              </a:rPr>
              <a:t>Condition</a:t>
            </a:r>
            <a:endParaRPr sz="1100" dirty="0">
              <a:latin typeface="Calibri"/>
              <a:cs typeface="Calibri"/>
            </a:endParaRPr>
          </a:p>
        </p:txBody>
      </p:sp>
      <p:sp>
        <p:nvSpPr>
          <p:cNvPr id="13" name="object 13"/>
          <p:cNvSpPr/>
          <p:nvPr/>
        </p:nvSpPr>
        <p:spPr>
          <a:xfrm>
            <a:off x="390906" y="2913126"/>
            <a:ext cx="1644650" cy="588010"/>
          </a:xfrm>
          <a:custGeom>
            <a:avLst/>
            <a:gdLst/>
            <a:ahLst/>
            <a:cxnLst/>
            <a:rect l="l" t="t" r="r" b="b"/>
            <a:pathLst>
              <a:path w="1644650" h="588010">
                <a:moveTo>
                  <a:pt x="1644396" y="587501"/>
                </a:moveTo>
                <a:lnTo>
                  <a:pt x="1644395" y="0"/>
                </a:lnTo>
                <a:lnTo>
                  <a:pt x="0" y="0"/>
                </a:lnTo>
                <a:lnTo>
                  <a:pt x="0" y="587501"/>
                </a:lnTo>
                <a:lnTo>
                  <a:pt x="12954" y="587501"/>
                </a:lnTo>
                <a:lnTo>
                  <a:pt x="12953" y="25146"/>
                </a:lnTo>
                <a:lnTo>
                  <a:pt x="25145" y="12954"/>
                </a:lnTo>
                <a:lnTo>
                  <a:pt x="25145" y="25146"/>
                </a:lnTo>
                <a:lnTo>
                  <a:pt x="1619249" y="25146"/>
                </a:lnTo>
                <a:lnTo>
                  <a:pt x="1619249" y="12954"/>
                </a:lnTo>
                <a:lnTo>
                  <a:pt x="1632203" y="25146"/>
                </a:lnTo>
                <a:lnTo>
                  <a:pt x="1632204" y="587501"/>
                </a:lnTo>
                <a:lnTo>
                  <a:pt x="1644396" y="587501"/>
                </a:lnTo>
                <a:close/>
              </a:path>
              <a:path w="1644650" h="588010">
                <a:moveTo>
                  <a:pt x="25145" y="25146"/>
                </a:moveTo>
                <a:lnTo>
                  <a:pt x="25145" y="12954"/>
                </a:lnTo>
                <a:lnTo>
                  <a:pt x="12953" y="25146"/>
                </a:lnTo>
                <a:lnTo>
                  <a:pt x="25145" y="25146"/>
                </a:lnTo>
                <a:close/>
              </a:path>
              <a:path w="1644650" h="588010">
                <a:moveTo>
                  <a:pt x="25145" y="561594"/>
                </a:moveTo>
                <a:lnTo>
                  <a:pt x="25145" y="25146"/>
                </a:lnTo>
                <a:lnTo>
                  <a:pt x="12953" y="25146"/>
                </a:lnTo>
                <a:lnTo>
                  <a:pt x="12954" y="561594"/>
                </a:lnTo>
                <a:lnTo>
                  <a:pt x="25145" y="561594"/>
                </a:lnTo>
                <a:close/>
              </a:path>
              <a:path w="1644650" h="588010">
                <a:moveTo>
                  <a:pt x="1632204" y="561594"/>
                </a:moveTo>
                <a:lnTo>
                  <a:pt x="12954" y="561594"/>
                </a:lnTo>
                <a:lnTo>
                  <a:pt x="25145" y="574548"/>
                </a:lnTo>
                <a:lnTo>
                  <a:pt x="25145" y="587501"/>
                </a:lnTo>
                <a:lnTo>
                  <a:pt x="1619250" y="587501"/>
                </a:lnTo>
                <a:lnTo>
                  <a:pt x="1619250" y="574548"/>
                </a:lnTo>
                <a:lnTo>
                  <a:pt x="1632204" y="561594"/>
                </a:lnTo>
                <a:close/>
              </a:path>
              <a:path w="1644650" h="588010">
                <a:moveTo>
                  <a:pt x="25145" y="587501"/>
                </a:moveTo>
                <a:lnTo>
                  <a:pt x="25145" y="574548"/>
                </a:lnTo>
                <a:lnTo>
                  <a:pt x="12954" y="561594"/>
                </a:lnTo>
                <a:lnTo>
                  <a:pt x="12954" y="587501"/>
                </a:lnTo>
                <a:lnTo>
                  <a:pt x="25145" y="587501"/>
                </a:lnTo>
                <a:close/>
              </a:path>
              <a:path w="1644650" h="588010">
                <a:moveTo>
                  <a:pt x="1632203" y="25146"/>
                </a:moveTo>
                <a:lnTo>
                  <a:pt x="1619249" y="12954"/>
                </a:lnTo>
                <a:lnTo>
                  <a:pt x="1619249" y="25146"/>
                </a:lnTo>
                <a:lnTo>
                  <a:pt x="1632203" y="25146"/>
                </a:lnTo>
                <a:close/>
              </a:path>
              <a:path w="1644650" h="588010">
                <a:moveTo>
                  <a:pt x="1632204" y="561594"/>
                </a:moveTo>
                <a:lnTo>
                  <a:pt x="1632203" y="25146"/>
                </a:lnTo>
                <a:lnTo>
                  <a:pt x="1619249" y="25146"/>
                </a:lnTo>
                <a:lnTo>
                  <a:pt x="1619250" y="561594"/>
                </a:lnTo>
                <a:lnTo>
                  <a:pt x="1632204" y="561594"/>
                </a:lnTo>
                <a:close/>
              </a:path>
              <a:path w="1644650" h="588010">
                <a:moveTo>
                  <a:pt x="1632204" y="587501"/>
                </a:moveTo>
                <a:lnTo>
                  <a:pt x="1632204" y="561594"/>
                </a:lnTo>
                <a:lnTo>
                  <a:pt x="1619250" y="574548"/>
                </a:lnTo>
                <a:lnTo>
                  <a:pt x="1619250" y="587501"/>
                </a:lnTo>
                <a:lnTo>
                  <a:pt x="1632204" y="587501"/>
                </a:lnTo>
                <a:close/>
              </a:path>
            </a:pathLst>
          </a:custGeom>
          <a:solidFill>
            <a:srgbClr val="4F81BD"/>
          </a:solidFill>
        </p:spPr>
        <p:txBody>
          <a:bodyPr wrap="square" lIns="0" tIns="0" rIns="0" bIns="0" rtlCol="0"/>
          <a:lstStyle/>
          <a:p>
            <a:endParaRPr/>
          </a:p>
        </p:txBody>
      </p:sp>
      <p:sp>
        <p:nvSpPr>
          <p:cNvPr id="14" name="object 14"/>
          <p:cNvSpPr txBox="1"/>
          <p:nvPr/>
        </p:nvSpPr>
        <p:spPr>
          <a:xfrm>
            <a:off x="591566" y="3051873"/>
            <a:ext cx="1242060" cy="335915"/>
          </a:xfrm>
          <a:prstGeom prst="rect">
            <a:avLst/>
          </a:prstGeom>
        </p:spPr>
        <p:txBody>
          <a:bodyPr vert="horz" wrap="square" lIns="0" tIns="0" rIns="0" bIns="0" rtlCol="0">
            <a:spAutoFit/>
          </a:bodyPr>
          <a:lstStyle/>
          <a:p>
            <a:pPr marL="414655" marR="5080" indent="-402590">
              <a:lnSpc>
                <a:spcPct val="101800"/>
              </a:lnSpc>
            </a:pPr>
            <a:r>
              <a:rPr sz="1100" spc="-5" dirty="0">
                <a:solidFill>
                  <a:srgbClr val="00B050"/>
                </a:solidFill>
                <a:latin typeface="Calibri"/>
                <a:cs typeface="Calibri"/>
              </a:rPr>
              <a:t>Localizin</a:t>
            </a:r>
            <a:r>
              <a:rPr sz="1100" dirty="0">
                <a:solidFill>
                  <a:srgbClr val="00B050"/>
                </a:solidFill>
                <a:latin typeface="Calibri"/>
                <a:cs typeface="Calibri"/>
              </a:rPr>
              <a:t>g</a:t>
            </a:r>
            <a:r>
              <a:rPr sz="1100" spc="5" dirty="0">
                <a:solidFill>
                  <a:srgbClr val="00B050"/>
                </a:solidFill>
                <a:latin typeface="Calibri"/>
                <a:cs typeface="Calibri"/>
              </a:rPr>
              <a:t> </a:t>
            </a:r>
            <a:r>
              <a:rPr sz="1100" spc="-10" dirty="0">
                <a:solidFill>
                  <a:srgbClr val="00B050"/>
                </a:solidFill>
                <a:latin typeface="Calibri"/>
                <a:cs typeface="Calibri"/>
              </a:rPr>
              <a:t>Ur</a:t>
            </a:r>
            <a:r>
              <a:rPr sz="1100" dirty="0">
                <a:solidFill>
                  <a:srgbClr val="00B050"/>
                </a:solidFill>
                <a:latin typeface="Calibri"/>
                <a:cs typeface="Calibri"/>
              </a:rPr>
              <a:t>i</a:t>
            </a:r>
            <a:r>
              <a:rPr sz="1100" spc="-5" dirty="0">
                <a:solidFill>
                  <a:srgbClr val="00B050"/>
                </a:solidFill>
                <a:latin typeface="Calibri"/>
                <a:cs typeface="Calibri"/>
              </a:rPr>
              <a:t>n</a:t>
            </a:r>
            <a:r>
              <a:rPr sz="1100" spc="-10" dirty="0">
                <a:solidFill>
                  <a:srgbClr val="00B050"/>
                </a:solidFill>
                <a:latin typeface="Calibri"/>
                <a:cs typeface="Calibri"/>
              </a:rPr>
              <a:t>ar</a:t>
            </a:r>
            <a:r>
              <a:rPr sz="1100" spc="-5" dirty="0">
                <a:solidFill>
                  <a:srgbClr val="00B050"/>
                </a:solidFill>
                <a:latin typeface="Calibri"/>
                <a:cs typeface="Calibri"/>
              </a:rPr>
              <a:t>y S/S (</a:t>
            </a:r>
            <a:r>
              <a:rPr sz="1100" b="1" spc="-15" dirty="0">
                <a:solidFill>
                  <a:srgbClr val="00B050"/>
                </a:solidFill>
                <a:latin typeface="Calibri"/>
                <a:cs typeface="Calibri"/>
              </a:rPr>
              <a:t>Bo</a:t>
            </a:r>
            <a:r>
              <a:rPr sz="1100" b="1" spc="-5" dirty="0">
                <a:solidFill>
                  <a:srgbClr val="00B050"/>
                </a:solidFill>
                <a:latin typeface="Calibri"/>
                <a:cs typeface="Calibri"/>
              </a:rPr>
              <a:t>x</a:t>
            </a:r>
            <a:r>
              <a:rPr sz="1100" b="1" dirty="0">
                <a:solidFill>
                  <a:srgbClr val="00B050"/>
                </a:solidFill>
                <a:latin typeface="Calibri"/>
                <a:cs typeface="Calibri"/>
              </a:rPr>
              <a:t> </a:t>
            </a:r>
            <a:r>
              <a:rPr sz="1100" b="1" spc="-10" dirty="0">
                <a:solidFill>
                  <a:srgbClr val="00B050"/>
                </a:solidFill>
                <a:latin typeface="Calibri"/>
                <a:cs typeface="Calibri"/>
              </a:rPr>
              <a:t>B</a:t>
            </a:r>
            <a:r>
              <a:rPr sz="1100" dirty="0">
                <a:solidFill>
                  <a:srgbClr val="00B050"/>
                </a:solidFill>
                <a:latin typeface="Calibri"/>
                <a:cs typeface="Calibri"/>
              </a:rPr>
              <a:t>)</a:t>
            </a:r>
            <a:endParaRPr sz="1100">
              <a:latin typeface="Calibri"/>
              <a:cs typeface="Calibri"/>
            </a:endParaRPr>
          </a:p>
        </p:txBody>
      </p:sp>
      <p:sp>
        <p:nvSpPr>
          <p:cNvPr id="15" name="object 15"/>
          <p:cNvSpPr/>
          <p:nvPr/>
        </p:nvSpPr>
        <p:spPr>
          <a:xfrm>
            <a:off x="381000" y="1979676"/>
            <a:ext cx="1654810" cy="654050"/>
          </a:xfrm>
          <a:custGeom>
            <a:avLst/>
            <a:gdLst/>
            <a:ahLst/>
            <a:cxnLst/>
            <a:rect l="l" t="t" r="r" b="b"/>
            <a:pathLst>
              <a:path w="1654810" h="654050">
                <a:moveTo>
                  <a:pt x="1654302" y="653796"/>
                </a:moveTo>
                <a:lnTo>
                  <a:pt x="1654302" y="0"/>
                </a:lnTo>
                <a:lnTo>
                  <a:pt x="0" y="0"/>
                </a:lnTo>
                <a:lnTo>
                  <a:pt x="0" y="653796"/>
                </a:lnTo>
                <a:lnTo>
                  <a:pt x="12953" y="653796"/>
                </a:lnTo>
                <a:lnTo>
                  <a:pt x="12953" y="25146"/>
                </a:lnTo>
                <a:lnTo>
                  <a:pt x="25907" y="12954"/>
                </a:lnTo>
                <a:lnTo>
                  <a:pt x="25907" y="25146"/>
                </a:lnTo>
                <a:lnTo>
                  <a:pt x="1629156" y="25146"/>
                </a:lnTo>
                <a:lnTo>
                  <a:pt x="1629156" y="12954"/>
                </a:lnTo>
                <a:lnTo>
                  <a:pt x="1642110" y="25146"/>
                </a:lnTo>
                <a:lnTo>
                  <a:pt x="1642110" y="653796"/>
                </a:lnTo>
                <a:lnTo>
                  <a:pt x="1654302" y="653796"/>
                </a:lnTo>
                <a:close/>
              </a:path>
              <a:path w="1654810" h="654050">
                <a:moveTo>
                  <a:pt x="25907" y="25146"/>
                </a:moveTo>
                <a:lnTo>
                  <a:pt x="25907" y="12954"/>
                </a:lnTo>
                <a:lnTo>
                  <a:pt x="12953" y="25146"/>
                </a:lnTo>
                <a:lnTo>
                  <a:pt x="25907" y="25146"/>
                </a:lnTo>
                <a:close/>
              </a:path>
              <a:path w="1654810" h="654050">
                <a:moveTo>
                  <a:pt x="25907" y="628650"/>
                </a:moveTo>
                <a:lnTo>
                  <a:pt x="25907" y="25146"/>
                </a:lnTo>
                <a:lnTo>
                  <a:pt x="12953" y="25146"/>
                </a:lnTo>
                <a:lnTo>
                  <a:pt x="12954" y="628650"/>
                </a:lnTo>
                <a:lnTo>
                  <a:pt x="25907" y="628650"/>
                </a:lnTo>
                <a:close/>
              </a:path>
              <a:path w="1654810" h="654050">
                <a:moveTo>
                  <a:pt x="1642110" y="628650"/>
                </a:moveTo>
                <a:lnTo>
                  <a:pt x="12954" y="628650"/>
                </a:lnTo>
                <a:lnTo>
                  <a:pt x="25908" y="641604"/>
                </a:lnTo>
                <a:lnTo>
                  <a:pt x="25907" y="653796"/>
                </a:lnTo>
                <a:lnTo>
                  <a:pt x="1629156" y="653796"/>
                </a:lnTo>
                <a:lnTo>
                  <a:pt x="1629156" y="641604"/>
                </a:lnTo>
                <a:lnTo>
                  <a:pt x="1642110" y="628650"/>
                </a:lnTo>
                <a:close/>
              </a:path>
              <a:path w="1654810" h="654050">
                <a:moveTo>
                  <a:pt x="25907" y="653796"/>
                </a:moveTo>
                <a:lnTo>
                  <a:pt x="25908" y="641604"/>
                </a:lnTo>
                <a:lnTo>
                  <a:pt x="12954" y="628650"/>
                </a:lnTo>
                <a:lnTo>
                  <a:pt x="12953" y="653796"/>
                </a:lnTo>
                <a:lnTo>
                  <a:pt x="25907" y="653796"/>
                </a:lnTo>
                <a:close/>
              </a:path>
              <a:path w="1654810" h="654050">
                <a:moveTo>
                  <a:pt x="1642110" y="25146"/>
                </a:moveTo>
                <a:lnTo>
                  <a:pt x="1629156" y="12954"/>
                </a:lnTo>
                <a:lnTo>
                  <a:pt x="1629156" y="25146"/>
                </a:lnTo>
                <a:lnTo>
                  <a:pt x="1642110" y="25146"/>
                </a:lnTo>
                <a:close/>
              </a:path>
              <a:path w="1654810" h="654050">
                <a:moveTo>
                  <a:pt x="1642110" y="628650"/>
                </a:moveTo>
                <a:lnTo>
                  <a:pt x="1642110" y="25146"/>
                </a:lnTo>
                <a:lnTo>
                  <a:pt x="1629156" y="25146"/>
                </a:lnTo>
                <a:lnTo>
                  <a:pt x="1629156" y="628650"/>
                </a:lnTo>
                <a:lnTo>
                  <a:pt x="1642110" y="628650"/>
                </a:lnTo>
                <a:close/>
              </a:path>
              <a:path w="1654810" h="654050">
                <a:moveTo>
                  <a:pt x="1642110" y="653796"/>
                </a:moveTo>
                <a:lnTo>
                  <a:pt x="1642110" y="628650"/>
                </a:lnTo>
                <a:lnTo>
                  <a:pt x="1629156" y="641604"/>
                </a:lnTo>
                <a:lnTo>
                  <a:pt x="1629156" y="653796"/>
                </a:lnTo>
                <a:lnTo>
                  <a:pt x="1642110" y="653796"/>
                </a:lnTo>
                <a:close/>
              </a:path>
            </a:pathLst>
          </a:custGeom>
          <a:solidFill>
            <a:srgbClr val="4F81BD"/>
          </a:solidFill>
        </p:spPr>
        <p:txBody>
          <a:bodyPr wrap="square" lIns="0" tIns="0" rIns="0" bIns="0" rtlCol="0"/>
          <a:lstStyle/>
          <a:p>
            <a:endParaRPr/>
          </a:p>
        </p:txBody>
      </p:sp>
      <p:sp>
        <p:nvSpPr>
          <p:cNvPr id="16" name="object 16"/>
          <p:cNvSpPr txBox="1"/>
          <p:nvPr/>
        </p:nvSpPr>
        <p:spPr>
          <a:xfrm>
            <a:off x="684530" y="2065845"/>
            <a:ext cx="1046480" cy="506095"/>
          </a:xfrm>
          <a:prstGeom prst="rect">
            <a:avLst/>
          </a:prstGeom>
        </p:spPr>
        <p:txBody>
          <a:bodyPr vert="horz" wrap="square" lIns="0" tIns="0" rIns="0" bIns="0" rtlCol="0">
            <a:spAutoFit/>
          </a:bodyPr>
          <a:lstStyle/>
          <a:p>
            <a:pPr marL="12700" marR="5080" algn="ctr">
              <a:lnSpc>
                <a:spcPct val="101600"/>
              </a:lnSpc>
            </a:pPr>
            <a:r>
              <a:rPr sz="1100" spc="-5" dirty="0">
                <a:solidFill>
                  <a:srgbClr val="00B050"/>
                </a:solidFill>
                <a:latin typeface="Calibri"/>
                <a:cs typeface="Calibri"/>
              </a:rPr>
              <a:t>Complet</a:t>
            </a:r>
            <a:r>
              <a:rPr sz="1100" dirty="0">
                <a:solidFill>
                  <a:srgbClr val="00B050"/>
                </a:solidFill>
                <a:latin typeface="Calibri"/>
                <a:cs typeface="Calibri"/>
              </a:rPr>
              <a:t>e </a:t>
            </a:r>
            <a:r>
              <a:rPr sz="1100" spc="-15" dirty="0">
                <a:solidFill>
                  <a:srgbClr val="00B050"/>
                </a:solidFill>
                <a:latin typeface="Calibri"/>
                <a:cs typeface="Calibri"/>
              </a:rPr>
              <a:t>N</a:t>
            </a:r>
            <a:r>
              <a:rPr sz="1100" spc="-10" dirty="0">
                <a:solidFill>
                  <a:srgbClr val="00B050"/>
                </a:solidFill>
                <a:latin typeface="Calibri"/>
                <a:cs typeface="Calibri"/>
              </a:rPr>
              <a:t>u</a:t>
            </a:r>
            <a:r>
              <a:rPr sz="1100" spc="-5" dirty="0">
                <a:solidFill>
                  <a:srgbClr val="00B050"/>
                </a:solidFill>
                <a:latin typeface="Calibri"/>
                <a:cs typeface="Calibri"/>
              </a:rPr>
              <a:t>rsing </a:t>
            </a:r>
            <a:r>
              <a:rPr sz="1100" spc="-10" dirty="0">
                <a:solidFill>
                  <a:srgbClr val="00B050"/>
                </a:solidFill>
                <a:latin typeface="Calibri"/>
                <a:cs typeface="Calibri"/>
              </a:rPr>
              <a:t>Assessment</a:t>
            </a:r>
            <a:r>
              <a:rPr sz="1100" spc="-5" dirty="0">
                <a:solidFill>
                  <a:srgbClr val="00B050"/>
                </a:solidFill>
                <a:latin typeface="Calibri"/>
                <a:cs typeface="Calibri"/>
              </a:rPr>
              <a:t>    (</a:t>
            </a:r>
            <a:r>
              <a:rPr sz="1100" b="1" spc="-15" dirty="0">
                <a:solidFill>
                  <a:srgbClr val="00B050"/>
                </a:solidFill>
                <a:latin typeface="Calibri"/>
                <a:cs typeface="Calibri"/>
              </a:rPr>
              <a:t>Bo</a:t>
            </a:r>
            <a:r>
              <a:rPr sz="1100" b="1" spc="-5" dirty="0">
                <a:solidFill>
                  <a:srgbClr val="00B050"/>
                </a:solidFill>
                <a:latin typeface="Calibri"/>
                <a:cs typeface="Calibri"/>
              </a:rPr>
              <a:t>x</a:t>
            </a:r>
            <a:r>
              <a:rPr sz="1100" b="1" dirty="0">
                <a:solidFill>
                  <a:srgbClr val="00B050"/>
                </a:solidFill>
                <a:latin typeface="Calibri"/>
                <a:cs typeface="Calibri"/>
              </a:rPr>
              <a:t> </a:t>
            </a:r>
            <a:r>
              <a:rPr sz="1100" b="1" spc="-15" dirty="0">
                <a:solidFill>
                  <a:srgbClr val="00B050"/>
                </a:solidFill>
                <a:latin typeface="Calibri"/>
                <a:cs typeface="Calibri"/>
              </a:rPr>
              <a:t>A</a:t>
            </a:r>
            <a:r>
              <a:rPr sz="1100" dirty="0">
                <a:solidFill>
                  <a:srgbClr val="00B050"/>
                </a:solidFill>
                <a:latin typeface="Calibri"/>
                <a:cs typeface="Calibri"/>
              </a:rPr>
              <a:t>)</a:t>
            </a:r>
            <a:endParaRPr sz="1100">
              <a:latin typeface="Calibri"/>
              <a:cs typeface="Calibri"/>
            </a:endParaRPr>
          </a:p>
        </p:txBody>
      </p:sp>
      <p:sp>
        <p:nvSpPr>
          <p:cNvPr id="17" name="object 17"/>
          <p:cNvSpPr/>
          <p:nvPr/>
        </p:nvSpPr>
        <p:spPr>
          <a:xfrm>
            <a:off x="1145286" y="1681733"/>
            <a:ext cx="110489" cy="314960"/>
          </a:xfrm>
          <a:custGeom>
            <a:avLst/>
            <a:gdLst/>
            <a:ahLst/>
            <a:cxnLst/>
            <a:rect l="l" t="t" r="r" b="b"/>
            <a:pathLst>
              <a:path w="110490" h="314960">
                <a:moveTo>
                  <a:pt x="55244" y="277289"/>
                </a:moveTo>
                <a:lnTo>
                  <a:pt x="19050" y="214884"/>
                </a:lnTo>
                <a:lnTo>
                  <a:pt x="16001" y="210312"/>
                </a:lnTo>
                <a:lnTo>
                  <a:pt x="10667" y="208788"/>
                </a:lnTo>
                <a:lnTo>
                  <a:pt x="6095" y="211074"/>
                </a:lnTo>
                <a:lnTo>
                  <a:pt x="1523" y="214122"/>
                </a:lnTo>
                <a:lnTo>
                  <a:pt x="0" y="219456"/>
                </a:lnTo>
                <a:lnTo>
                  <a:pt x="2285" y="224028"/>
                </a:lnTo>
                <a:lnTo>
                  <a:pt x="45719" y="298935"/>
                </a:lnTo>
                <a:lnTo>
                  <a:pt x="45719" y="295656"/>
                </a:lnTo>
                <a:lnTo>
                  <a:pt x="47243" y="295656"/>
                </a:lnTo>
                <a:lnTo>
                  <a:pt x="47243" y="291084"/>
                </a:lnTo>
                <a:lnTo>
                  <a:pt x="55244" y="277289"/>
                </a:lnTo>
                <a:close/>
              </a:path>
              <a:path w="110490" h="314960">
                <a:moveTo>
                  <a:pt x="64769" y="260866"/>
                </a:moveTo>
                <a:lnTo>
                  <a:pt x="64769" y="0"/>
                </a:lnTo>
                <a:lnTo>
                  <a:pt x="45719" y="0"/>
                </a:lnTo>
                <a:lnTo>
                  <a:pt x="45719" y="260866"/>
                </a:lnTo>
                <a:lnTo>
                  <a:pt x="55244" y="277289"/>
                </a:lnTo>
                <a:lnTo>
                  <a:pt x="64769" y="260866"/>
                </a:lnTo>
                <a:close/>
              </a:path>
              <a:path w="110490" h="314960">
                <a:moveTo>
                  <a:pt x="64769" y="297865"/>
                </a:moveTo>
                <a:lnTo>
                  <a:pt x="64769" y="295656"/>
                </a:lnTo>
                <a:lnTo>
                  <a:pt x="45719" y="295656"/>
                </a:lnTo>
                <a:lnTo>
                  <a:pt x="45719" y="298935"/>
                </a:lnTo>
                <a:lnTo>
                  <a:pt x="54863" y="314706"/>
                </a:lnTo>
                <a:lnTo>
                  <a:pt x="64769" y="297865"/>
                </a:lnTo>
                <a:close/>
              </a:path>
              <a:path w="110490" h="314960">
                <a:moveTo>
                  <a:pt x="63245" y="291084"/>
                </a:moveTo>
                <a:lnTo>
                  <a:pt x="55244" y="277289"/>
                </a:lnTo>
                <a:lnTo>
                  <a:pt x="47243" y="291084"/>
                </a:lnTo>
                <a:lnTo>
                  <a:pt x="63245" y="291084"/>
                </a:lnTo>
                <a:close/>
              </a:path>
              <a:path w="110490" h="314960">
                <a:moveTo>
                  <a:pt x="63245" y="295656"/>
                </a:moveTo>
                <a:lnTo>
                  <a:pt x="63245" y="291084"/>
                </a:lnTo>
                <a:lnTo>
                  <a:pt x="47243" y="291084"/>
                </a:lnTo>
                <a:lnTo>
                  <a:pt x="47243" y="295656"/>
                </a:lnTo>
                <a:lnTo>
                  <a:pt x="63245" y="295656"/>
                </a:lnTo>
                <a:close/>
              </a:path>
              <a:path w="110490" h="314960">
                <a:moveTo>
                  <a:pt x="110489" y="219456"/>
                </a:moveTo>
                <a:lnTo>
                  <a:pt x="108965" y="214122"/>
                </a:lnTo>
                <a:lnTo>
                  <a:pt x="104393" y="211074"/>
                </a:lnTo>
                <a:lnTo>
                  <a:pt x="99822" y="208788"/>
                </a:lnTo>
                <a:lnTo>
                  <a:pt x="93725" y="210312"/>
                </a:lnTo>
                <a:lnTo>
                  <a:pt x="91439" y="214884"/>
                </a:lnTo>
                <a:lnTo>
                  <a:pt x="55244" y="277289"/>
                </a:lnTo>
                <a:lnTo>
                  <a:pt x="63245" y="291084"/>
                </a:lnTo>
                <a:lnTo>
                  <a:pt x="63245" y="295656"/>
                </a:lnTo>
                <a:lnTo>
                  <a:pt x="64769" y="295656"/>
                </a:lnTo>
                <a:lnTo>
                  <a:pt x="64769" y="297865"/>
                </a:lnTo>
                <a:lnTo>
                  <a:pt x="108203" y="224028"/>
                </a:lnTo>
                <a:lnTo>
                  <a:pt x="110489" y="219456"/>
                </a:lnTo>
                <a:close/>
              </a:path>
            </a:pathLst>
          </a:custGeom>
          <a:solidFill>
            <a:srgbClr val="4A7EBB"/>
          </a:solidFill>
        </p:spPr>
        <p:txBody>
          <a:bodyPr wrap="square" lIns="0" tIns="0" rIns="0" bIns="0" rtlCol="0"/>
          <a:lstStyle/>
          <a:p>
            <a:endParaRPr/>
          </a:p>
        </p:txBody>
      </p:sp>
      <p:sp>
        <p:nvSpPr>
          <p:cNvPr id="18" name="object 18"/>
          <p:cNvSpPr/>
          <p:nvPr/>
        </p:nvSpPr>
        <p:spPr>
          <a:xfrm>
            <a:off x="1158239" y="2630423"/>
            <a:ext cx="110489" cy="295910"/>
          </a:xfrm>
          <a:custGeom>
            <a:avLst/>
            <a:gdLst/>
            <a:ahLst/>
            <a:cxnLst/>
            <a:rect l="l" t="t" r="r" b="b"/>
            <a:pathLst>
              <a:path w="110490" h="295910">
                <a:moveTo>
                  <a:pt x="54935" y="257705"/>
                </a:moveTo>
                <a:lnTo>
                  <a:pt x="19050" y="195833"/>
                </a:lnTo>
                <a:lnTo>
                  <a:pt x="16001" y="191262"/>
                </a:lnTo>
                <a:lnTo>
                  <a:pt x="9906" y="189737"/>
                </a:lnTo>
                <a:lnTo>
                  <a:pt x="6096" y="192024"/>
                </a:lnTo>
                <a:lnTo>
                  <a:pt x="1523" y="195071"/>
                </a:lnTo>
                <a:lnTo>
                  <a:pt x="0" y="200406"/>
                </a:lnTo>
                <a:lnTo>
                  <a:pt x="2285" y="204977"/>
                </a:lnTo>
                <a:lnTo>
                  <a:pt x="45719" y="279885"/>
                </a:lnTo>
                <a:lnTo>
                  <a:pt x="45719" y="276606"/>
                </a:lnTo>
                <a:lnTo>
                  <a:pt x="46481" y="276606"/>
                </a:lnTo>
                <a:lnTo>
                  <a:pt x="46481" y="272033"/>
                </a:lnTo>
                <a:lnTo>
                  <a:pt x="54935" y="257705"/>
                </a:lnTo>
                <a:close/>
              </a:path>
              <a:path w="110490" h="295910">
                <a:moveTo>
                  <a:pt x="64769" y="241037"/>
                </a:moveTo>
                <a:lnTo>
                  <a:pt x="64769" y="0"/>
                </a:lnTo>
                <a:lnTo>
                  <a:pt x="45719" y="0"/>
                </a:lnTo>
                <a:lnTo>
                  <a:pt x="45719" y="241816"/>
                </a:lnTo>
                <a:lnTo>
                  <a:pt x="54935" y="257705"/>
                </a:lnTo>
                <a:lnTo>
                  <a:pt x="64769" y="241037"/>
                </a:lnTo>
                <a:close/>
              </a:path>
              <a:path w="110490" h="295910">
                <a:moveTo>
                  <a:pt x="64769" y="278571"/>
                </a:moveTo>
                <a:lnTo>
                  <a:pt x="64769" y="276606"/>
                </a:lnTo>
                <a:lnTo>
                  <a:pt x="45719" y="276606"/>
                </a:lnTo>
                <a:lnTo>
                  <a:pt x="45719" y="279885"/>
                </a:lnTo>
                <a:lnTo>
                  <a:pt x="54863" y="295656"/>
                </a:lnTo>
                <a:lnTo>
                  <a:pt x="64769" y="278571"/>
                </a:lnTo>
                <a:close/>
              </a:path>
              <a:path w="110490" h="295910">
                <a:moveTo>
                  <a:pt x="63246" y="272033"/>
                </a:moveTo>
                <a:lnTo>
                  <a:pt x="54935" y="257705"/>
                </a:lnTo>
                <a:lnTo>
                  <a:pt x="46481" y="272033"/>
                </a:lnTo>
                <a:lnTo>
                  <a:pt x="63246" y="272033"/>
                </a:lnTo>
                <a:close/>
              </a:path>
              <a:path w="110490" h="295910">
                <a:moveTo>
                  <a:pt x="63246" y="276606"/>
                </a:moveTo>
                <a:lnTo>
                  <a:pt x="63246" y="272033"/>
                </a:lnTo>
                <a:lnTo>
                  <a:pt x="46481" y="272033"/>
                </a:lnTo>
                <a:lnTo>
                  <a:pt x="46481" y="276606"/>
                </a:lnTo>
                <a:lnTo>
                  <a:pt x="63246" y="276606"/>
                </a:lnTo>
                <a:close/>
              </a:path>
              <a:path w="110490" h="295910">
                <a:moveTo>
                  <a:pt x="110490" y="200406"/>
                </a:moveTo>
                <a:lnTo>
                  <a:pt x="108965" y="195071"/>
                </a:lnTo>
                <a:lnTo>
                  <a:pt x="104393" y="192024"/>
                </a:lnTo>
                <a:lnTo>
                  <a:pt x="99822" y="189737"/>
                </a:lnTo>
                <a:lnTo>
                  <a:pt x="93725" y="191262"/>
                </a:lnTo>
                <a:lnTo>
                  <a:pt x="91440" y="195833"/>
                </a:lnTo>
                <a:lnTo>
                  <a:pt x="54935" y="257705"/>
                </a:lnTo>
                <a:lnTo>
                  <a:pt x="63246" y="272033"/>
                </a:lnTo>
                <a:lnTo>
                  <a:pt x="63246" y="276606"/>
                </a:lnTo>
                <a:lnTo>
                  <a:pt x="64769" y="276606"/>
                </a:lnTo>
                <a:lnTo>
                  <a:pt x="64769" y="278571"/>
                </a:lnTo>
                <a:lnTo>
                  <a:pt x="107441" y="204977"/>
                </a:lnTo>
                <a:lnTo>
                  <a:pt x="110490" y="200406"/>
                </a:lnTo>
                <a:close/>
              </a:path>
            </a:pathLst>
          </a:custGeom>
          <a:solidFill>
            <a:srgbClr val="4A7EBB"/>
          </a:solidFill>
        </p:spPr>
        <p:txBody>
          <a:bodyPr wrap="square" lIns="0" tIns="0" rIns="0" bIns="0" rtlCol="0"/>
          <a:lstStyle/>
          <a:p>
            <a:endParaRPr/>
          </a:p>
        </p:txBody>
      </p:sp>
      <p:sp>
        <p:nvSpPr>
          <p:cNvPr id="19" name="object 19"/>
          <p:cNvSpPr/>
          <p:nvPr/>
        </p:nvSpPr>
        <p:spPr>
          <a:xfrm>
            <a:off x="5292852" y="2973323"/>
            <a:ext cx="1102360" cy="454659"/>
          </a:xfrm>
          <a:custGeom>
            <a:avLst/>
            <a:gdLst/>
            <a:ahLst/>
            <a:cxnLst/>
            <a:rect l="l" t="t" r="r" b="b"/>
            <a:pathLst>
              <a:path w="1102360" h="454660">
                <a:moveTo>
                  <a:pt x="1101852" y="454151"/>
                </a:moveTo>
                <a:lnTo>
                  <a:pt x="1101852" y="0"/>
                </a:lnTo>
                <a:lnTo>
                  <a:pt x="0" y="0"/>
                </a:lnTo>
                <a:lnTo>
                  <a:pt x="0" y="454151"/>
                </a:lnTo>
                <a:lnTo>
                  <a:pt x="12953" y="454151"/>
                </a:lnTo>
                <a:lnTo>
                  <a:pt x="12953" y="25145"/>
                </a:lnTo>
                <a:lnTo>
                  <a:pt x="25908" y="12953"/>
                </a:lnTo>
                <a:lnTo>
                  <a:pt x="25908" y="25145"/>
                </a:lnTo>
                <a:lnTo>
                  <a:pt x="1076706" y="25145"/>
                </a:lnTo>
                <a:lnTo>
                  <a:pt x="1076706" y="12953"/>
                </a:lnTo>
                <a:lnTo>
                  <a:pt x="1088898" y="25145"/>
                </a:lnTo>
                <a:lnTo>
                  <a:pt x="1088898" y="454151"/>
                </a:lnTo>
                <a:lnTo>
                  <a:pt x="1101852" y="454151"/>
                </a:lnTo>
                <a:close/>
              </a:path>
              <a:path w="1102360" h="454660">
                <a:moveTo>
                  <a:pt x="25908" y="25145"/>
                </a:moveTo>
                <a:lnTo>
                  <a:pt x="25908" y="12953"/>
                </a:lnTo>
                <a:lnTo>
                  <a:pt x="12953" y="25145"/>
                </a:lnTo>
                <a:lnTo>
                  <a:pt x="25908" y="25145"/>
                </a:lnTo>
                <a:close/>
              </a:path>
              <a:path w="1102360" h="454660">
                <a:moveTo>
                  <a:pt x="25908" y="429005"/>
                </a:moveTo>
                <a:lnTo>
                  <a:pt x="25908" y="25145"/>
                </a:lnTo>
                <a:lnTo>
                  <a:pt x="12953" y="25145"/>
                </a:lnTo>
                <a:lnTo>
                  <a:pt x="12953" y="429005"/>
                </a:lnTo>
                <a:lnTo>
                  <a:pt x="25908" y="429005"/>
                </a:lnTo>
                <a:close/>
              </a:path>
              <a:path w="1102360" h="454660">
                <a:moveTo>
                  <a:pt x="1088898" y="429005"/>
                </a:moveTo>
                <a:lnTo>
                  <a:pt x="12953" y="429005"/>
                </a:lnTo>
                <a:lnTo>
                  <a:pt x="25908" y="441198"/>
                </a:lnTo>
                <a:lnTo>
                  <a:pt x="25908" y="454151"/>
                </a:lnTo>
                <a:lnTo>
                  <a:pt x="1076706" y="454151"/>
                </a:lnTo>
                <a:lnTo>
                  <a:pt x="1076706" y="441197"/>
                </a:lnTo>
                <a:lnTo>
                  <a:pt x="1088898" y="429005"/>
                </a:lnTo>
                <a:close/>
              </a:path>
              <a:path w="1102360" h="454660">
                <a:moveTo>
                  <a:pt x="25908" y="454151"/>
                </a:moveTo>
                <a:lnTo>
                  <a:pt x="25908" y="441198"/>
                </a:lnTo>
                <a:lnTo>
                  <a:pt x="12953" y="429005"/>
                </a:lnTo>
                <a:lnTo>
                  <a:pt x="12953" y="454151"/>
                </a:lnTo>
                <a:lnTo>
                  <a:pt x="25908" y="454151"/>
                </a:lnTo>
                <a:close/>
              </a:path>
              <a:path w="1102360" h="454660">
                <a:moveTo>
                  <a:pt x="1088898" y="25145"/>
                </a:moveTo>
                <a:lnTo>
                  <a:pt x="1076706" y="12953"/>
                </a:lnTo>
                <a:lnTo>
                  <a:pt x="1076706" y="25145"/>
                </a:lnTo>
                <a:lnTo>
                  <a:pt x="1088898" y="25145"/>
                </a:lnTo>
                <a:close/>
              </a:path>
              <a:path w="1102360" h="454660">
                <a:moveTo>
                  <a:pt x="1088898" y="429005"/>
                </a:moveTo>
                <a:lnTo>
                  <a:pt x="1088898" y="25145"/>
                </a:lnTo>
                <a:lnTo>
                  <a:pt x="1076706" y="25145"/>
                </a:lnTo>
                <a:lnTo>
                  <a:pt x="1076706" y="429005"/>
                </a:lnTo>
                <a:lnTo>
                  <a:pt x="1088898" y="429005"/>
                </a:lnTo>
                <a:close/>
              </a:path>
              <a:path w="1102360" h="454660">
                <a:moveTo>
                  <a:pt x="1088898" y="454151"/>
                </a:moveTo>
                <a:lnTo>
                  <a:pt x="1088898" y="429005"/>
                </a:lnTo>
                <a:lnTo>
                  <a:pt x="1076706" y="441197"/>
                </a:lnTo>
                <a:lnTo>
                  <a:pt x="1076706" y="454151"/>
                </a:lnTo>
                <a:lnTo>
                  <a:pt x="1088898" y="454151"/>
                </a:lnTo>
                <a:close/>
              </a:path>
            </a:pathLst>
          </a:custGeom>
          <a:solidFill>
            <a:srgbClr val="4F81BD"/>
          </a:solidFill>
        </p:spPr>
        <p:txBody>
          <a:bodyPr wrap="square" lIns="0" tIns="0" rIns="0" bIns="0" rtlCol="0"/>
          <a:lstStyle/>
          <a:p>
            <a:endParaRPr/>
          </a:p>
        </p:txBody>
      </p:sp>
      <p:sp>
        <p:nvSpPr>
          <p:cNvPr id="20" name="object 20"/>
          <p:cNvSpPr txBox="1"/>
          <p:nvPr/>
        </p:nvSpPr>
        <p:spPr>
          <a:xfrm>
            <a:off x="5360161" y="3045015"/>
            <a:ext cx="967105" cy="335280"/>
          </a:xfrm>
          <a:prstGeom prst="rect">
            <a:avLst/>
          </a:prstGeom>
        </p:spPr>
        <p:txBody>
          <a:bodyPr vert="horz" wrap="square" lIns="0" tIns="0" rIns="0" bIns="0" rtlCol="0">
            <a:spAutoFit/>
          </a:bodyPr>
          <a:lstStyle/>
          <a:p>
            <a:pPr marL="147955" marR="5080" indent="-135890">
              <a:lnSpc>
                <a:spcPct val="101400"/>
              </a:lnSpc>
            </a:pPr>
            <a:r>
              <a:rPr sz="1100" spc="-5" dirty="0">
                <a:solidFill>
                  <a:srgbClr val="FF0000"/>
                </a:solidFill>
                <a:latin typeface="Calibri"/>
                <a:cs typeface="Calibri"/>
              </a:rPr>
              <a:t>Consul</a:t>
            </a:r>
            <a:r>
              <a:rPr sz="1100" dirty="0">
                <a:solidFill>
                  <a:srgbClr val="FF0000"/>
                </a:solidFill>
                <a:latin typeface="Calibri"/>
                <a:cs typeface="Calibri"/>
              </a:rPr>
              <a:t>t</a:t>
            </a:r>
            <a:r>
              <a:rPr sz="1100" spc="-5" dirty="0">
                <a:solidFill>
                  <a:srgbClr val="FF0000"/>
                </a:solidFill>
                <a:latin typeface="Calibri"/>
                <a:cs typeface="Calibri"/>
              </a:rPr>
              <a:t> Provider </a:t>
            </a:r>
            <a:r>
              <a:rPr sz="1100" spc="-15" dirty="0">
                <a:solidFill>
                  <a:srgbClr val="FF0000"/>
                </a:solidFill>
                <a:latin typeface="Calibri"/>
                <a:cs typeface="Calibri"/>
              </a:rPr>
              <a:t>Se</a:t>
            </a:r>
            <a:r>
              <a:rPr sz="1100" spc="-10" dirty="0">
                <a:solidFill>
                  <a:srgbClr val="FF0000"/>
                </a:solidFill>
                <a:latin typeface="Calibri"/>
                <a:cs typeface="Calibri"/>
              </a:rPr>
              <a:t>e</a:t>
            </a:r>
            <a:r>
              <a:rPr sz="1100" spc="-5" dirty="0">
                <a:solidFill>
                  <a:srgbClr val="FF0000"/>
                </a:solidFill>
                <a:latin typeface="Calibri"/>
                <a:cs typeface="Calibri"/>
              </a:rPr>
              <a:t> </a:t>
            </a:r>
            <a:r>
              <a:rPr sz="1100" b="1" spc="-5" dirty="0">
                <a:solidFill>
                  <a:srgbClr val="FF0000"/>
                </a:solidFill>
                <a:latin typeface="Calibri"/>
                <a:cs typeface="Calibri"/>
              </a:rPr>
              <a:t>Script</a:t>
            </a:r>
            <a:r>
              <a:rPr sz="1100" b="1" spc="-10" dirty="0">
                <a:solidFill>
                  <a:srgbClr val="FF0000"/>
                </a:solidFill>
                <a:latin typeface="Calibri"/>
                <a:cs typeface="Calibri"/>
              </a:rPr>
              <a:t> 1</a:t>
            </a:r>
            <a:endParaRPr sz="1100">
              <a:latin typeface="Calibri"/>
              <a:cs typeface="Calibri"/>
            </a:endParaRPr>
          </a:p>
        </p:txBody>
      </p:sp>
      <p:sp>
        <p:nvSpPr>
          <p:cNvPr id="21" name="object 21"/>
          <p:cNvSpPr/>
          <p:nvPr/>
        </p:nvSpPr>
        <p:spPr>
          <a:xfrm>
            <a:off x="2218944" y="3084576"/>
            <a:ext cx="426719" cy="262127"/>
          </a:xfrm>
          <a:prstGeom prst="rect">
            <a:avLst/>
          </a:prstGeom>
          <a:blipFill>
            <a:blip r:embed="rId7" cstate="print"/>
            <a:stretch>
              <a:fillRect/>
            </a:stretch>
          </a:blipFill>
        </p:spPr>
        <p:txBody>
          <a:bodyPr wrap="square" lIns="0" tIns="0" rIns="0" bIns="0" rtlCol="0"/>
          <a:lstStyle/>
          <a:p>
            <a:endParaRPr/>
          </a:p>
        </p:txBody>
      </p:sp>
      <p:sp>
        <p:nvSpPr>
          <p:cNvPr id="22" name="object 22"/>
          <p:cNvSpPr txBox="1"/>
          <p:nvPr/>
        </p:nvSpPr>
        <p:spPr>
          <a:xfrm>
            <a:off x="2323592" y="3153219"/>
            <a:ext cx="217170" cy="165100"/>
          </a:xfrm>
          <a:prstGeom prst="rect">
            <a:avLst/>
          </a:prstGeom>
        </p:spPr>
        <p:txBody>
          <a:bodyPr vert="horz" wrap="square" lIns="0" tIns="0" rIns="0" bIns="0" rtlCol="0">
            <a:spAutoFit/>
          </a:bodyPr>
          <a:lstStyle/>
          <a:p>
            <a:pPr marL="12700">
              <a:lnSpc>
                <a:spcPct val="100000"/>
              </a:lnSpc>
            </a:pPr>
            <a:r>
              <a:rPr sz="1100" spc="-5" dirty="0">
                <a:solidFill>
                  <a:srgbClr val="00B050"/>
                </a:solidFill>
                <a:latin typeface="Calibri"/>
                <a:cs typeface="Calibri"/>
              </a:rPr>
              <a:t>Yes</a:t>
            </a:r>
            <a:endParaRPr sz="1100">
              <a:latin typeface="Calibri"/>
              <a:cs typeface="Calibri"/>
            </a:endParaRPr>
          </a:p>
        </p:txBody>
      </p:sp>
      <p:sp>
        <p:nvSpPr>
          <p:cNvPr id="23" name="object 23"/>
          <p:cNvSpPr/>
          <p:nvPr/>
        </p:nvSpPr>
        <p:spPr>
          <a:xfrm>
            <a:off x="5292852" y="3545585"/>
            <a:ext cx="1102360" cy="444500"/>
          </a:xfrm>
          <a:custGeom>
            <a:avLst/>
            <a:gdLst/>
            <a:ahLst/>
            <a:cxnLst/>
            <a:rect l="l" t="t" r="r" b="b"/>
            <a:pathLst>
              <a:path w="1102360" h="444500">
                <a:moveTo>
                  <a:pt x="1101852" y="444246"/>
                </a:moveTo>
                <a:lnTo>
                  <a:pt x="1101852" y="0"/>
                </a:lnTo>
                <a:lnTo>
                  <a:pt x="0" y="0"/>
                </a:lnTo>
                <a:lnTo>
                  <a:pt x="0" y="444246"/>
                </a:lnTo>
                <a:lnTo>
                  <a:pt x="12953" y="444246"/>
                </a:lnTo>
                <a:lnTo>
                  <a:pt x="12953" y="25146"/>
                </a:lnTo>
                <a:lnTo>
                  <a:pt x="25908" y="12954"/>
                </a:lnTo>
                <a:lnTo>
                  <a:pt x="25908" y="25146"/>
                </a:lnTo>
                <a:lnTo>
                  <a:pt x="1076706" y="25146"/>
                </a:lnTo>
                <a:lnTo>
                  <a:pt x="1076706" y="12953"/>
                </a:lnTo>
                <a:lnTo>
                  <a:pt x="1088898" y="25146"/>
                </a:lnTo>
                <a:lnTo>
                  <a:pt x="1088898" y="444246"/>
                </a:lnTo>
                <a:lnTo>
                  <a:pt x="1101852" y="444246"/>
                </a:lnTo>
                <a:close/>
              </a:path>
              <a:path w="1102360" h="444500">
                <a:moveTo>
                  <a:pt x="25908" y="25146"/>
                </a:moveTo>
                <a:lnTo>
                  <a:pt x="25908" y="12954"/>
                </a:lnTo>
                <a:lnTo>
                  <a:pt x="12953" y="25146"/>
                </a:lnTo>
                <a:lnTo>
                  <a:pt x="25908" y="25146"/>
                </a:lnTo>
                <a:close/>
              </a:path>
              <a:path w="1102360" h="444500">
                <a:moveTo>
                  <a:pt x="25908" y="419100"/>
                </a:moveTo>
                <a:lnTo>
                  <a:pt x="25908" y="25146"/>
                </a:lnTo>
                <a:lnTo>
                  <a:pt x="12953" y="25146"/>
                </a:lnTo>
                <a:lnTo>
                  <a:pt x="12953" y="419100"/>
                </a:lnTo>
                <a:lnTo>
                  <a:pt x="25908" y="419100"/>
                </a:lnTo>
                <a:close/>
              </a:path>
              <a:path w="1102360" h="444500">
                <a:moveTo>
                  <a:pt x="1088898" y="419100"/>
                </a:moveTo>
                <a:lnTo>
                  <a:pt x="12953" y="419100"/>
                </a:lnTo>
                <a:lnTo>
                  <a:pt x="25908" y="432054"/>
                </a:lnTo>
                <a:lnTo>
                  <a:pt x="25908" y="444246"/>
                </a:lnTo>
                <a:lnTo>
                  <a:pt x="1076706" y="444246"/>
                </a:lnTo>
                <a:lnTo>
                  <a:pt x="1076706" y="432053"/>
                </a:lnTo>
                <a:lnTo>
                  <a:pt x="1088898" y="419100"/>
                </a:lnTo>
                <a:close/>
              </a:path>
              <a:path w="1102360" h="444500">
                <a:moveTo>
                  <a:pt x="25908" y="444246"/>
                </a:moveTo>
                <a:lnTo>
                  <a:pt x="25908" y="432054"/>
                </a:lnTo>
                <a:lnTo>
                  <a:pt x="12953" y="419100"/>
                </a:lnTo>
                <a:lnTo>
                  <a:pt x="12953" y="444246"/>
                </a:lnTo>
                <a:lnTo>
                  <a:pt x="25908" y="444246"/>
                </a:lnTo>
                <a:close/>
              </a:path>
              <a:path w="1102360" h="444500">
                <a:moveTo>
                  <a:pt x="1088898" y="25146"/>
                </a:moveTo>
                <a:lnTo>
                  <a:pt x="1076706" y="12953"/>
                </a:lnTo>
                <a:lnTo>
                  <a:pt x="1076706" y="25146"/>
                </a:lnTo>
                <a:lnTo>
                  <a:pt x="1088898" y="25146"/>
                </a:lnTo>
                <a:close/>
              </a:path>
              <a:path w="1102360" h="444500">
                <a:moveTo>
                  <a:pt x="1088898" y="419100"/>
                </a:moveTo>
                <a:lnTo>
                  <a:pt x="1088898" y="25146"/>
                </a:lnTo>
                <a:lnTo>
                  <a:pt x="1076706" y="25146"/>
                </a:lnTo>
                <a:lnTo>
                  <a:pt x="1076706" y="419100"/>
                </a:lnTo>
                <a:lnTo>
                  <a:pt x="1088898" y="419100"/>
                </a:lnTo>
                <a:close/>
              </a:path>
              <a:path w="1102360" h="444500">
                <a:moveTo>
                  <a:pt x="1088898" y="444246"/>
                </a:moveTo>
                <a:lnTo>
                  <a:pt x="1088898" y="419100"/>
                </a:lnTo>
                <a:lnTo>
                  <a:pt x="1076706" y="432053"/>
                </a:lnTo>
                <a:lnTo>
                  <a:pt x="1076706" y="444246"/>
                </a:lnTo>
                <a:lnTo>
                  <a:pt x="1088898" y="444246"/>
                </a:lnTo>
                <a:close/>
              </a:path>
            </a:pathLst>
          </a:custGeom>
          <a:solidFill>
            <a:srgbClr val="4F81BD"/>
          </a:solidFill>
        </p:spPr>
        <p:txBody>
          <a:bodyPr wrap="square" lIns="0" tIns="0" rIns="0" bIns="0" rtlCol="0"/>
          <a:lstStyle/>
          <a:p>
            <a:endParaRPr/>
          </a:p>
        </p:txBody>
      </p:sp>
      <p:sp>
        <p:nvSpPr>
          <p:cNvPr id="24" name="object 24"/>
          <p:cNvSpPr txBox="1"/>
          <p:nvPr/>
        </p:nvSpPr>
        <p:spPr>
          <a:xfrm>
            <a:off x="5360161" y="3612705"/>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2</a:t>
            </a:r>
            <a:endParaRPr sz="1100">
              <a:latin typeface="Calibri"/>
              <a:cs typeface="Calibri"/>
            </a:endParaRPr>
          </a:p>
        </p:txBody>
      </p:sp>
      <p:sp>
        <p:nvSpPr>
          <p:cNvPr id="25" name="object 25"/>
          <p:cNvSpPr/>
          <p:nvPr/>
        </p:nvSpPr>
        <p:spPr>
          <a:xfrm>
            <a:off x="1158239" y="3478529"/>
            <a:ext cx="110489" cy="638175"/>
          </a:xfrm>
          <a:custGeom>
            <a:avLst/>
            <a:gdLst/>
            <a:ahLst/>
            <a:cxnLst/>
            <a:rect l="l" t="t" r="r" b="b"/>
            <a:pathLst>
              <a:path w="110490" h="638175">
                <a:moveTo>
                  <a:pt x="54935" y="599843"/>
                </a:moveTo>
                <a:lnTo>
                  <a:pt x="19050" y="537972"/>
                </a:lnTo>
                <a:lnTo>
                  <a:pt x="16001" y="533400"/>
                </a:lnTo>
                <a:lnTo>
                  <a:pt x="9906" y="531876"/>
                </a:lnTo>
                <a:lnTo>
                  <a:pt x="6096" y="534924"/>
                </a:lnTo>
                <a:lnTo>
                  <a:pt x="1523" y="537210"/>
                </a:lnTo>
                <a:lnTo>
                  <a:pt x="0" y="543306"/>
                </a:lnTo>
                <a:lnTo>
                  <a:pt x="2285" y="547878"/>
                </a:lnTo>
                <a:lnTo>
                  <a:pt x="45719" y="622156"/>
                </a:lnTo>
                <a:lnTo>
                  <a:pt x="45719" y="618744"/>
                </a:lnTo>
                <a:lnTo>
                  <a:pt x="46481" y="618744"/>
                </a:lnTo>
                <a:lnTo>
                  <a:pt x="46481" y="614172"/>
                </a:lnTo>
                <a:lnTo>
                  <a:pt x="54935" y="599843"/>
                </a:lnTo>
                <a:close/>
              </a:path>
              <a:path w="110490" h="638175">
                <a:moveTo>
                  <a:pt x="64769" y="583175"/>
                </a:moveTo>
                <a:lnTo>
                  <a:pt x="64769" y="0"/>
                </a:lnTo>
                <a:lnTo>
                  <a:pt x="45719" y="0"/>
                </a:lnTo>
                <a:lnTo>
                  <a:pt x="45719" y="583954"/>
                </a:lnTo>
                <a:lnTo>
                  <a:pt x="54935" y="599843"/>
                </a:lnTo>
                <a:lnTo>
                  <a:pt x="64769" y="583175"/>
                </a:lnTo>
                <a:close/>
              </a:path>
              <a:path w="110490" h="638175">
                <a:moveTo>
                  <a:pt x="64769" y="620853"/>
                </a:moveTo>
                <a:lnTo>
                  <a:pt x="64769" y="618744"/>
                </a:lnTo>
                <a:lnTo>
                  <a:pt x="45719" y="618744"/>
                </a:lnTo>
                <a:lnTo>
                  <a:pt x="45719" y="622156"/>
                </a:lnTo>
                <a:lnTo>
                  <a:pt x="54863" y="637794"/>
                </a:lnTo>
                <a:lnTo>
                  <a:pt x="64769" y="620853"/>
                </a:lnTo>
                <a:close/>
              </a:path>
              <a:path w="110490" h="638175">
                <a:moveTo>
                  <a:pt x="63246" y="614172"/>
                </a:moveTo>
                <a:lnTo>
                  <a:pt x="54935" y="599843"/>
                </a:lnTo>
                <a:lnTo>
                  <a:pt x="46481" y="614172"/>
                </a:lnTo>
                <a:lnTo>
                  <a:pt x="63246" y="614172"/>
                </a:lnTo>
                <a:close/>
              </a:path>
              <a:path w="110490" h="638175">
                <a:moveTo>
                  <a:pt x="63246" y="618744"/>
                </a:moveTo>
                <a:lnTo>
                  <a:pt x="63246" y="614172"/>
                </a:lnTo>
                <a:lnTo>
                  <a:pt x="46481" y="614172"/>
                </a:lnTo>
                <a:lnTo>
                  <a:pt x="46481" y="618744"/>
                </a:lnTo>
                <a:lnTo>
                  <a:pt x="63246" y="618744"/>
                </a:lnTo>
                <a:close/>
              </a:path>
              <a:path w="110490" h="638175">
                <a:moveTo>
                  <a:pt x="110490" y="543306"/>
                </a:moveTo>
                <a:lnTo>
                  <a:pt x="108965" y="537210"/>
                </a:lnTo>
                <a:lnTo>
                  <a:pt x="104393" y="534924"/>
                </a:lnTo>
                <a:lnTo>
                  <a:pt x="99822" y="531876"/>
                </a:lnTo>
                <a:lnTo>
                  <a:pt x="93725" y="533400"/>
                </a:lnTo>
                <a:lnTo>
                  <a:pt x="91440" y="537972"/>
                </a:lnTo>
                <a:lnTo>
                  <a:pt x="54935" y="599843"/>
                </a:lnTo>
                <a:lnTo>
                  <a:pt x="63246" y="614172"/>
                </a:lnTo>
                <a:lnTo>
                  <a:pt x="63246" y="618744"/>
                </a:lnTo>
                <a:lnTo>
                  <a:pt x="64769" y="618744"/>
                </a:lnTo>
                <a:lnTo>
                  <a:pt x="64769" y="620853"/>
                </a:lnTo>
                <a:lnTo>
                  <a:pt x="107441" y="547878"/>
                </a:lnTo>
                <a:lnTo>
                  <a:pt x="110490" y="543306"/>
                </a:lnTo>
                <a:close/>
              </a:path>
            </a:pathLst>
          </a:custGeom>
          <a:solidFill>
            <a:srgbClr val="4A7EBB"/>
          </a:solidFill>
        </p:spPr>
        <p:txBody>
          <a:bodyPr wrap="square" lIns="0" tIns="0" rIns="0" bIns="0" rtlCol="0"/>
          <a:lstStyle/>
          <a:p>
            <a:endParaRPr/>
          </a:p>
        </p:txBody>
      </p:sp>
      <p:sp>
        <p:nvSpPr>
          <p:cNvPr id="26" name="object 26"/>
          <p:cNvSpPr/>
          <p:nvPr/>
        </p:nvSpPr>
        <p:spPr>
          <a:xfrm>
            <a:off x="4562855" y="3150870"/>
            <a:ext cx="753110" cy="110489"/>
          </a:xfrm>
          <a:custGeom>
            <a:avLst/>
            <a:gdLst/>
            <a:ahLst/>
            <a:cxnLst/>
            <a:rect l="l" t="t" r="r" b="b"/>
            <a:pathLst>
              <a:path w="753110" h="110489">
                <a:moveTo>
                  <a:pt x="714143" y="54935"/>
                </a:moveTo>
                <a:lnTo>
                  <a:pt x="698254" y="45719"/>
                </a:lnTo>
                <a:lnTo>
                  <a:pt x="0" y="45719"/>
                </a:lnTo>
                <a:lnTo>
                  <a:pt x="0" y="64769"/>
                </a:lnTo>
                <a:lnTo>
                  <a:pt x="697475" y="64769"/>
                </a:lnTo>
                <a:lnTo>
                  <a:pt x="714143" y="54935"/>
                </a:lnTo>
                <a:close/>
              </a:path>
              <a:path w="753110" h="110489">
                <a:moveTo>
                  <a:pt x="752856" y="54863"/>
                </a:moveTo>
                <a:lnTo>
                  <a:pt x="662178" y="2286"/>
                </a:lnTo>
                <a:lnTo>
                  <a:pt x="657606" y="0"/>
                </a:lnTo>
                <a:lnTo>
                  <a:pt x="651510" y="1524"/>
                </a:lnTo>
                <a:lnTo>
                  <a:pt x="649224" y="5334"/>
                </a:lnTo>
                <a:lnTo>
                  <a:pt x="646176" y="9906"/>
                </a:lnTo>
                <a:lnTo>
                  <a:pt x="647700" y="16002"/>
                </a:lnTo>
                <a:lnTo>
                  <a:pt x="652272" y="19050"/>
                </a:lnTo>
                <a:lnTo>
                  <a:pt x="698254" y="45719"/>
                </a:lnTo>
                <a:lnTo>
                  <a:pt x="733805" y="45719"/>
                </a:lnTo>
                <a:lnTo>
                  <a:pt x="733805" y="65909"/>
                </a:lnTo>
                <a:lnTo>
                  <a:pt x="752856" y="54863"/>
                </a:lnTo>
                <a:close/>
              </a:path>
              <a:path w="753110" h="110489">
                <a:moveTo>
                  <a:pt x="733805" y="65909"/>
                </a:moveTo>
                <a:lnTo>
                  <a:pt x="733805" y="64769"/>
                </a:lnTo>
                <a:lnTo>
                  <a:pt x="697475" y="64769"/>
                </a:lnTo>
                <a:lnTo>
                  <a:pt x="652272" y="91440"/>
                </a:lnTo>
                <a:lnTo>
                  <a:pt x="647700" y="93725"/>
                </a:lnTo>
                <a:lnTo>
                  <a:pt x="646176" y="99822"/>
                </a:lnTo>
                <a:lnTo>
                  <a:pt x="649224" y="104394"/>
                </a:lnTo>
                <a:lnTo>
                  <a:pt x="651510" y="108966"/>
                </a:lnTo>
                <a:lnTo>
                  <a:pt x="657606" y="110490"/>
                </a:lnTo>
                <a:lnTo>
                  <a:pt x="662178" y="107442"/>
                </a:lnTo>
                <a:lnTo>
                  <a:pt x="733805" y="65909"/>
                </a:lnTo>
                <a:close/>
              </a:path>
              <a:path w="753110" h="110489">
                <a:moveTo>
                  <a:pt x="728472" y="64769"/>
                </a:moveTo>
                <a:lnTo>
                  <a:pt x="728472" y="63246"/>
                </a:lnTo>
                <a:lnTo>
                  <a:pt x="714143" y="54935"/>
                </a:lnTo>
                <a:lnTo>
                  <a:pt x="697475" y="64769"/>
                </a:lnTo>
                <a:lnTo>
                  <a:pt x="728472" y="64769"/>
                </a:lnTo>
                <a:close/>
              </a:path>
              <a:path w="753110" h="110489">
                <a:moveTo>
                  <a:pt x="733805" y="64769"/>
                </a:moveTo>
                <a:lnTo>
                  <a:pt x="733805" y="45719"/>
                </a:lnTo>
                <a:lnTo>
                  <a:pt x="698254" y="45719"/>
                </a:lnTo>
                <a:lnTo>
                  <a:pt x="714143" y="54935"/>
                </a:lnTo>
                <a:lnTo>
                  <a:pt x="728472" y="46481"/>
                </a:lnTo>
                <a:lnTo>
                  <a:pt x="728472" y="64769"/>
                </a:lnTo>
                <a:lnTo>
                  <a:pt x="733805" y="64769"/>
                </a:lnTo>
                <a:close/>
              </a:path>
              <a:path w="753110" h="110489">
                <a:moveTo>
                  <a:pt x="728472" y="63246"/>
                </a:moveTo>
                <a:lnTo>
                  <a:pt x="728472" y="46481"/>
                </a:lnTo>
                <a:lnTo>
                  <a:pt x="714143" y="54935"/>
                </a:lnTo>
                <a:lnTo>
                  <a:pt x="728472" y="63246"/>
                </a:lnTo>
                <a:close/>
              </a:path>
            </a:pathLst>
          </a:custGeom>
          <a:solidFill>
            <a:srgbClr val="4A7EBB"/>
          </a:solidFill>
        </p:spPr>
        <p:txBody>
          <a:bodyPr wrap="square" lIns="0" tIns="0" rIns="0" bIns="0" rtlCol="0"/>
          <a:lstStyle/>
          <a:p>
            <a:endParaRPr/>
          </a:p>
        </p:txBody>
      </p:sp>
      <p:sp>
        <p:nvSpPr>
          <p:cNvPr id="27" name="object 27"/>
          <p:cNvSpPr/>
          <p:nvPr/>
        </p:nvSpPr>
        <p:spPr>
          <a:xfrm>
            <a:off x="4684776" y="3069336"/>
            <a:ext cx="426719" cy="262127"/>
          </a:xfrm>
          <a:prstGeom prst="rect">
            <a:avLst/>
          </a:prstGeom>
          <a:blipFill>
            <a:blip r:embed="rId8" cstate="print"/>
            <a:stretch>
              <a:fillRect/>
            </a:stretch>
          </a:blipFill>
        </p:spPr>
        <p:txBody>
          <a:bodyPr wrap="square" lIns="0" tIns="0" rIns="0" bIns="0" rtlCol="0"/>
          <a:lstStyle/>
          <a:p>
            <a:endParaRPr/>
          </a:p>
        </p:txBody>
      </p:sp>
      <p:sp>
        <p:nvSpPr>
          <p:cNvPr id="28" name="object 28"/>
          <p:cNvSpPr txBox="1"/>
          <p:nvPr/>
        </p:nvSpPr>
        <p:spPr>
          <a:xfrm>
            <a:off x="4787138" y="3137979"/>
            <a:ext cx="217170" cy="165100"/>
          </a:xfrm>
          <a:prstGeom prst="rect">
            <a:avLst/>
          </a:prstGeom>
        </p:spPr>
        <p:txBody>
          <a:bodyPr vert="horz" wrap="square" lIns="0" tIns="0" rIns="0" bIns="0" rtlCol="0">
            <a:spAutoFit/>
          </a:bodyPr>
          <a:lstStyle/>
          <a:p>
            <a:pPr marL="12700">
              <a:lnSpc>
                <a:spcPct val="100000"/>
              </a:lnSpc>
            </a:pPr>
            <a:r>
              <a:rPr sz="1100" spc="-10" dirty="0">
                <a:solidFill>
                  <a:srgbClr val="00B050"/>
                </a:solidFill>
                <a:latin typeface="Calibri"/>
                <a:cs typeface="Calibri"/>
              </a:rPr>
              <a:t>Yes</a:t>
            </a:r>
            <a:endParaRPr sz="1100">
              <a:latin typeface="Calibri"/>
              <a:cs typeface="Calibri"/>
            </a:endParaRPr>
          </a:p>
        </p:txBody>
      </p:sp>
      <p:sp>
        <p:nvSpPr>
          <p:cNvPr id="29" name="object 29"/>
          <p:cNvSpPr/>
          <p:nvPr/>
        </p:nvSpPr>
        <p:spPr>
          <a:xfrm>
            <a:off x="3752850" y="3713226"/>
            <a:ext cx="1553210" cy="110489"/>
          </a:xfrm>
          <a:custGeom>
            <a:avLst/>
            <a:gdLst/>
            <a:ahLst/>
            <a:cxnLst/>
            <a:rect l="l" t="t" r="r" b="b"/>
            <a:pathLst>
              <a:path w="1553210" h="110489">
                <a:moveTo>
                  <a:pt x="1515005" y="54935"/>
                </a:moveTo>
                <a:lnTo>
                  <a:pt x="1498200" y="45188"/>
                </a:lnTo>
                <a:lnTo>
                  <a:pt x="0" y="54863"/>
                </a:lnTo>
                <a:lnTo>
                  <a:pt x="762" y="73913"/>
                </a:lnTo>
                <a:lnTo>
                  <a:pt x="1499249" y="64231"/>
                </a:lnTo>
                <a:lnTo>
                  <a:pt x="1515005" y="54935"/>
                </a:lnTo>
                <a:close/>
              </a:path>
              <a:path w="1553210" h="110489">
                <a:moveTo>
                  <a:pt x="1552956" y="54863"/>
                </a:moveTo>
                <a:lnTo>
                  <a:pt x="1462278" y="2285"/>
                </a:lnTo>
                <a:lnTo>
                  <a:pt x="1457706" y="0"/>
                </a:lnTo>
                <a:lnTo>
                  <a:pt x="1451610" y="1523"/>
                </a:lnTo>
                <a:lnTo>
                  <a:pt x="1447038" y="10667"/>
                </a:lnTo>
                <a:lnTo>
                  <a:pt x="1448562" y="16001"/>
                </a:lnTo>
                <a:lnTo>
                  <a:pt x="1453134" y="19049"/>
                </a:lnTo>
                <a:lnTo>
                  <a:pt x="1498200" y="45188"/>
                </a:lnTo>
                <a:lnTo>
                  <a:pt x="1533906" y="44957"/>
                </a:lnTo>
                <a:lnTo>
                  <a:pt x="1533906" y="66003"/>
                </a:lnTo>
                <a:lnTo>
                  <a:pt x="1552956" y="54863"/>
                </a:lnTo>
                <a:close/>
              </a:path>
              <a:path w="1553210" h="110489">
                <a:moveTo>
                  <a:pt x="1533906" y="66003"/>
                </a:moveTo>
                <a:lnTo>
                  <a:pt x="1533906" y="64007"/>
                </a:lnTo>
                <a:lnTo>
                  <a:pt x="1499249" y="64231"/>
                </a:lnTo>
                <a:lnTo>
                  <a:pt x="1453134" y="91439"/>
                </a:lnTo>
                <a:lnTo>
                  <a:pt x="1448562" y="93725"/>
                </a:lnTo>
                <a:lnTo>
                  <a:pt x="1447038" y="99821"/>
                </a:lnTo>
                <a:lnTo>
                  <a:pt x="1450086" y="104393"/>
                </a:lnTo>
                <a:lnTo>
                  <a:pt x="1452372" y="108965"/>
                </a:lnTo>
                <a:lnTo>
                  <a:pt x="1458468" y="110489"/>
                </a:lnTo>
                <a:lnTo>
                  <a:pt x="1463040" y="107441"/>
                </a:lnTo>
                <a:lnTo>
                  <a:pt x="1533906" y="66003"/>
                </a:lnTo>
                <a:close/>
              </a:path>
              <a:path w="1553210" h="110489">
                <a:moveTo>
                  <a:pt x="1533906" y="64007"/>
                </a:moveTo>
                <a:lnTo>
                  <a:pt x="1533906" y="44957"/>
                </a:lnTo>
                <a:lnTo>
                  <a:pt x="1498200" y="45188"/>
                </a:lnTo>
                <a:lnTo>
                  <a:pt x="1515005" y="54935"/>
                </a:lnTo>
                <a:lnTo>
                  <a:pt x="1529334" y="46481"/>
                </a:lnTo>
                <a:lnTo>
                  <a:pt x="1529334" y="64037"/>
                </a:lnTo>
                <a:lnTo>
                  <a:pt x="1533906" y="64007"/>
                </a:lnTo>
                <a:close/>
              </a:path>
              <a:path w="1553210" h="110489">
                <a:moveTo>
                  <a:pt x="1529334" y="64037"/>
                </a:moveTo>
                <a:lnTo>
                  <a:pt x="1529334" y="63245"/>
                </a:lnTo>
                <a:lnTo>
                  <a:pt x="1515005" y="54935"/>
                </a:lnTo>
                <a:lnTo>
                  <a:pt x="1499249" y="64231"/>
                </a:lnTo>
                <a:lnTo>
                  <a:pt x="1529334" y="64037"/>
                </a:lnTo>
                <a:close/>
              </a:path>
              <a:path w="1553210" h="110489">
                <a:moveTo>
                  <a:pt x="1529334" y="63245"/>
                </a:moveTo>
                <a:lnTo>
                  <a:pt x="1529334" y="46481"/>
                </a:lnTo>
                <a:lnTo>
                  <a:pt x="1515005" y="54935"/>
                </a:lnTo>
                <a:lnTo>
                  <a:pt x="1529334" y="63245"/>
                </a:lnTo>
                <a:close/>
              </a:path>
            </a:pathLst>
          </a:custGeom>
          <a:solidFill>
            <a:srgbClr val="4A7EBB"/>
          </a:solidFill>
        </p:spPr>
        <p:txBody>
          <a:bodyPr wrap="square" lIns="0" tIns="0" rIns="0" bIns="0" rtlCol="0"/>
          <a:lstStyle/>
          <a:p>
            <a:endParaRPr/>
          </a:p>
        </p:txBody>
      </p:sp>
      <p:sp>
        <p:nvSpPr>
          <p:cNvPr id="30" name="object 30"/>
          <p:cNvSpPr/>
          <p:nvPr/>
        </p:nvSpPr>
        <p:spPr>
          <a:xfrm>
            <a:off x="2921507" y="2907029"/>
            <a:ext cx="1654810" cy="588010"/>
          </a:xfrm>
          <a:custGeom>
            <a:avLst/>
            <a:gdLst/>
            <a:ahLst/>
            <a:cxnLst/>
            <a:rect l="l" t="t" r="r" b="b"/>
            <a:pathLst>
              <a:path w="1654810" h="588010">
                <a:moveTo>
                  <a:pt x="1654301" y="587502"/>
                </a:moveTo>
                <a:lnTo>
                  <a:pt x="1654301" y="0"/>
                </a:lnTo>
                <a:lnTo>
                  <a:pt x="0" y="0"/>
                </a:lnTo>
                <a:lnTo>
                  <a:pt x="0" y="587502"/>
                </a:lnTo>
                <a:lnTo>
                  <a:pt x="12192" y="587502"/>
                </a:lnTo>
                <a:lnTo>
                  <a:pt x="12192" y="25908"/>
                </a:lnTo>
                <a:lnTo>
                  <a:pt x="25146" y="12954"/>
                </a:lnTo>
                <a:lnTo>
                  <a:pt x="25146" y="25908"/>
                </a:lnTo>
                <a:lnTo>
                  <a:pt x="1628394" y="25907"/>
                </a:lnTo>
                <a:lnTo>
                  <a:pt x="1628394" y="12953"/>
                </a:lnTo>
                <a:lnTo>
                  <a:pt x="1641347" y="25907"/>
                </a:lnTo>
                <a:lnTo>
                  <a:pt x="1641347" y="587502"/>
                </a:lnTo>
                <a:lnTo>
                  <a:pt x="1654301" y="587502"/>
                </a:lnTo>
                <a:close/>
              </a:path>
              <a:path w="1654810" h="588010">
                <a:moveTo>
                  <a:pt x="25146" y="25908"/>
                </a:moveTo>
                <a:lnTo>
                  <a:pt x="25146" y="12954"/>
                </a:lnTo>
                <a:lnTo>
                  <a:pt x="12192" y="25908"/>
                </a:lnTo>
                <a:lnTo>
                  <a:pt x="25146" y="25908"/>
                </a:lnTo>
                <a:close/>
              </a:path>
              <a:path w="1654810" h="588010">
                <a:moveTo>
                  <a:pt x="25146" y="562356"/>
                </a:moveTo>
                <a:lnTo>
                  <a:pt x="25146" y="25908"/>
                </a:lnTo>
                <a:lnTo>
                  <a:pt x="12192" y="25908"/>
                </a:lnTo>
                <a:lnTo>
                  <a:pt x="12192" y="562356"/>
                </a:lnTo>
                <a:lnTo>
                  <a:pt x="25146" y="562356"/>
                </a:lnTo>
                <a:close/>
              </a:path>
              <a:path w="1654810" h="588010">
                <a:moveTo>
                  <a:pt x="1641347" y="562356"/>
                </a:moveTo>
                <a:lnTo>
                  <a:pt x="12192" y="562356"/>
                </a:lnTo>
                <a:lnTo>
                  <a:pt x="25146" y="575310"/>
                </a:lnTo>
                <a:lnTo>
                  <a:pt x="25146" y="587502"/>
                </a:lnTo>
                <a:lnTo>
                  <a:pt x="1628394" y="587502"/>
                </a:lnTo>
                <a:lnTo>
                  <a:pt x="1628394" y="575310"/>
                </a:lnTo>
                <a:lnTo>
                  <a:pt x="1641347" y="562356"/>
                </a:lnTo>
                <a:close/>
              </a:path>
              <a:path w="1654810" h="588010">
                <a:moveTo>
                  <a:pt x="25146" y="587502"/>
                </a:moveTo>
                <a:lnTo>
                  <a:pt x="25146" y="575310"/>
                </a:lnTo>
                <a:lnTo>
                  <a:pt x="12192" y="562356"/>
                </a:lnTo>
                <a:lnTo>
                  <a:pt x="12192" y="587502"/>
                </a:lnTo>
                <a:lnTo>
                  <a:pt x="25146" y="587502"/>
                </a:lnTo>
                <a:close/>
              </a:path>
              <a:path w="1654810" h="588010">
                <a:moveTo>
                  <a:pt x="1641347" y="25907"/>
                </a:moveTo>
                <a:lnTo>
                  <a:pt x="1628394" y="12953"/>
                </a:lnTo>
                <a:lnTo>
                  <a:pt x="1628394" y="25907"/>
                </a:lnTo>
                <a:lnTo>
                  <a:pt x="1641347" y="25907"/>
                </a:lnTo>
                <a:close/>
              </a:path>
              <a:path w="1654810" h="588010">
                <a:moveTo>
                  <a:pt x="1641347" y="562356"/>
                </a:moveTo>
                <a:lnTo>
                  <a:pt x="1641347" y="25907"/>
                </a:lnTo>
                <a:lnTo>
                  <a:pt x="1628394" y="25907"/>
                </a:lnTo>
                <a:lnTo>
                  <a:pt x="1628394" y="562356"/>
                </a:lnTo>
                <a:lnTo>
                  <a:pt x="1641347" y="562356"/>
                </a:lnTo>
                <a:close/>
              </a:path>
              <a:path w="1654810" h="588010">
                <a:moveTo>
                  <a:pt x="1641347" y="587502"/>
                </a:moveTo>
                <a:lnTo>
                  <a:pt x="1641347" y="562356"/>
                </a:lnTo>
                <a:lnTo>
                  <a:pt x="1628394" y="575310"/>
                </a:lnTo>
                <a:lnTo>
                  <a:pt x="1628394" y="587502"/>
                </a:lnTo>
                <a:lnTo>
                  <a:pt x="1641347" y="587502"/>
                </a:lnTo>
                <a:close/>
              </a:path>
            </a:pathLst>
          </a:custGeom>
          <a:solidFill>
            <a:srgbClr val="4F81BD"/>
          </a:solidFill>
        </p:spPr>
        <p:txBody>
          <a:bodyPr wrap="square" lIns="0" tIns="0" rIns="0" bIns="0" rtlCol="0"/>
          <a:lstStyle/>
          <a:p>
            <a:endParaRPr/>
          </a:p>
        </p:txBody>
      </p:sp>
      <p:sp>
        <p:nvSpPr>
          <p:cNvPr id="31" name="object 31"/>
          <p:cNvSpPr/>
          <p:nvPr/>
        </p:nvSpPr>
        <p:spPr>
          <a:xfrm>
            <a:off x="2944367" y="2929127"/>
            <a:ext cx="1609344" cy="542544"/>
          </a:xfrm>
          <a:prstGeom prst="rect">
            <a:avLst/>
          </a:prstGeom>
          <a:blipFill>
            <a:blip r:embed="rId9" cstate="print"/>
            <a:stretch>
              <a:fillRect/>
            </a:stretch>
          </a:blipFill>
        </p:spPr>
        <p:txBody>
          <a:bodyPr wrap="square" lIns="0" tIns="0" rIns="0" bIns="0" rtlCol="0"/>
          <a:lstStyle/>
          <a:p>
            <a:endParaRPr/>
          </a:p>
        </p:txBody>
      </p:sp>
      <p:sp>
        <p:nvSpPr>
          <p:cNvPr id="32" name="object 32"/>
          <p:cNvSpPr txBox="1"/>
          <p:nvPr/>
        </p:nvSpPr>
        <p:spPr>
          <a:xfrm>
            <a:off x="3099307" y="3045777"/>
            <a:ext cx="1298575" cy="335280"/>
          </a:xfrm>
          <a:prstGeom prst="rect">
            <a:avLst/>
          </a:prstGeom>
        </p:spPr>
        <p:txBody>
          <a:bodyPr vert="horz" wrap="square" lIns="0" tIns="0" rIns="0" bIns="0" rtlCol="0">
            <a:spAutoFit/>
          </a:bodyPr>
          <a:lstStyle/>
          <a:p>
            <a:pPr marL="437515" marR="5080" indent="-425450">
              <a:lnSpc>
                <a:spcPct val="101400"/>
              </a:lnSpc>
            </a:pPr>
            <a:r>
              <a:rPr sz="1100" spc="-10" dirty="0">
                <a:solidFill>
                  <a:srgbClr val="00B050"/>
                </a:solidFill>
                <a:latin typeface="Calibri"/>
                <a:cs typeface="Calibri"/>
              </a:rPr>
              <a:t>Warning Sig</a:t>
            </a:r>
            <a:r>
              <a:rPr sz="1100" spc="-5" dirty="0">
                <a:solidFill>
                  <a:srgbClr val="00B050"/>
                </a:solidFill>
                <a:latin typeface="Calibri"/>
                <a:cs typeface="Calibri"/>
              </a:rPr>
              <a:t>ns</a:t>
            </a:r>
            <a:r>
              <a:rPr sz="1100" dirty="0">
                <a:solidFill>
                  <a:srgbClr val="00B050"/>
                </a:solidFill>
                <a:latin typeface="Calibri"/>
                <a:cs typeface="Calibri"/>
              </a:rPr>
              <a:t> </a:t>
            </a:r>
            <a:r>
              <a:rPr sz="1100" spc="-5" dirty="0">
                <a:solidFill>
                  <a:srgbClr val="00B050"/>
                </a:solidFill>
                <a:latin typeface="Calibri"/>
                <a:cs typeface="Calibri"/>
              </a:rPr>
              <a:t>Present </a:t>
            </a:r>
            <a:r>
              <a:rPr sz="1100" spc="-10" dirty="0">
                <a:solidFill>
                  <a:srgbClr val="00B050"/>
                </a:solidFill>
                <a:latin typeface="Calibri"/>
                <a:cs typeface="Calibri"/>
              </a:rPr>
              <a:t>(</a:t>
            </a:r>
            <a:r>
              <a:rPr sz="1100" b="1" spc="-10" dirty="0">
                <a:solidFill>
                  <a:srgbClr val="00B050"/>
                </a:solidFill>
                <a:latin typeface="Calibri"/>
                <a:cs typeface="Calibri"/>
              </a:rPr>
              <a:t>Box</a:t>
            </a:r>
            <a:r>
              <a:rPr sz="1100" b="1" dirty="0">
                <a:solidFill>
                  <a:srgbClr val="00B050"/>
                </a:solidFill>
                <a:latin typeface="Calibri"/>
                <a:cs typeface="Calibri"/>
              </a:rPr>
              <a:t> </a:t>
            </a:r>
            <a:r>
              <a:rPr sz="1100" b="1" spc="-10" dirty="0">
                <a:solidFill>
                  <a:srgbClr val="00B050"/>
                </a:solidFill>
                <a:latin typeface="Calibri"/>
                <a:cs typeface="Calibri"/>
              </a:rPr>
              <a:t>D</a:t>
            </a:r>
            <a:r>
              <a:rPr sz="1100" spc="-5" dirty="0">
                <a:solidFill>
                  <a:srgbClr val="00B050"/>
                </a:solidFill>
                <a:latin typeface="Calibri"/>
                <a:cs typeface="Calibri"/>
              </a:rPr>
              <a:t>)</a:t>
            </a:r>
            <a:endParaRPr sz="1100">
              <a:latin typeface="Calibri"/>
              <a:cs typeface="Calibri"/>
            </a:endParaRPr>
          </a:p>
        </p:txBody>
      </p:sp>
      <p:sp>
        <p:nvSpPr>
          <p:cNvPr id="33" name="object 33"/>
          <p:cNvSpPr/>
          <p:nvPr/>
        </p:nvSpPr>
        <p:spPr>
          <a:xfrm>
            <a:off x="3753230" y="3491484"/>
            <a:ext cx="0" cy="285750"/>
          </a:xfrm>
          <a:custGeom>
            <a:avLst/>
            <a:gdLst/>
            <a:ahLst/>
            <a:cxnLst/>
            <a:rect l="l" t="t" r="r" b="b"/>
            <a:pathLst>
              <a:path h="285750">
                <a:moveTo>
                  <a:pt x="0" y="0"/>
                </a:moveTo>
                <a:lnTo>
                  <a:pt x="0" y="285750"/>
                </a:lnTo>
              </a:path>
            </a:pathLst>
          </a:custGeom>
          <a:ln w="20320">
            <a:solidFill>
              <a:srgbClr val="4A7EBB"/>
            </a:solidFill>
          </a:ln>
        </p:spPr>
        <p:txBody>
          <a:bodyPr wrap="square" lIns="0" tIns="0" rIns="0" bIns="0" rtlCol="0"/>
          <a:lstStyle/>
          <a:p>
            <a:endParaRPr/>
          </a:p>
        </p:txBody>
      </p:sp>
      <p:sp>
        <p:nvSpPr>
          <p:cNvPr id="34" name="object 34"/>
          <p:cNvSpPr/>
          <p:nvPr/>
        </p:nvSpPr>
        <p:spPr>
          <a:xfrm>
            <a:off x="4672584" y="3630167"/>
            <a:ext cx="438912" cy="265175"/>
          </a:xfrm>
          <a:prstGeom prst="rect">
            <a:avLst/>
          </a:prstGeom>
          <a:blipFill>
            <a:blip r:embed="rId10" cstate="print"/>
            <a:stretch>
              <a:fillRect/>
            </a:stretch>
          </a:blipFill>
        </p:spPr>
        <p:txBody>
          <a:bodyPr wrap="square" lIns="0" tIns="0" rIns="0" bIns="0" rtlCol="0"/>
          <a:lstStyle/>
          <a:p>
            <a:endParaRPr/>
          </a:p>
        </p:txBody>
      </p:sp>
      <p:sp>
        <p:nvSpPr>
          <p:cNvPr id="35" name="object 35"/>
          <p:cNvSpPr txBox="1"/>
          <p:nvPr/>
        </p:nvSpPr>
        <p:spPr>
          <a:xfrm>
            <a:off x="4796282" y="3700335"/>
            <a:ext cx="18923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No</a:t>
            </a:r>
            <a:endParaRPr sz="1100">
              <a:latin typeface="Calibri"/>
              <a:cs typeface="Calibri"/>
            </a:endParaRPr>
          </a:p>
        </p:txBody>
      </p:sp>
      <p:sp>
        <p:nvSpPr>
          <p:cNvPr id="36" name="object 36"/>
          <p:cNvSpPr/>
          <p:nvPr/>
        </p:nvSpPr>
        <p:spPr>
          <a:xfrm>
            <a:off x="4562855" y="4341114"/>
            <a:ext cx="742950" cy="110489"/>
          </a:xfrm>
          <a:custGeom>
            <a:avLst/>
            <a:gdLst/>
            <a:ahLst/>
            <a:cxnLst/>
            <a:rect l="l" t="t" r="r" b="b"/>
            <a:pathLst>
              <a:path w="742950" h="110489">
                <a:moveTo>
                  <a:pt x="705533" y="55245"/>
                </a:moveTo>
                <a:lnTo>
                  <a:pt x="689110" y="45720"/>
                </a:lnTo>
                <a:lnTo>
                  <a:pt x="0" y="45720"/>
                </a:lnTo>
                <a:lnTo>
                  <a:pt x="0" y="64770"/>
                </a:lnTo>
                <a:lnTo>
                  <a:pt x="689110" y="64770"/>
                </a:lnTo>
                <a:lnTo>
                  <a:pt x="705533" y="55245"/>
                </a:lnTo>
                <a:close/>
              </a:path>
              <a:path w="742950" h="110489">
                <a:moveTo>
                  <a:pt x="742950" y="55625"/>
                </a:moveTo>
                <a:lnTo>
                  <a:pt x="653034" y="2286"/>
                </a:lnTo>
                <a:lnTo>
                  <a:pt x="648462" y="0"/>
                </a:lnTo>
                <a:lnTo>
                  <a:pt x="642366" y="1524"/>
                </a:lnTo>
                <a:lnTo>
                  <a:pt x="639318" y="6096"/>
                </a:lnTo>
                <a:lnTo>
                  <a:pt x="637032" y="10668"/>
                </a:lnTo>
                <a:lnTo>
                  <a:pt x="638556" y="16763"/>
                </a:lnTo>
                <a:lnTo>
                  <a:pt x="643128" y="19050"/>
                </a:lnTo>
                <a:lnTo>
                  <a:pt x="689110" y="45719"/>
                </a:lnTo>
                <a:lnTo>
                  <a:pt x="723900" y="45720"/>
                </a:lnTo>
                <a:lnTo>
                  <a:pt x="723900" y="66765"/>
                </a:lnTo>
                <a:lnTo>
                  <a:pt x="742950" y="55625"/>
                </a:lnTo>
                <a:close/>
              </a:path>
              <a:path w="742950" h="110489">
                <a:moveTo>
                  <a:pt x="723900" y="66765"/>
                </a:moveTo>
                <a:lnTo>
                  <a:pt x="723900" y="64770"/>
                </a:lnTo>
                <a:lnTo>
                  <a:pt x="689110" y="64770"/>
                </a:lnTo>
                <a:lnTo>
                  <a:pt x="643128" y="91439"/>
                </a:lnTo>
                <a:lnTo>
                  <a:pt x="638556" y="94487"/>
                </a:lnTo>
                <a:lnTo>
                  <a:pt x="637032" y="99822"/>
                </a:lnTo>
                <a:lnTo>
                  <a:pt x="639318" y="104394"/>
                </a:lnTo>
                <a:lnTo>
                  <a:pt x="642366" y="108965"/>
                </a:lnTo>
                <a:lnTo>
                  <a:pt x="648462" y="110489"/>
                </a:lnTo>
                <a:lnTo>
                  <a:pt x="653034" y="108203"/>
                </a:lnTo>
                <a:lnTo>
                  <a:pt x="723900" y="66765"/>
                </a:lnTo>
                <a:close/>
              </a:path>
              <a:path w="742950" h="110489">
                <a:moveTo>
                  <a:pt x="723900" y="64770"/>
                </a:moveTo>
                <a:lnTo>
                  <a:pt x="723900" y="45720"/>
                </a:lnTo>
                <a:lnTo>
                  <a:pt x="689110" y="45720"/>
                </a:lnTo>
                <a:lnTo>
                  <a:pt x="705533" y="55245"/>
                </a:lnTo>
                <a:lnTo>
                  <a:pt x="719328" y="47244"/>
                </a:lnTo>
                <a:lnTo>
                  <a:pt x="719328" y="64770"/>
                </a:lnTo>
                <a:lnTo>
                  <a:pt x="723900" y="64770"/>
                </a:lnTo>
                <a:close/>
              </a:path>
              <a:path w="742950" h="110489">
                <a:moveTo>
                  <a:pt x="719328" y="64770"/>
                </a:moveTo>
                <a:lnTo>
                  <a:pt x="719328" y="63246"/>
                </a:lnTo>
                <a:lnTo>
                  <a:pt x="705533" y="55245"/>
                </a:lnTo>
                <a:lnTo>
                  <a:pt x="689110" y="64770"/>
                </a:lnTo>
                <a:lnTo>
                  <a:pt x="719328" y="64770"/>
                </a:lnTo>
                <a:close/>
              </a:path>
              <a:path w="742950" h="110489">
                <a:moveTo>
                  <a:pt x="719328" y="63246"/>
                </a:moveTo>
                <a:lnTo>
                  <a:pt x="719328" y="47244"/>
                </a:lnTo>
                <a:lnTo>
                  <a:pt x="705533" y="55245"/>
                </a:lnTo>
                <a:lnTo>
                  <a:pt x="719328" y="63246"/>
                </a:lnTo>
                <a:close/>
              </a:path>
            </a:pathLst>
          </a:custGeom>
          <a:solidFill>
            <a:srgbClr val="4A7EBB"/>
          </a:solidFill>
        </p:spPr>
        <p:txBody>
          <a:bodyPr wrap="square" lIns="0" tIns="0" rIns="0" bIns="0" rtlCol="0"/>
          <a:lstStyle/>
          <a:p>
            <a:endParaRPr/>
          </a:p>
        </p:txBody>
      </p:sp>
      <p:sp>
        <p:nvSpPr>
          <p:cNvPr id="37" name="object 37"/>
          <p:cNvSpPr/>
          <p:nvPr/>
        </p:nvSpPr>
        <p:spPr>
          <a:xfrm>
            <a:off x="5292852" y="4183379"/>
            <a:ext cx="1102360" cy="435609"/>
          </a:xfrm>
          <a:custGeom>
            <a:avLst/>
            <a:gdLst/>
            <a:ahLst/>
            <a:cxnLst/>
            <a:rect l="l" t="t" r="r" b="b"/>
            <a:pathLst>
              <a:path w="1102360" h="435610">
                <a:moveTo>
                  <a:pt x="1101852" y="435101"/>
                </a:moveTo>
                <a:lnTo>
                  <a:pt x="1101852" y="0"/>
                </a:lnTo>
                <a:lnTo>
                  <a:pt x="0" y="0"/>
                </a:lnTo>
                <a:lnTo>
                  <a:pt x="0" y="435102"/>
                </a:lnTo>
                <a:lnTo>
                  <a:pt x="12953" y="435102"/>
                </a:lnTo>
                <a:lnTo>
                  <a:pt x="12953" y="25908"/>
                </a:lnTo>
                <a:lnTo>
                  <a:pt x="25908" y="12954"/>
                </a:lnTo>
                <a:lnTo>
                  <a:pt x="25908" y="25908"/>
                </a:lnTo>
                <a:lnTo>
                  <a:pt x="1076706" y="25907"/>
                </a:lnTo>
                <a:lnTo>
                  <a:pt x="1076706" y="12953"/>
                </a:lnTo>
                <a:lnTo>
                  <a:pt x="1088898" y="25907"/>
                </a:lnTo>
                <a:lnTo>
                  <a:pt x="1088898" y="435101"/>
                </a:lnTo>
                <a:lnTo>
                  <a:pt x="1101852" y="435101"/>
                </a:lnTo>
                <a:close/>
              </a:path>
              <a:path w="1102360" h="435610">
                <a:moveTo>
                  <a:pt x="25908" y="25908"/>
                </a:moveTo>
                <a:lnTo>
                  <a:pt x="25908" y="12954"/>
                </a:lnTo>
                <a:lnTo>
                  <a:pt x="12953" y="25908"/>
                </a:lnTo>
                <a:lnTo>
                  <a:pt x="25908" y="25908"/>
                </a:lnTo>
                <a:close/>
              </a:path>
              <a:path w="1102360" h="435610">
                <a:moveTo>
                  <a:pt x="25908" y="409956"/>
                </a:moveTo>
                <a:lnTo>
                  <a:pt x="25908" y="25908"/>
                </a:lnTo>
                <a:lnTo>
                  <a:pt x="12953" y="25908"/>
                </a:lnTo>
                <a:lnTo>
                  <a:pt x="12953" y="409956"/>
                </a:lnTo>
                <a:lnTo>
                  <a:pt x="25908" y="409956"/>
                </a:lnTo>
                <a:close/>
              </a:path>
              <a:path w="1102360" h="435610">
                <a:moveTo>
                  <a:pt x="1088898" y="409955"/>
                </a:moveTo>
                <a:lnTo>
                  <a:pt x="12953" y="409956"/>
                </a:lnTo>
                <a:lnTo>
                  <a:pt x="25908" y="422910"/>
                </a:lnTo>
                <a:lnTo>
                  <a:pt x="25908" y="435102"/>
                </a:lnTo>
                <a:lnTo>
                  <a:pt x="1076706" y="435101"/>
                </a:lnTo>
                <a:lnTo>
                  <a:pt x="1076706" y="422909"/>
                </a:lnTo>
                <a:lnTo>
                  <a:pt x="1088898" y="409955"/>
                </a:lnTo>
                <a:close/>
              </a:path>
              <a:path w="1102360" h="435610">
                <a:moveTo>
                  <a:pt x="25908" y="435102"/>
                </a:moveTo>
                <a:lnTo>
                  <a:pt x="25908" y="422910"/>
                </a:lnTo>
                <a:lnTo>
                  <a:pt x="12953" y="409956"/>
                </a:lnTo>
                <a:lnTo>
                  <a:pt x="12953" y="435102"/>
                </a:lnTo>
                <a:lnTo>
                  <a:pt x="25908" y="435102"/>
                </a:lnTo>
                <a:close/>
              </a:path>
              <a:path w="1102360" h="435610">
                <a:moveTo>
                  <a:pt x="1088898" y="25907"/>
                </a:moveTo>
                <a:lnTo>
                  <a:pt x="1076706" y="12953"/>
                </a:lnTo>
                <a:lnTo>
                  <a:pt x="1076706" y="25907"/>
                </a:lnTo>
                <a:lnTo>
                  <a:pt x="1088898" y="25907"/>
                </a:lnTo>
                <a:close/>
              </a:path>
              <a:path w="1102360" h="435610">
                <a:moveTo>
                  <a:pt x="1088898" y="409955"/>
                </a:moveTo>
                <a:lnTo>
                  <a:pt x="1088898" y="25907"/>
                </a:lnTo>
                <a:lnTo>
                  <a:pt x="1076706" y="25907"/>
                </a:lnTo>
                <a:lnTo>
                  <a:pt x="1076706" y="409955"/>
                </a:lnTo>
                <a:lnTo>
                  <a:pt x="1088898" y="409955"/>
                </a:lnTo>
                <a:close/>
              </a:path>
              <a:path w="1102360" h="435610">
                <a:moveTo>
                  <a:pt x="1088898" y="435101"/>
                </a:moveTo>
                <a:lnTo>
                  <a:pt x="1088898" y="409955"/>
                </a:lnTo>
                <a:lnTo>
                  <a:pt x="1076706" y="422909"/>
                </a:lnTo>
                <a:lnTo>
                  <a:pt x="1076706" y="435101"/>
                </a:lnTo>
                <a:lnTo>
                  <a:pt x="1088898" y="435101"/>
                </a:lnTo>
                <a:close/>
              </a:path>
            </a:pathLst>
          </a:custGeom>
          <a:solidFill>
            <a:srgbClr val="4F81BD"/>
          </a:solidFill>
        </p:spPr>
        <p:txBody>
          <a:bodyPr wrap="square" lIns="0" tIns="0" rIns="0" bIns="0" rtlCol="0"/>
          <a:lstStyle/>
          <a:p>
            <a:endParaRPr/>
          </a:p>
        </p:txBody>
      </p:sp>
      <p:sp>
        <p:nvSpPr>
          <p:cNvPr id="38" name="object 38"/>
          <p:cNvSpPr/>
          <p:nvPr/>
        </p:nvSpPr>
        <p:spPr>
          <a:xfrm>
            <a:off x="5315711" y="4206240"/>
            <a:ext cx="1054608" cy="390143"/>
          </a:xfrm>
          <a:prstGeom prst="rect">
            <a:avLst/>
          </a:prstGeom>
          <a:blipFill>
            <a:blip r:embed="rId11" cstate="print"/>
            <a:stretch>
              <a:fillRect/>
            </a:stretch>
          </a:blipFill>
        </p:spPr>
        <p:txBody>
          <a:bodyPr wrap="square" lIns="0" tIns="0" rIns="0" bIns="0" rtlCol="0"/>
          <a:lstStyle/>
          <a:p>
            <a:endParaRPr/>
          </a:p>
        </p:txBody>
      </p:sp>
      <p:sp>
        <p:nvSpPr>
          <p:cNvPr id="39" name="object 39"/>
          <p:cNvSpPr txBox="1"/>
          <p:nvPr/>
        </p:nvSpPr>
        <p:spPr>
          <a:xfrm>
            <a:off x="5360161" y="4245927"/>
            <a:ext cx="967105" cy="335280"/>
          </a:xfrm>
          <a:prstGeom prst="rect">
            <a:avLst/>
          </a:prstGeom>
        </p:spPr>
        <p:txBody>
          <a:bodyPr vert="horz" wrap="square" lIns="0" tIns="0" rIns="0" bIns="0" rtlCol="0">
            <a:spAutoFit/>
          </a:bodyPr>
          <a:lstStyle/>
          <a:p>
            <a:pPr marL="147955" marR="5080" indent="-135890">
              <a:lnSpc>
                <a:spcPct val="101400"/>
              </a:lnSpc>
            </a:pPr>
            <a:r>
              <a:rPr sz="1100" spc="-5" dirty="0">
                <a:latin typeface="Calibri"/>
                <a:cs typeface="Calibri"/>
              </a:rPr>
              <a:t>Consult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3</a:t>
            </a:r>
            <a:endParaRPr sz="1100">
              <a:latin typeface="Calibri"/>
              <a:cs typeface="Calibri"/>
            </a:endParaRPr>
          </a:p>
        </p:txBody>
      </p:sp>
      <p:sp>
        <p:nvSpPr>
          <p:cNvPr id="40" name="object 40"/>
          <p:cNvSpPr/>
          <p:nvPr/>
        </p:nvSpPr>
        <p:spPr>
          <a:xfrm>
            <a:off x="2911601" y="4107179"/>
            <a:ext cx="1654810" cy="568960"/>
          </a:xfrm>
          <a:custGeom>
            <a:avLst/>
            <a:gdLst/>
            <a:ahLst/>
            <a:cxnLst/>
            <a:rect l="l" t="t" r="r" b="b"/>
            <a:pathLst>
              <a:path w="1654810" h="568960">
                <a:moveTo>
                  <a:pt x="1654301" y="568451"/>
                </a:moveTo>
                <a:lnTo>
                  <a:pt x="1654301" y="0"/>
                </a:lnTo>
                <a:lnTo>
                  <a:pt x="0" y="0"/>
                </a:lnTo>
                <a:lnTo>
                  <a:pt x="0" y="568451"/>
                </a:lnTo>
                <a:lnTo>
                  <a:pt x="12953" y="568451"/>
                </a:lnTo>
                <a:lnTo>
                  <a:pt x="12954" y="25907"/>
                </a:lnTo>
                <a:lnTo>
                  <a:pt x="25908" y="12953"/>
                </a:lnTo>
                <a:lnTo>
                  <a:pt x="25908" y="25907"/>
                </a:lnTo>
                <a:lnTo>
                  <a:pt x="1629156" y="25907"/>
                </a:lnTo>
                <a:lnTo>
                  <a:pt x="1629156" y="12953"/>
                </a:lnTo>
                <a:lnTo>
                  <a:pt x="1641347" y="25907"/>
                </a:lnTo>
                <a:lnTo>
                  <a:pt x="1641347" y="568451"/>
                </a:lnTo>
                <a:lnTo>
                  <a:pt x="1654301" y="568451"/>
                </a:lnTo>
                <a:close/>
              </a:path>
              <a:path w="1654810" h="568960">
                <a:moveTo>
                  <a:pt x="25908" y="25907"/>
                </a:moveTo>
                <a:lnTo>
                  <a:pt x="25908" y="12953"/>
                </a:lnTo>
                <a:lnTo>
                  <a:pt x="12954" y="25907"/>
                </a:lnTo>
                <a:lnTo>
                  <a:pt x="25908" y="25907"/>
                </a:lnTo>
                <a:close/>
              </a:path>
              <a:path w="1654810" h="568960">
                <a:moveTo>
                  <a:pt x="25908" y="543305"/>
                </a:moveTo>
                <a:lnTo>
                  <a:pt x="25908" y="25907"/>
                </a:lnTo>
                <a:lnTo>
                  <a:pt x="12954" y="25907"/>
                </a:lnTo>
                <a:lnTo>
                  <a:pt x="12954" y="543305"/>
                </a:lnTo>
                <a:lnTo>
                  <a:pt x="25908" y="543305"/>
                </a:lnTo>
                <a:close/>
              </a:path>
              <a:path w="1654810" h="568960">
                <a:moveTo>
                  <a:pt x="1641347" y="543305"/>
                </a:moveTo>
                <a:lnTo>
                  <a:pt x="12954" y="543305"/>
                </a:lnTo>
                <a:lnTo>
                  <a:pt x="25908" y="556259"/>
                </a:lnTo>
                <a:lnTo>
                  <a:pt x="25908" y="568451"/>
                </a:lnTo>
                <a:lnTo>
                  <a:pt x="1629156" y="568451"/>
                </a:lnTo>
                <a:lnTo>
                  <a:pt x="1629156" y="556259"/>
                </a:lnTo>
                <a:lnTo>
                  <a:pt x="1641347" y="543305"/>
                </a:lnTo>
                <a:close/>
              </a:path>
              <a:path w="1654810" h="568960">
                <a:moveTo>
                  <a:pt x="25908" y="568451"/>
                </a:moveTo>
                <a:lnTo>
                  <a:pt x="25908" y="556259"/>
                </a:lnTo>
                <a:lnTo>
                  <a:pt x="12954" y="543305"/>
                </a:lnTo>
                <a:lnTo>
                  <a:pt x="12953" y="568451"/>
                </a:lnTo>
                <a:lnTo>
                  <a:pt x="25908" y="568451"/>
                </a:lnTo>
                <a:close/>
              </a:path>
              <a:path w="1654810" h="568960">
                <a:moveTo>
                  <a:pt x="1641347" y="25907"/>
                </a:moveTo>
                <a:lnTo>
                  <a:pt x="1629156" y="12953"/>
                </a:lnTo>
                <a:lnTo>
                  <a:pt x="1629156" y="25907"/>
                </a:lnTo>
                <a:lnTo>
                  <a:pt x="1641347" y="25907"/>
                </a:lnTo>
                <a:close/>
              </a:path>
              <a:path w="1654810" h="568960">
                <a:moveTo>
                  <a:pt x="1641347" y="543305"/>
                </a:moveTo>
                <a:lnTo>
                  <a:pt x="1641347" y="25907"/>
                </a:lnTo>
                <a:lnTo>
                  <a:pt x="1629156" y="25907"/>
                </a:lnTo>
                <a:lnTo>
                  <a:pt x="1629156" y="543305"/>
                </a:lnTo>
                <a:lnTo>
                  <a:pt x="1641347" y="543305"/>
                </a:lnTo>
                <a:close/>
              </a:path>
              <a:path w="1654810" h="568960">
                <a:moveTo>
                  <a:pt x="1641347" y="568451"/>
                </a:moveTo>
                <a:lnTo>
                  <a:pt x="1641347" y="543305"/>
                </a:lnTo>
                <a:lnTo>
                  <a:pt x="1629156" y="556259"/>
                </a:lnTo>
                <a:lnTo>
                  <a:pt x="1629156" y="568451"/>
                </a:lnTo>
                <a:lnTo>
                  <a:pt x="1641347" y="568451"/>
                </a:lnTo>
                <a:close/>
              </a:path>
            </a:pathLst>
          </a:custGeom>
          <a:solidFill>
            <a:srgbClr val="4F81BD"/>
          </a:solidFill>
        </p:spPr>
        <p:txBody>
          <a:bodyPr wrap="square" lIns="0" tIns="0" rIns="0" bIns="0" rtlCol="0"/>
          <a:lstStyle/>
          <a:p>
            <a:endParaRPr/>
          </a:p>
        </p:txBody>
      </p:sp>
      <p:sp>
        <p:nvSpPr>
          <p:cNvPr id="41" name="object 41"/>
          <p:cNvSpPr/>
          <p:nvPr/>
        </p:nvSpPr>
        <p:spPr>
          <a:xfrm>
            <a:off x="2935223" y="4130040"/>
            <a:ext cx="1609344" cy="524255"/>
          </a:xfrm>
          <a:prstGeom prst="rect">
            <a:avLst/>
          </a:prstGeom>
          <a:blipFill>
            <a:blip r:embed="rId12" cstate="print"/>
            <a:stretch>
              <a:fillRect/>
            </a:stretch>
          </a:blipFill>
        </p:spPr>
        <p:txBody>
          <a:bodyPr wrap="square" lIns="0" tIns="0" rIns="0" bIns="0" rtlCol="0"/>
          <a:lstStyle/>
          <a:p>
            <a:endParaRPr/>
          </a:p>
        </p:txBody>
      </p:sp>
      <p:sp>
        <p:nvSpPr>
          <p:cNvPr id="42" name="object 42"/>
          <p:cNvSpPr txBox="1"/>
          <p:nvPr/>
        </p:nvSpPr>
        <p:spPr>
          <a:xfrm>
            <a:off x="3089401" y="4236783"/>
            <a:ext cx="1298575" cy="335915"/>
          </a:xfrm>
          <a:prstGeom prst="rect">
            <a:avLst/>
          </a:prstGeom>
        </p:spPr>
        <p:txBody>
          <a:bodyPr vert="horz" wrap="square" lIns="0" tIns="0" rIns="0" bIns="0" rtlCol="0">
            <a:spAutoFit/>
          </a:bodyPr>
          <a:lstStyle/>
          <a:p>
            <a:pPr algn="ctr">
              <a:lnSpc>
                <a:spcPct val="100000"/>
              </a:lnSpc>
            </a:pPr>
            <a:r>
              <a:rPr sz="1100" spc="-10" dirty="0">
                <a:latin typeface="Calibri"/>
                <a:cs typeface="Calibri"/>
              </a:rPr>
              <a:t>Warning Sig</a:t>
            </a:r>
            <a:r>
              <a:rPr sz="1100" spc="-5" dirty="0">
                <a:latin typeface="Calibri"/>
                <a:cs typeface="Calibri"/>
              </a:rPr>
              <a:t>ns</a:t>
            </a:r>
            <a:r>
              <a:rPr sz="1100" dirty="0">
                <a:latin typeface="Calibri"/>
                <a:cs typeface="Calibri"/>
              </a:rPr>
              <a:t> </a:t>
            </a:r>
            <a:r>
              <a:rPr sz="1100" spc="-5" dirty="0">
                <a:latin typeface="Calibri"/>
                <a:cs typeface="Calibri"/>
              </a:rPr>
              <a:t>Present</a:t>
            </a:r>
            <a:endParaRPr sz="1100">
              <a:latin typeface="Calibri"/>
              <a:cs typeface="Calibri"/>
            </a:endParaRPr>
          </a:p>
          <a:p>
            <a:pPr algn="ctr">
              <a:lnSpc>
                <a:spcPct val="100000"/>
              </a:lnSpc>
              <a:spcBef>
                <a:spcPts val="20"/>
              </a:spcBef>
            </a:pPr>
            <a:r>
              <a:rPr sz="1100" b="1" spc="-10" dirty="0">
                <a:latin typeface="Calibri"/>
                <a:cs typeface="Calibri"/>
              </a:rPr>
              <a:t>(Box </a:t>
            </a:r>
            <a:r>
              <a:rPr sz="1100" b="1" spc="-15" dirty="0">
                <a:latin typeface="Calibri"/>
                <a:cs typeface="Calibri"/>
              </a:rPr>
              <a:t>D)</a:t>
            </a:r>
            <a:endParaRPr sz="1100">
              <a:latin typeface="Calibri"/>
              <a:cs typeface="Calibri"/>
            </a:endParaRPr>
          </a:p>
        </p:txBody>
      </p:sp>
      <p:sp>
        <p:nvSpPr>
          <p:cNvPr id="43" name="object 43"/>
          <p:cNvSpPr/>
          <p:nvPr/>
        </p:nvSpPr>
        <p:spPr>
          <a:xfrm>
            <a:off x="377952" y="4107179"/>
            <a:ext cx="1654810" cy="740410"/>
          </a:xfrm>
          <a:custGeom>
            <a:avLst/>
            <a:gdLst/>
            <a:ahLst/>
            <a:cxnLst/>
            <a:rect l="l" t="t" r="r" b="b"/>
            <a:pathLst>
              <a:path w="1654810" h="740410">
                <a:moveTo>
                  <a:pt x="1654302" y="739901"/>
                </a:moveTo>
                <a:lnTo>
                  <a:pt x="1654302" y="0"/>
                </a:lnTo>
                <a:lnTo>
                  <a:pt x="0" y="0"/>
                </a:lnTo>
                <a:lnTo>
                  <a:pt x="0" y="739901"/>
                </a:lnTo>
                <a:lnTo>
                  <a:pt x="12954" y="739901"/>
                </a:lnTo>
                <a:lnTo>
                  <a:pt x="12953" y="25907"/>
                </a:lnTo>
                <a:lnTo>
                  <a:pt x="25907" y="12953"/>
                </a:lnTo>
                <a:lnTo>
                  <a:pt x="25907" y="25907"/>
                </a:lnTo>
                <a:lnTo>
                  <a:pt x="1629156" y="25907"/>
                </a:lnTo>
                <a:lnTo>
                  <a:pt x="1629156" y="12953"/>
                </a:lnTo>
                <a:lnTo>
                  <a:pt x="1641348" y="25907"/>
                </a:lnTo>
                <a:lnTo>
                  <a:pt x="1641348" y="739901"/>
                </a:lnTo>
                <a:lnTo>
                  <a:pt x="1654302" y="739901"/>
                </a:lnTo>
                <a:close/>
              </a:path>
              <a:path w="1654810" h="740410">
                <a:moveTo>
                  <a:pt x="25907" y="25907"/>
                </a:moveTo>
                <a:lnTo>
                  <a:pt x="25907" y="12953"/>
                </a:lnTo>
                <a:lnTo>
                  <a:pt x="12953" y="25907"/>
                </a:lnTo>
                <a:lnTo>
                  <a:pt x="25907" y="25907"/>
                </a:lnTo>
                <a:close/>
              </a:path>
              <a:path w="1654810" h="740410">
                <a:moveTo>
                  <a:pt x="25907" y="714755"/>
                </a:moveTo>
                <a:lnTo>
                  <a:pt x="25907" y="25907"/>
                </a:lnTo>
                <a:lnTo>
                  <a:pt x="12953" y="25907"/>
                </a:lnTo>
                <a:lnTo>
                  <a:pt x="12954" y="714755"/>
                </a:lnTo>
                <a:lnTo>
                  <a:pt x="25907" y="714755"/>
                </a:lnTo>
                <a:close/>
              </a:path>
              <a:path w="1654810" h="740410">
                <a:moveTo>
                  <a:pt x="1641348" y="714755"/>
                </a:moveTo>
                <a:lnTo>
                  <a:pt x="12954" y="714755"/>
                </a:lnTo>
                <a:lnTo>
                  <a:pt x="25908" y="727709"/>
                </a:lnTo>
                <a:lnTo>
                  <a:pt x="25907" y="739901"/>
                </a:lnTo>
                <a:lnTo>
                  <a:pt x="1629156" y="739901"/>
                </a:lnTo>
                <a:lnTo>
                  <a:pt x="1629156" y="727709"/>
                </a:lnTo>
                <a:lnTo>
                  <a:pt x="1641348" y="714755"/>
                </a:lnTo>
                <a:close/>
              </a:path>
              <a:path w="1654810" h="740410">
                <a:moveTo>
                  <a:pt x="25907" y="739901"/>
                </a:moveTo>
                <a:lnTo>
                  <a:pt x="25908" y="727709"/>
                </a:lnTo>
                <a:lnTo>
                  <a:pt x="12954" y="714755"/>
                </a:lnTo>
                <a:lnTo>
                  <a:pt x="12954" y="739901"/>
                </a:lnTo>
                <a:lnTo>
                  <a:pt x="25907" y="739901"/>
                </a:lnTo>
                <a:close/>
              </a:path>
              <a:path w="1654810" h="740410">
                <a:moveTo>
                  <a:pt x="1641348" y="25907"/>
                </a:moveTo>
                <a:lnTo>
                  <a:pt x="1629156" y="12953"/>
                </a:lnTo>
                <a:lnTo>
                  <a:pt x="1629156" y="25907"/>
                </a:lnTo>
                <a:lnTo>
                  <a:pt x="1641348" y="25907"/>
                </a:lnTo>
                <a:close/>
              </a:path>
              <a:path w="1654810" h="740410">
                <a:moveTo>
                  <a:pt x="1641348" y="714755"/>
                </a:moveTo>
                <a:lnTo>
                  <a:pt x="1641348" y="25907"/>
                </a:lnTo>
                <a:lnTo>
                  <a:pt x="1629156" y="25907"/>
                </a:lnTo>
                <a:lnTo>
                  <a:pt x="1629156" y="714755"/>
                </a:lnTo>
                <a:lnTo>
                  <a:pt x="1641348" y="714755"/>
                </a:lnTo>
                <a:close/>
              </a:path>
              <a:path w="1654810" h="740410">
                <a:moveTo>
                  <a:pt x="1641348" y="739901"/>
                </a:moveTo>
                <a:lnTo>
                  <a:pt x="1641348" y="714755"/>
                </a:lnTo>
                <a:lnTo>
                  <a:pt x="1629156" y="727709"/>
                </a:lnTo>
                <a:lnTo>
                  <a:pt x="1629156" y="739901"/>
                </a:lnTo>
                <a:lnTo>
                  <a:pt x="1641348" y="739901"/>
                </a:lnTo>
                <a:close/>
              </a:path>
            </a:pathLst>
          </a:custGeom>
          <a:solidFill>
            <a:srgbClr val="4F81BD"/>
          </a:solidFill>
        </p:spPr>
        <p:txBody>
          <a:bodyPr wrap="square" lIns="0" tIns="0" rIns="0" bIns="0" rtlCol="0"/>
          <a:lstStyle/>
          <a:p>
            <a:endParaRPr/>
          </a:p>
        </p:txBody>
      </p:sp>
      <p:sp>
        <p:nvSpPr>
          <p:cNvPr id="44" name="object 44"/>
          <p:cNvSpPr/>
          <p:nvPr/>
        </p:nvSpPr>
        <p:spPr>
          <a:xfrm>
            <a:off x="399288" y="4130040"/>
            <a:ext cx="1609344" cy="694944"/>
          </a:xfrm>
          <a:prstGeom prst="rect">
            <a:avLst/>
          </a:prstGeom>
          <a:blipFill>
            <a:blip r:embed="rId13" cstate="print"/>
            <a:stretch>
              <a:fillRect/>
            </a:stretch>
          </a:blipFill>
        </p:spPr>
        <p:txBody>
          <a:bodyPr wrap="square" lIns="0" tIns="0" rIns="0" bIns="0" rtlCol="0"/>
          <a:lstStyle/>
          <a:p>
            <a:endParaRPr/>
          </a:p>
        </p:txBody>
      </p:sp>
      <p:sp>
        <p:nvSpPr>
          <p:cNvPr id="45" name="object 45"/>
          <p:cNvSpPr txBox="1"/>
          <p:nvPr/>
        </p:nvSpPr>
        <p:spPr>
          <a:xfrm>
            <a:off x="493332" y="4236783"/>
            <a:ext cx="1422400" cy="335915"/>
          </a:xfrm>
          <a:prstGeom prst="rect">
            <a:avLst/>
          </a:prstGeom>
        </p:spPr>
        <p:txBody>
          <a:bodyPr vert="horz" wrap="square" lIns="0" tIns="0" rIns="0" bIns="0" rtlCol="0">
            <a:spAutoFit/>
          </a:bodyPr>
          <a:lstStyle/>
          <a:p>
            <a:pPr marL="12700" marR="5080" indent="139700">
              <a:lnSpc>
                <a:spcPct val="101800"/>
              </a:lnSpc>
            </a:pPr>
            <a:r>
              <a:rPr sz="1100" spc="-10" dirty="0">
                <a:latin typeface="Calibri"/>
                <a:cs typeface="Calibri"/>
              </a:rPr>
              <a:t>No</a:t>
            </a:r>
            <a:r>
              <a:rPr sz="1100" spc="-15" dirty="0">
                <a:latin typeface="Calibri"/>
                <a:cs typeface="Calibri"/>
              </a:rPr>
              <a:t>n</a:t>
            </a:r>
            <a:r>
              <a:rPr sz="1100" spc="-5" dirty="0">
                <a:latin typeface="Calibri"/>
                <a:cs typeface="Calibri"/>
              </a:rPr>
              <a:t>‐localizing</a:t>
            </a:r>
            <a:r>
              <a:rPr sz="1100" dirty="0">
                <a:latin typeface="Calibri"/>
                <a:cs typeface="Calibri"/>
              </a:rPr>
              <a:t> </a:t>
            </a:r>
            <a:r>
              <a:rPr sz="1100" spc="-5" dirty="0">
                <a:latin typeface="Calibri"/>
                <a:cs typeface="Calibri"/>
              </a:rPr>
              <a:t>S/S</a:t>
            </a:r>
            <a:r>
              <a:rPr sz="1100" dirty="0">
                <a:latin typeface="Calibri"/>
                <a:cs typeface="Calibri"/>
              </a:rPr>
              <a:t> </a:t>
            </a:r>
            <a:r>
              <a:rPr sz="1100" spc="-10" dirty="0">
                <a:latin typeface="Calibri"/>
                <a:cs typeface="Calibri"/>
              </a:rPr>
              <a:t>–</a:t>
            </a:r>
            <a:r>
              <a:rPr sz="1100" spc="-5" dirty="0">
                <a:latin typeface="Calibri"/>
                <a:cs typeface="Calibri"/>
              </a:rPr>
              <a:t> Nonspecif</a:t>
            </a:r>
            <a:r>
              <a:rPr sz="1100" spc="-10" dirty="0">
                <a:latin typeface="Calibri"/>
                <a:cs typeface="Calibri"/>
              </a:rPr>
              <a:t>i</a:t>
            </a:r>
            <a:r>
              <a:rPr sz="1100" spc="-5" dirty="0">
                <a:latin typeface="Calibri"/>
                <a:cs typeface="Calibri"/>
              </a:rPr>
              <a:t>c</a:t>
            </a:r>
            <a:r>
              <a:rPr sz="1100" dirty="0">
                <a:latin typeface="Calibri"/>
                <a:cs typeface="Calibri"/>
              </a:rPr>
              <a:t> </a:t>
            </a:r>
            <a:r>
              <a:rPr sz="1100" spc="-5" dirty="0">
                <a:latin typeface="Calibri"/>
                <a:cs typeface="Calibri"/>
              </a:rPr>
              <a:t>Geriatric</a:t>
            </a:r>
            <a:r>
              <a:rPr sz="1100" dirty="0">
                <a:latin typeface="Calibri"/>
                <a:cs typeface="Calibri"/>
              </a:rPr>
              <a:t> </a:t>
            </a:r>
            <a:r>
              <a:rPr sz="1100" spc="-5" dirty="0">
                <a:latin typeface="Calibri"/>
                <a:cs typeface="Calibri"/>
              </a:rPr>
              <a:t>S/S</a:t>
            </a:r>
            <a:endParaRPr sz="1100">
              <a:latin typeface="Calibri"/>
              <a:cs typeface="Calibri"/>
            </a:endParaRPr>
          </a:p>
        </p:txBody>
      </p:sp>
      <p:sp>
        <p:nvSpPr>
          <p:cNvPr id="46" name="object 46"/>
          <p:cNvSpPr/>
          <p:nvPr/>
        </p:nvSpPr>
        <p:spPr>
          <a:xfrm>
            <a:off x="4672584" y="4261103"/>
            <a:ext cx="426719" cy="262127"/>
          </a:xfrm>
          <a:prstGeom prst="rect">
            <a:avLst/>
          </a:prstGeom>
          <a:blipFill>
            <a:blip r:embed="rId14" cstate="print"/>
            <a:stretch>
              <a:fillRect/>
            </a:stretch>
          </a:blipFill>
        </p:spPr>
        <p:txBody>
          <a:bodyPr wrap="square" lIns="0" tIns="0" rIns="0" bIns="0" rtlCol="0"/>
          <a:lstStyle/>
          <a:p>
            <a:endParaRPr/>
          </a:p>
        </p:txBody>
      </p:sp>
      <p:sp>
        <p:nvSpPr>
          <p:cNvPr id="47" name="object 47"/>
          <p:cNvSpPr/>
          <p:nvPr/>
        </p:nvSpPr>
        <p:spPr>
          <a:xfrm>
            <a:off x="2019300" y="4351020"/>
            <a:ext cx="905510" cy="110489"/>
          </a:xfrm>
          <a:custGeom>
            <a:avLst/>
            <a:gdLst/>
            <a:ahLst/>
            <a:cxnLst/>
            <a:rect l="l" t="t" r="r" b="b"/>
            <a:pathLst>
              <a:path w="905510" h="110489">
                <a:moveTo>
                  <a:pt x="867305" y="54935"/>
                </a:moveTo>
                <a:lnTo>
                  <a:pt x="851416" y="45719"/>
                </a:lnTo>
                <a:lnTo>
                  <a:pt x="0" y="45719"/>
                </a:lnTo>
                <a:lnTo>
                  <a:pt x="0" y="64769"/>
                </a:lnTo>
                <a:lnTo>
                  <a:pt x="850637" y="64769"/>
                </a:lnTo>
                <a:lnTo>
                  <a:pt x="867305" y="54935"/>
                </a:lnTo>
                <a:close/>
              </a:path>
              <a:path w="905510" h="110489">
                <a:moveTo>
                  <a:pt x="905256" y="54863"/>
                </a:moveTo>
                <a:lnTo>
                  <a:pt x="815339" y="2285"/>
                </a:lnTo>
                <a:lnTo>
                  <a:pt x="810768" y="0"/>
                </a:lnTo>
                <a:lnTo>
                  <a:pt x="804672" y="1524"/>
                </a:lnTo>
                <a:lnTo>
                  <a:pt x="801624" y="5333"/>
                </a:lnTo>
                <a:lnTo>
                  <a:pt x="799338" y="9905"/>
                </a:lnTo>
                <a:lnTo>
                  <a:pt x="800862" y="16001"/>
                </a:lnTo>
                <a:lnTo>
                  <a:pt x="805433" y="19050"/>
                </a:lnTo>
                <a:lnTo>
                  <a:pt x="851416" y="45719"/>
                </a:lnTo>
                <a:lnTo>
                  <a:pt x="886206" y="45719"/>
                </a:lnTo>
                <a:lnTo>
                  <a:pt x="886206" y="66003"/>
                </a:lnTo>
                <a:lnTo>
                  <a:pt x="905256" y="54863"/>
                </a:lnTo>
                <a:close/>
              </a:path>
              <a:path w="905510" h="110489">
                <a:moveTo>
                  <a:pt x="886206" y="66003"/>
                </a:moveTo>
                <a:lnTo>
                  <a:pt x="886206" y="64769"/>
                </a:lnTo>
                <a:lnTo>
                  <a:pt x="850637" y="64769"/>
                </a:lnTo>
                <a:lnTo>
                  <a:pt x="805433" y="91439"/>
                </a:lnTo>
                <a:lnTo>
                  <a:pt x="800862" y="93725"/>
                </a:lnTo>
                <a:lnTo>
                  <a:pt x="799338" y="99821"/>
                </a:lnTo>
                <a:lnTo>
                  <a:pt x="801624" y="104393"/>
                </a:lnTo>
                <a:lnTo>
                  <a:pt x="804672" y="108965"/>
                </a:lnTo>
                <a:lnTo>
                  <a:pt x="810768" y="110489"/>
                </a:lnTo>
                <a:lnTo>
                  <a:pt x="815339" y="107441"/>
                </a:lnTo>
                <a:lnTo>
                  <a:pt x="886206" y="66003"/>
                </a:lnTo>
                <a:close/>
              </a:path>
              <a:path w="905510" h="110489">
                <a:moveTo>
                  <a:pt x="881633" y="64769"/>
                </a:moveTo>
                <a:lnTo>
                  <a:pt x="881633" y="63245"/>
                </a:lnTo>
                <a:lnTo>
                  <a:pt x="867305" y="54935"/>
                </a:lnTo>
                <a:lnTo>
                  <a:pt x="850637" y="64769"/>
                </a:lnTo>
                <a:lnTo>
                  <a:pt x="881633" y="64769"/>
                </a:lnTo>
                <a:close/>
              </a:path>
              <a:path w="905510" h="110489">
                <a:moveTo>
                  <a:pt x="886206" y="64769"/>
                </a:moveTo>
                <a:lnTo>
                  <a:pt x="886206" y="45719"/>
                </a:lnTo>
                <a:lnTo>
                  <a:pt x="851416" y="45719"/>
                </a:lnTo>
                <a:lnTo>
                  <a:pt x="867305" y="54935"/>
                </a:lnTo>
                <a:lnTo>
                  <a:pt x="881633" y="46481"/>
                </a:lnTo>
                <a:lnTo>
                  <a:pt x="881633" y="64769"/>
                </a:lnTo>
                <a:lnTo>
                  <a:pt x="886206" y="64769"/>
                </a:lnTo>
                <a:close/>
              </a:path>
              <a:path w="905510" h="110489">
                <a:moveTo>
                  <a:pt x="881633" y="63245"/>
                </a:moveTo>
                <a:lnTo>
                  <a:pt x="881633" y="46481"/>
                </a:lnTo>
                <a:lnTo>
                  <a:pt x="867305" y="54935"/>
                </a:lnTo>
                <a:lnTo>
                  <a:pt x="881633" y="63245"/>
                </a:lnTo>
                <a:close/>
              </a:path>
            </a:pathLst>
          </a:custGeom>
          <a:solidFill>
            <a:srgbClr val="4A7EBB"/>
          </a:solidFill>
        </p:spPr>
        <p:txBody>
          <a:bodyPr wrap="square" lIns="0" tIns="0" rIns="0" bIns="0" rtlCol="0"/>
          <a:lstStyle/>
          <a:p>
            <a:endParaRPr/>
          </a:p>
        </p:txBody>
      </p:sp>
      <p:sp>
        <p:nvSpPr>
          <p:cNvPr id="48" name="object 48"/>
          <p:cNvSpPr/>
          <p:nvPr/>
        </p:nvSpPr>
        <p:spPr>
          <a:xfrm>
            <a:off x="3734180" y="4663440"/>
            <a:ext cx="0" cy="371475"/>
          </a:xfrm>
          <a:custGeom>
            <a:avLst/>
            <a:gdLst/>
            <a:ahLst/>
            <a:cxnLst/>
            <a:rect l="l" t="t" r="r" b="b"/>
            <a:pathLst>
              <a:path h="371475">
                <a:moveTo>
                  <a:pt x="0" y="0"/>
                </a:moveTo>
                <a:lnTo>
                  <a:pt x="0" y="371093"/>
                </a:lnTo>
              </a:path>
            </a:pathLst>
          </a:custGeom>
          <a:ln w="20320">
            <a:solidFill>
              <a:srgbClr val="4A7EBB"/>
            </a:solidFill>
          </a:ln>
        </p:spPr>
        <p:txBody>
          <a:bodyPr wrap="square" lIns="0" tIns="0" rIns="0" bIns="0" rtlCol="0"/>
          <a:lstStyle/>
          <a:p>
            <a:endParaRPr/>
          </a:p>
        </p:txBody>
      </p:sp>
      <p:sp>
        <p:nvSpPr>
          <p:cNvPr id="49" name="object 49"/>
          <p:cNvSpPr/>
          <p:nvPr/>
        </p:nvSpPr>
        <p:spPr>
          <a:xfrm>
            <a:off x="1219200" y="5034915"/>
            <a:ext cx="2514600" cy="0"/>
          </a:xfrm>
          <a:custGeom>
            <a:avLst/>
            <a:gdLst/>
            <a:ahLst/>
            <a:cxnLst/>
            <a:rect l="l" t="t" r="r" b="b"/>
            <a:pathLst>
              <a:path w="2514600">
                <a:moveTo>
                  <a:pt x="0" y="0"/>
                </a:moveTo>
                <a:lnTo>
                  <a:pt x="2514599" y="0"/>
                </a:lnTo>
              </a:path>
            </a:pathLst>
          </a:custGeom>
          <a:ln w="20320">
            <a:solidFill>
              <a:srgbClr val="4A7EBB"/>
            </a:solidFill>
          </a:ln>
        </p:spPr>
        <p:txBody>
          <a:bodyPr wrap="square" lIns="0" tIns="0" rIns="0" bIns="0" rtlCol="0"/>
          <a:lstStyle/>
          <a:p>
            <a:endParaRPr/>
          </a:p>
        </p:txBody>
      </p:sp>
      <p:sp>
        <p:nvSpPr>
          <p:cNvPr id="50" name="object 50"/>
          <p:cNvSpPr/>
          <p:nvPr/>
        </p:nvSpPr>
        <p:spPr>
          <a:xfrm>
            <a:off x="2215895" y="4898135"/>
            <a:ext cx="438912" cy="262127"/>
          </a:xfrm>
          <a:prstGeom prst="rect">
            <a:avLst/>
          </a:prstGeom>
          <a:blipFill>
            <a:blip r:embed="rId15" cstate="print"/>
            <a:stretch>
              <a:fillRect/>
            </a:stretch>
          </a:blipFill>
        </p:spPr>
        <p:txBody>
          <a:bodyPr wrap="square" lIns="0" tIns="0" rIns="0" bIns="0" rtlCol="0"/>
          <a:lstStyle/>
          <a:p>
            <a:endParaRPr/>
          </a:p>
        </p:txBody>
      </p:sp>
      <p:sp>
        <p:nvSpPr>
          <p:cNvPr id="51" name="object 51"/>
          <p:cNvSpPr txBox="1"/>
          <p:nvPr/>
        </p:nvSpPr>
        <p:spPr>
          <a:xfrm>
            <a:off x="988226" y="4577450"/>
            <a:ext cx="1539875" cy="554355"/>
          </a:xfrm>
          <a:prstGeom prst="rect">
            <a:avLst/>
          </a:prstGeom>
        </p:spPr>
        <p:txBody>
          <a:bodyPr vert="horz" wrap="square" lIns="0" tIns="0" rIns="0" bIns="0" rtlCol="0">
            <a:spAutoFit/>
          </a:bodyPr>
          <a:lstStyle/>
          <a:p>
            <a:pPr marL="12700">
              <a:lnSpc>
                <a:spcPct val="100000"/>
              </a:lnSpc>
            </a:pPr>
            <a:r>
              <a:rPr sz="1100" spc="-10" dirty="0">
                <a:latin typeface="Calibri"/>
                <a:cs typeface="Calibri"/>
              </a:rPr>
              <a:t>(</a:t>
            </a:r>
            <a:r>
              <a:rPr sz="1100" b="1" spc="-10" dirty="0">
                <a:latin typeface="Calibri"/>
                <a:cs typeface="Calibri"/>
              </a:rPr>
              <a:t>Box</a:t>
            </a:r>
            <a:r>
              <a:rPr sz="1100" b="1" dirty="0">
                <a:latin typeface="Calibri"/>
                <a:cs typeface="Calibri"/>
              </a:rPr>
              <a:t> </a:t>
            </a:r>
            <a:r>
              <a:rPr sz="1100" b="1" spc="-10" dirty="0">
                <a:latin typeface="Calibri"/>
                <a:cs typeface="Calibri"/>
              </a:rPr>
              <a:t>C</a:t>
            </a:r>
            <a:r>
              <a:rPr sz="1100" spc="-5" dirty="0">
                <a:latin typeface="Calibri"/>
                <a:cs typeface="Calibri"/>
              </a:rPr>
              <a:t>)</a:t>
            </a:r>
            <a:endParaRPr sz="1100">
              <a:latin typeface="Calibri"/>
              <a:cs typeface="Calibri"/>
            </a:endParaRPr>
          </a:p>
          <a:p>
            <a:pPr>
              <a:lnSpc>
                <a:spcPct val="100000"/>
              </a:lnSpc>
              <a:spcBef>
                <a:spcPts val="20"/>
              </a:spcBef>
            </a:pPr>
            <a:endParaRPr sz="1500">
              <a:latin typeface="Times New Roman"/>
              <a:cs typeface="Times New Roman"/>
            </a:endParaRPr>
          </a:p>
          <a:p>
            <a:pPr marR="5080" algn="r">
              <a:lnSpc>
                <a:spcPct val="100000"/>
              </a:lnSpc>
            </a:pPr>
            <a:r>
              <a:rPr sz="1100" spc="-15" dirty="0">
                <a:latin typeface="Calibri"/>
                <a:cs typeface="Calibri"/>
              </a:rPr>
              <a:t>No</a:t>
            </a:r>
            <a:endParaRPr sz="1100">
              <a:latin typeface="Calibri"/>
              <a:cs typeface="Calibri"/>
            </a:endParaRPr>
          </a:p>
        </p:txBody>
      </p:sp>
      <p:sp>
        <p:nvSpPr>
          <p:cNvPr id="52" name="object 52"/>
          <p:cNvSpPr txBox="1"/>
          <p:nvPr/>
        </p:nvSpPr>
        <p:spPr>
          <a:xfrm>
            <a:off x="4777232" y="4328985"/>
            <a:ext cx="21717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Yes</a:t>
            </a:r>
            <a:endParaRPr sz="1100">
              <a:latin typeface="Calibri"/>
              <a:cs typeface="Calibri"/>
            </a:endParaRPr>
          </a:p>
        </p:txBody>
      </p:sp>
      <p:sp>
        <p:nvSpPr>
          <p:cNvPr id="53" name="object 53"/>
          <p:cNvSpPr/>
          <p:nvPr/>
        </p:nvSpPr>
        <p:spPr>
          <a:xfrm>
            <a:off x="1164336" y="5034534"/>
            <a:ext cx="110489" cy="247650"/>
          </a:xfrm>
          <a:custGeom>
            <a:avLst/>
            <a:gdLst/>
            <a:ahLst/>
            <a:cxnLst/>
            <a:rect l="l" t="t" r="r" b="b"/>
            <a:pathLst>
              <a:path w="110490" h="247650">
                <a:moveTo>
                  <a:pt x="55244" y="210233"/>
                </a:moveTo>
                <a:lnTo>
                  <a:pt x="19050" y="147827"/>
                </a:lnTo>
                <a:lnTo>
                  <a:pt x="16001" y="143255"/>
                </a:lnTo>
                <a:lnTo>
                  <a:pt x="10667" y="141731"/>
                </a:lnTo>
                <a:lnTo>
                  <a:pt x="6095" y="144779"/>
                </a:lnTo>
                <a:lnTo>
                  <a:pt x="1523" y="147065"/>
                </a:lnTo>
                <a:lnTo>
                  <a:pt x="0" y="153162"/>
                </a:lnTo>
                <a:lnTo>
                  <a:pt x="2285" y="157733"/>
                </a:lnTo>
                <a:lnTo>
                  <a:pt x="45719" y="232012"/>
                </a:lnTo>
                <a:lnTo>
                  <a:pt x="45719" y="228600"/>
                </a:lnTo>
                <a:lnTo>
                  <a:pt x="47243" y="228600"/>
                </a:lnTo>
                <a:lnTo>
                  <a:pt x="47243" y="224027"/>
                </a:lnTo>
                <a:lnTo>
                  <a:pt x="55244" y="210233"/>
                </a:lnTo>
                <a:close/>
              </a:path>
              <a:path w="110490" h="247650">
                <a:moveTo>
                  <a:pt x="64769" y="193810"/>
                </a:moveTo>
                <a:lnTo>
                  <a:pt x="64769" y="0"/>
                </a:lnTo>
                <a:lnTo>
                  <a:pt x="45719" y="0"/>
                </a:lnTo>
                <a:lnTo>
                  <a:pt x="45719" y="193810"/>
                </a:lnTo>
                <a:lnTo>
                  <a:pt x="55244" y="210233"/>
                </a:lnTo>
                <a:lnTo>
                  <a:pt x="64769" y="193810"/>
                </a:lnTo>
                <a:close/>
              </a:path>
              <a:path w="110490" h="247650">
                <a:moveTo>
                  <a:pt x="64769" y="230951"/>
                </a:moveTo>
                <a:lnTo>
                  <a:pt x="64769" y="228600"/>
                </a:lnTo>
                <a:lnTo>
                  <a:pt x="45719" y="228600"/>
                </a:lnTo>
                <a:lnTo>
                  <a:pt x="45719" y="232012"/>
                </a:lnTo>
                <a:lnTo>
                  <a:pt x="54863" y="247650"/>
                </a:lnTo>
                <a:lnTo>
                  <a:pt x="64769" y="230951"/>
                </a:lnTo>
                <a:close/>
              </a:path>
              <a:path w="110490" h="247650">
                <a:moveTo>
                  <a:pt x="63245" y="224027"/>
                </a:moveTo>
                <a:lnTo>
                  <a:pt x="55244" y="210233"/>
                </a:lnTo>
                <a:lnTo>
                  <a:pt x="47243" y="224027"/>
                </a:lnTo>
                <a:lnTo>
                  <a:pt x="63245" y="224027"/>
                </a:lnTo>
                <a:close/>
              </a:path>
              <a:path w="110490" h="247650">
                <a:moveTo>
                  <a:pt x="63245" y="228600"/>
                </a:moveTo>
                <a:lnTo>
                  <a:pt x="63245" y="224027"/>
                </a:lnTo>
                <a:lnTo>
                  <a:pt x="47243" y="224027"/>
                </a:lnTo>
                <a:lnTo>
                  <a:pt x="47243" y="228600"/>
                </a:lnTo>
                <a:lnTo>
                  <a:pt x="63245" y="228600"/>
                </a:lnTo>
                <a:close/>
              </a:path>
              <a:path w="110490" h="247650">
                <a:moveTo>
                  <a:pt x="110489" y="153162"/>
                </a:moveTo>
                <a:lnTo>
                  <a:pt x="108965" y="147065"/>
                </a:lnTo>
                <a:lnTo>
                  <a:pt x="104393" y="144779"/>
                </a:lnTo>
                <a:lnTo>
                  <a:pt x="99822" y="141731"/>
                </a:lnTo>
                <a:lnTo>
                  <a:pt x="93725" y="143255"/>
                </a:lnTo>
                <a:lnTo>
                  <a:pt x="91439" y="147827"/>
                </a:lnTo>
                <a:lnTo>
                  <a:pt x="55244" y="210233"/>
                </a:lnTo>
                <a:lnTo>
                  <a:pt x="63245" y="224027"/>
                </a:lnTo>
                <a:lnTo>
                  <a:pt x="63245" y="228600"/>
                </a:lnTo>
                <a:lnTo>
                  <a:pt x="64769" y="228600"/>
                </a:lnTo>
                <a:lnTo>
                  <a:pt x="64769" y="230951"/>
                </a:lnTo>
                <a:lnTo>
                  <a:pt x="108203" y="157733"/>
                </a:lnTo>
                <a:lnTo>
                  <a:pt x="110489" y="153162"/>
                </a:lnTo>
                <a:close/>
              </a:path>
            </a:pathLst>
          </a:custGeom>
          <a:solidFill>
            <a:srgbClr val="4A7EBB"/>
          </a:solidFill>
        </p:spPr>
        <p:txBody>
          <a:bodyPr wrap="square" lIns="0" tIns="0" rIns="0" bIns="0" rtlCol="0"/>
          <a:lstStyle/>
          <a:p>
            <a:endParaRPr/>
          </a:p>
        </p:txBody>
      </p:sp>
      <p:sp>
        <p:nvSpPr>
          <p:cNvPr id="54" name="object 54"/>
          <p:cNvSpPr/>
          <p:nvPr/>
        </p:nvSpPr>
        <p:spPr>
          <a:xfrm>
            <a:off x="5305805" y="5275326"/>
            <a:ext cx="1102360" cy="615950"/>
          </a:xfrm>
          <a:custGeom>
            <a:avLst/>
            <a:gdLst/>
            <a:ahLst/>
            <a:cxnLst/>
            <a:rect l="l" t="t" r="r" b="b"/>
            <a:pathLst>
              <a:path w="1102360" h="615950">
                <a:moveTo>
                  <a:pt x="1101852" y="615696"/>
                </a:moveTo>
                <a:lnTo>
                  <a:pt x="1101852" y="0"/>
                </a:lnTo>
                <a:lnTo>
                  <a:pt x="0" y="0"/>
                </a:lnTo>
                <a:lnTo>
                  <a:pt x="0" y="615696"/>
                </a:lnTo>
                <a:lnTo>
                  <a:pt x="12954" y="615696"/>
                </a:lnTo>
                <a:lnTo>
                  <a:pt x="12954" y="25146"/>
                </a:lnTo>
                <a:lnTo>
                  <a:pt x="25146" y="12954"/>
                </a:lnTo>
                <a:lnTo>
                  <a:pt x="25146" y="25146"/>
                </a:lnTo>
                <a:lnTo>
                  <a:pt x="1075944" y="25146"/>
                </a:lnTo>
                <a:lnTo>
                  <a:pt x="1075944" y="12953"/>
                </a:lnTo>
                <a:lnTo>
                  <a:pt x="1088898" y="25146"/>
                </a:lnTo>
                <a:lnTo>
                  <a:pt x="1088898" y="615696"/>
                </a:lnTo>
                <a:lnTo>
                  <a:pt x="1101852" y="615696"/>
                </a:lnTo>
                <a:close/>
              </a:path>
              <a:path w="1102360" h="615950">
                <a:moveTo>
                  <a:pt x="25146" y="25146"/>
                </a:moveTo>
                <a:lnTo>
                  <a:pt x="25146" y="12954"/>
                </a:lnTo>
                <a:lnTo>
                  <a:pt x="12954" y="25146"/>
                </a:lnTo>
                <a:lnTo>
                  <a:pt x="25146" y="25146"/>
                </a:lnTo>
                <a:close/>
              </a:path>
              <a:path w="1102360" h="615950">
                <a:moveTo>
                  <a:pt x="25146" y="590550"/>
                </a:moveTo>
                <a:lnTo>
                  <a:pt x="25146" y="25146"/>
                </a:lnTo>
                <a:lnTo>
                  <a:pt x="12954" y="25146"/>
                </a:lnTo>
                <a:lnTo>
                  <a:pt x="12954" y="590550"/>
                </a:lnTo>
                <a:lnTo>
                  <a:pt x="25146" y="590550"/>
                </a:lnTo>
                <a:close/>
              </a:path>
              <a:path w="1102360" h="615950">
                <a:moveTo>
                  <a:pt x="1088898" y="590550"/>
                </a:moveTo>
                <a:lnTo>
                  <a:pt x="12954" y="590550"/>
                </a:lnTo>
                <a:lnTo>
                  <a:pt x="25146" y="603504"/>
                </a:lnTo>
                <a:lnTo>
                  <a:pt x="25146" y="615696"/>
                </a:lnTo>
                <a:lnTo>
                  <a:pt x="1075944" y="615696"/>
                </a:lnTo>
                <a:lnTo>
                  <a:pt x="1075944" y="603503"/>
                </a:lnTo>
                <a:lnTo>
                  <a:pt x="1088898" y="590550"/>
                </a:lnTo>
                <a:close/>
              </a:path>
              <a:path w="1102360" h="615950">
                <a:moveTo>
                  <a:pt x="25146" y="615696"/>
                </a:moveTo>
                <a:lnTo>
                  <a:pt x="25146" y="603504"/>
                </a:lnTo>
                <a:lnTo>
                  <a:pt x="12954" y="590550"/>
                </a:lnTo>
                <a:lnTo>
                  <a:pt x="12954" y="615696"/>
                </a:lnTo>
                <a:lnTo>
                  <a:pt x="25146" y="615696"/>
                </a:lnTo>
                <a:close/>
              </a:path>
              <a:path w="1102360" h="615950">
                <a:moveTo>
                  <a:pt x="1088898" y="25146"/>
                </a:moveTo>
                <a:lnTo>
                  <a:pt x="1075944" y="12953"/>
                </a:lnTo>
                <a:lnTo>
                  <a:pt x="1075944" y="25146"/>
                </a:lnTo>
                <a:lnTo>
                  <a:pt x="1088898" y="25146"/>
                </a:lnTo>
                <a:close/>
              </a:path>
              <a:path w="1102360" h="615950">
                <a:moveTo>
                  <a:pt x="1088898" y="590550"/>
                </a:moveTo>
                <a:lnTo>
                  <a:pt x="1088898" y="25146"/>
                </a:lnTo>
                <a:lnTo>
                  <a:pt x="1075944" y="25146"/>
                </a:lnTo>
                <a:lnTo>
                  <a:pt x="1075944" y="590550"/>
                </a:lnTo>
                <a:lnTo>
                  <a:pt x="1088898" y="590550"/>
                </a:lnTo>
                <a:close/>
              </a:path>
              <a:path w="1102360" h="615950">
                <a:moveTo>
                  <a:pt x="1088898" y="615696"/>
                </a:moveTo>
                <a:lnTo>
                  <a:pt x="1088898" y="590550"/>
                </a:lnTo>
                <a:lnTo>
                  <a:pt x="1075944" y="603503"/>
                </a:lnTo>
                <a:lnTo>
                  <a:pt x="1075944" y="615696"/>
                </a:lnTo>
                <a:lnTo>
                  <a:pt x="1088898" y="615696"/>
                </a:lnTo>
                <a:close/>
              </a:path>
            </a:pathLst>
          </a:custGeom>
          <a:solidFill>
            <a:srgbClr val="4F81BD"/>
          </a:solidFill>
        </p:spPr>
        <p:txBody>
          <a:bodyPr wrap="square" lIns="0" tIns="0" rIns="0" bIns="0" rtlCol="0"/>
          <a:lstStyle/>
          <a:p>
            <a:endParaRPr/>
          </a:p>
        </p:txBody>
      </p:sp>
      <p:sp>
        <p:nvSpPr>
          <p:cNvPr id="55" name="object 55"/>
          <p:cNvSpPr txBox="1"/>
          <p:nvPr/>
        </p:nvSpPr>
        <p:spPr>
          <a:xfrm>
            <a:off x="5373115" y="5427789"/>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6" name="object 56"/>
          <p:cNvSpPr/>
          <p:nvPr/>
        </p:nvSpPr>
        <p:spPr>
          <a:xfrm>
            <a:off x="381000" y="5275326"/>
            <a:ext cx="1654810" cy="825500"/>
          </a:xfrm>
          <a:custGeom>
            <a:avLst/>
            <a:gdLst/>
            <a:ahLst/>
            <a:cxnLst/>
            <a:rect l="l" t="t" r="r" b="b"/>
            <a:pathLst>
              <a:path w="1654810" h="825500">
                <a:moveTo>
                  <a:pt x="1654302" y="825246"/>
                </a:moveTo>
                <a:lnTo>
                  <a:pt x="1654302" y="0"/>
                </a:lnTo>
                <a:lnTo>
                  <a:pt x="0" y="0"/>
                </a:lnTo>
                <a:lnTo>
                  <a:pt x="0" y="825246"/>
                </a:lnTo>
                <a:lnTo>
                  <a:pt x="12954" y="825246"/>
                </a:lnTo>
                <a:lnTo>
                  <a:pt x="12953" y="25146"/>
                </a:lnTo>
                <a:lnTo>
                  <a:pt x="25908" y="12953"/>
                </a:lnTo>
                <a:lnTo>
                  <a:pt x="25907" y="25146"/>
                </a:lnTo>
                <a:lnTo>
                  <a:pt x="1629156" y="25146"/>
                </a:lnTo>
                <a:lnTo>
                  <a:pt x="1629156" y="12953"/>
                </a:lnTo>
                <a:lnTo>
                  <a:pt x="1642110" y="25146"/>
                </a:lnTo>
                <a:lnTo>
                  <a:pt x="1642110" y="825246"/>
                </a:lnTo>
                <a:lnTo>
                  <a:pt x="1654302" y="825246"/>
                </a:lnTo>
                <a:close/>
              </a:path>
              <a:path w="1654810" h="825500">
                <a:moveTo>
                  <a:pt x="25907" y="25146"/>
                </a:moveTo>
                <a:lnTo>
                  <a:pt x="25908" y="12953"/>
                </a:lnTo>
                <a:lnTo>
                  <a:pt x="12953" y="25146"/>
                </a:lnTo>
                <a:lnTo>
                  <a:pt x="25907" y="25146"/>
                </a:lnTo>
                <a:close/>
              </a:path>
              <a:path w="1654810" h="825500">
                <a:moveTo>
                  <a:pt x="25907" y="800100"/>
                </a:moveTo>
                <a:lnTo>
                  <a:pt x="25907" y="25146"/>
                </a:lnTo>
                <a:lnTo>
                  <a:pt x="12953" y="25146"/>
                </a:lnTo>
                <a:lnTo>
                  <a:pt x="12954" y="800100"/>
                </a:lnTo>
                <a:lnTo>
                  <a:pt x="25907" y="800100"/>
                </a:lnTo>
                <a:close/>
              </a:path>
              <a:path w="1654810" h="825500">
                <a:moveTo>
                  <a:pt x="1642110" y="800100"/>
                </a:moveTo>
                <a:lnTo>
                  <a:pt x="12954" y="800100"/>
                </a:lnTo>
                <a:lnTo>
                  <a:pt x="25908" y="813053"/>
                </a:lnTo>
                <a:lnTo>
                  <a:pt x="25907" y="825246"/>
                </a:lnTo>
                <a:lnTo>
                  <a:pt x="1629156" y="825246"/>
                </a:lnTo>
                <a:lnTo>
                  <a:pt x="1629156" y="813053"/>
                </a:lnTo>
                <a:lnTo>
                  <a:pt x="1642110" y="800100"/>
                </a:lnTo>
                <a:close/>
              </a:path>
              <a:path w="1654810" h="825500">
                <a:moveTo>
                  <a:pt x="25907" y="825246"/>
                </a:moveTo>
                <a:lnTo>
                  <a:pt x="25908" y="813053"/>
                </a:lnTo>
                <a:lnTo>
                  <a:pt x="12954" y="800100"/>
                </a:lnTo>
                <a:lnTo>
                  <a:pt x="12954" y="825246"/>
                </a:lnTo>
                <a:lnTo>
                  <a:pt x="25907" y="825246"/>
                </a:lnTo>
                <a:close/>
              </a:path>
              <a:path w="1654810" h="825500">
                <a:moveTo>
                  <a:pt x="1642110" y="25146"/>
                </a:moveTo>
                <a:lnTo>
                  <a:pt x="1629156" y="12953"/>
                </a:lnTo>
                <a:lnTo>
                  <a:pt x="1629156" y="25146"/>
                </a:lnTo>
                <a:lnTo>
                  <a:pt x="1642110" y="25146"/>
                </a:lnTo>
                <a:close/>
              </a:path>
              <a:path w="1654810" h="825500">
                <a:moveTo>
                  <a:pt x="1642110" y="800100"/>
                </a:moveTo>
                <a:lnTo>
                  <a:pt x="1642110" y="25146"/>
                </a:lnTo>
                <a:lnTo>
                  <a:pt x="1629156" y="25146"/>
                </a:lnTo>
                <a:lnTo>
                  <a:pt x="1629156" y="800100"/>
                </a:lnTo>
                <a:lnTo>
                  <a:pt x="1642110" y="800100"/>
                </a:lnTo>
                <a:close/>
              </a:path>
              <a:path w="1654810" h="825500">
                <a:moveTo>
                  <a:pt x="1642110" y="825246"/>
                </a:moveTo>
                <a:lnTo>
                  <a:pt x="1642110" y="800100"/>
                </a:lnTo>
                <a:lnTo>
                  <a:pt x="1629156" y="813053"/>
                </a:lnTo>
                <a:lnTo>
                  <a:pt x="1629156" y="825246"/>
                </a:lnTo>
                <a:lnTo>
                  <a:pt x="1642110" y="825246"/>
                </a:lnTo>
                <a:close/>
              </a:path>
            </a:pathLst>
          </a:custGeom>
          <a:solidFill>
            <a:srgbClr val="4F81BD"/>
          </a:solidFill>
        </p:spPr>
        <p:txBody>
          <a:bodyPr wrap="square" lIns="0" tIns="0" rIns="0" bIns="0" rtlCol="0"/>
          <a:lstStyle/>
          <a:p>
            <a:endParaRPr/>
          </a:p>
        </p:txBody>
      </p:sp>
      <p:sp>
        <p:nvSpPr>
          <p:cNvPr id="57" name="object 57"/>
          <p:cNvSpPr txBox="1"/>
          <p:nvPr/>
        </p:nvSpPr>
        <p:spPr>
          <a:xfrm>
            <a:off x="724154" y="5362257"/>
            <a:ext cx="967105" cy="165100"/>
          </a:xfrm>
          <a:prstGeom prst="rect">
            <a:avLst/>
          </a:prstGeom>
        </p:spPr>
        <p:txBody>
          <a:bodyPr vert="horz" wrap="square" lIns="0" tIns="0" rIns="0" bIns="0" rtlCol="0">
            <a:spAutoFit/>
          </a:bodyPr>
          <a:lstStyle/>
          <a:p>
            <a:pPr marL="12700">
              <a:lnSpc>
                <a:spcPct val="100000"/>
              </a:lnSpc>
            </a:pPr>
            <a:r>
              <a:rPr sz="1100" spc="-5" dirty="0">
                <a:latin typeface="Calibri"/>
                <a:cs typeface="Calibri"/>
              </a:rPr>
              <a:t>Consul</a:t>
            </a:r>
            <a:r>
              <a:rPr sz="1100" dirty="0">
                <a:latin typeface="Calibri"/>
                <a:cs typeface="Calibri"/>
              </a:rPr>
              <a:t>t</a:t>
            </a:r>
            <a:r>
              <a:rPr sz="1100" spc="-5" dirty="0">
                <a:latin typeface="Calibri"/>
                <a:cs typeface="Calibri"/>
              </a:rPr>
              <a:t> Provider</a:t>
            </a:r>
            <a:endParaRPr sz="1100">
              <a:latin typeface="Calibri"/>
              <a:cs typeface="Calibri"/>
            </a:endParaRPr>
          </a:p>
        </p:txBody>
      </p:sp>
      <p:sp>
        <p:nvSpPr>
          <p:cNvPr id="58" name="object 58"/>
          <p:cNvSpPr/>
          <p:nvPr/>
        </p:nvSpPr>
        <p:spPr>
          <a:xfrm>
            <a:off x="3581400" y="5465064"/>
            <a:ext cx="627887" cy="265175"/>
          </a:xfrm>
          <a:prstGeom prst="rect">
            <a:avLst/>
          </a:prstGeom>
          <a:blipFill>
            <a:blip r:embed="rId16" cstate="print"/>
            <a:stretch>
              <a:fillRect/>
            </a:stretch>
          </a:blipFill>
        </p:spPr>
        <p:txBody>
          <a:bodyPr wrap="square" lIns="0" tIns="0" rIns="0" bIns="0" rtlCol="0"/>
          <a:lstStyle/>
          <a:p>
            <a:endParaRPr/>
          </a:p>
        </p:txBody>
      </p:sp>
      <p:sp>
        <p:nvSpPr>
          <p:cNvPr id="59" name="object 59"/>
          <p:cNvSpPr/>
          <p:nvPr/>
        </p:nvSpPr>
        <p:spPr>
          <a:xfrm>
            <a:off x="3020186" y="5987034"/>
            <a:ext cx="0" cy="715010"/>
          </a:xfrm>
          <a:custGeom>
            <a:avLst/>
            <a:gdLst/>
            <a:ahLst/>
            <a:cxnLst/>
            <a:rect l="l" t="t" r="r" b="b"/>
            <a:pathLst>
              <a:path h="715009">
                <a:moveTo>
                  <a:pt x="0" y="0"/>
                </a:moveTo>
                <a:lnTo>
                  <a:pt x="0" y="714756"/>
                </a:lnTo>
              </a:path>
            </a:pathLst>
          </a:custGeom>
          <a:ln w="20320">
            <a:solidFill>
              <a:srgbClr val="4A7EBB"/>
            </a:solidFill>
          </a:ln>
        </p:spPr>
        <p:txBody>
          <a:bodyPr wrap="square" lIns="0" tIns="0" rIns="0" bIns="0" rtlCol="0"/>
          <a:lstStyle/>
          <a:p>
            <a:endParaRPr/>
          </a:p>
        </p:txBody>
      </p:sp>
      <p:sp>
        <p:nvSpPr>
          <p:cNvPr id="60" name="object 60"/>
          <p:cNvSpPr/>
          <p:nvPr/>
        </p:nvSpPr>
        <p:spPr>
          <a:xfrm>
            <a:off x="2023110" y="5983604"/>
            <a:ext cx="989965" cy="0"/>
          </a:xfrm>
          <a:custGeom>
            <a:avLst/>
            <a:gdLst/>
            <a:ahLst/>
            <a:cxnLst/>
            <a:rect l="l" t="t" r="r" b="b"/>
            <a:pathLst>
              <a:path w="989964">
                <a:moveTo>
                  <a:pt x="0" y="0"/>
                </a:moveTo>
                <a:lnTo>
                  <a:pt x="989838" y="0"/>
                </a:lnTo>
              </a:path>
            </a:pathLst>
          </a:custGeom>
          <a:ln w="20320">
            <a:solidFill>
              <a:srgbClr val="4A7EBB"/>
            </a:solidFill>
          </a:ln>
        </p:spPr>
        <p:txBody>
          <a:bodyPr wrap="square" lIns="0" tIns="0" rIns="0" bIns="0" rtlCol="0"/>
          <a:lstStyle/>
          <a:p>
            <a:endParaRPr/>
          </a:p>
        </p:txBody>
      </p:sp>
      <p:sp>
        <p:nvSpPr>
          <p:cNvPr id="61" name="object 61"/>
          <p:cNvSpPr/>
          <p:nvPr/>
        </p:nvSpPr>
        <p:spPr>
          <a:xfrm>
            <a:off x="780287" y="6160008"/>
            <a:ext cx="829055" cy="265175"/>
          </a:xfrm>
          <a:prstGeom prst="rect">
            <a:avLst/>
          </a:prstGeom>
          <a:blipFill>
            <a:blip r:embed="rId17" cstate="print"/>
            <a:stretch>
              <a:fillRect/>
            </a:stretch>
          </a:blipFill>
        </p:spPr>
        <p:txBody>
          <a:bodyPr wrap="square" lIns="0" tIns="0" rIns="0" bIns="0" rtlCol="0"/>
          <a:lstStyle/>
          <a:p>
            <a:endParaRPr/>
          </a:p>
        </p:txBody>
      </p:sp>
      <p:sp>
        <p:nvSpPr>
          <p:cNvPr id="62" name="object 62"/>
          <p:cNvSpPr/>
          <p:nvPr/>
        </p:nvSpPr>
        <p:spPr>
          <a:xfrm>
            <a:off x="5305805" y="6179820"/>
            <a:ext cx="1102360" cy="1064260"/>
          </a:xfrm>
          <a:custGeom>
            <a:avLst/>
            <a:gdLst/>
            <a:ahLst/>
            <a:cxnLst/>
            <a:rect l="l" t="t" r="r" b="b"/>
            <a:pathLst>
              <a:path w="1102360" h="1064259">
                <a:moveTo>
                  <a:pt x="1101852" y="1063752"/>
                </a:moveTo>
                <a:lnTo>
                  <a:pt x="1101852" y="0"/>
                </a:lnTo>
                <a:lnTo>
                  <a:pt x="0" y="0"/>
                </a:lnTo>
                <a:lnTo>
                  <a:pt x="0" y="1063752"/>
                </a:lnTo>
                <a:lnTo>
                  <a:pt x="12954" y="1063752"/>
                </a:lnTo>
                <a:lnTo>
                  <a:pt x="12954" y="25908"/>
                </a:lnTo>
                <a:lnTo>
                  <a:pt x="25146" y="12954"/>
                </a:lnTo>
                <a:lnTo>
                  <a:pt x="25146" y="25908"/>
                </a:lnTo>
                <a:lnTo>
                  <a:pt x="1075944" y="25907"/>
                </a:lnTo>
                <a:lnTo>
                  <a:pt x="1075944" y="12953"/>
                </a:lnTo>
                <a:lnTo>
                  <a:pt x="1088898" y="25907"/>
                </a:lnTo>
                <a:lnTo>
                  <a:pt x="1088898" y="1063752"/>
                </a:lnTo>
                <a:lnTo>
                  <a:pt x="1101852" y="1063752"/>
                </a:lnTo>
                <a:close/>
              </a:path>
              <a:path w="1102360" h="1064259">
                <a:moveTo>
                  <a:pt x="25146" y="25908"/>
                </a:moveTo>
                <a:lnTo>
                  <a:pt x="25146" y="12954"/>
                </a:lnTo>
                <a:lnTo>
                  <a:pt x="12954" y="25908"/>
                </a:lnTo>
                <a:lnTo>
                  <a:pt x="25146" y="25908"/>
                </a:lnTo>
                <a:close/>
              </a:path>
              <a:path w="1102360" h="1064259">
                <a:moveTo>
                  <a:pt x="25146" y="1038606"/>
                </a:moveTo>
                <a:lnTo>
                  <a:pt x="25146" y="25908"/>
                </a:lnTo>
                <a:lnTo>
                  <a:pt x="12954" y="25908"/>
                </a:lnTo>
                <a:lnTo>
                  <a:pt x="12954" y="1038606"/>
                </a:lnTo>
                <a:lnTo>
                  <a:pt x="25146" y="1038606"/>
                </a:lnTo>
                <a:close/>
              </a:path>
              <a:path w="1102360" h="1064259">
                <a:moveTo>
                  <a:pt x="1088898" y="1038606"/>
                </a:moveTo>
                <a:lnTo>
                  <a:pt x="12954" y="1038606"/>
                </a:lnTo>
                <a:lnTo>
                  <a:pt x="25146" y="1051560"/>
                </a:lnTo>
                <a:lnTo>
                  <a:pt x="25146" y="1063752"/>
                </a:lnTo>
                <a:lnTo>
                  <a:pt x="1075944" y="1063752"/>
                </a:lnTo>
                <a:lnTo>
                  <a:pt x="1075944" y="1051560"/>
                </a:lnTo>
                <a:lnTo>
                  <a:pt x="1088898" y="1038606"/>
                </a:lnTo>
                <a:close/>
              </a:path>
              <a:path w="1102360" h="1064259">
                <a:moveTo>
                  <a:pt x="25146" y="1063752"/>
                </a:moveTo>
                <a:lnTo>
                  <a:pt x="25146" y="1051560"/>
                </a:lnTo>
                <a:lnTo>
                  <a:pt x="12954" y="1038606"/>
                </a:lnTo>
                <a:lnTo>
                  <a:pt x="12954" y="1063752"/>
                </a:lnTo>
                <a:lnTo>
                  <a:pt x="25146" y="1063752"/>
                </a:lnTo>
                <a:close/>
              </a:path>
              <a:path w="1102360" h="1064259">
                <a:moveTo>
                  <a:pt x="1088898" y="25907"/>
                </a:moveTo>
                <a:lnTo>
                  <a:pt x="1075944" y="12953"/>
                </a:lnTo>
                <a:lnTo>
                  <a:pt x="1075944" y="25907"/>
                </a:lnTo>
                <a:lnTo>
                  <a:pt x="1088898" y="25907"/>
                </a:lnTo>
                <a:close/>
              </a:path>
              <a:path w="1102360" h="1064259">
                <a:moveTo>
                  <a:pt x="1088898" y="1038606"/>
                </a:moveTo>
                <a:lnTo>
                  <a:pt x="1088898" y="25907"/>
                </a:lnTo>
                <a:lnTo>
                  <a:pt x="1075944" y="25907"/>
                </a:lnTo>
                <a:lnTo>
                  <a:pt x="1075944" y="1038606"/>
                </a:lnTo>
                <a:lnTo>
                  <a:pt x="1088898" y="1038606"/>
                </a:lnTo>
                <a:close/>
              </a:path>
              <a:path w="1102360" h="1064259">
                <a:moveTo>
                  <a:pt x="1088898" y="1063752"/>
                </a:moveTo>
                <a:lnTo>
                  <a:pt x="1088898" y="1038606"/>
                </a:lnTo>
                <a:lnTo>
                  <a:pt x="1075944" y="1051560"/>
                </a:lnTo>
                <a:lnTo>
                  <a:pt x="1075944" y="1063752"/>
                </a:lnTo>
                <a:lnTo>
                  <a:pt x="1088898" y="1063752"/>
                </a:lnTo>
                <a:close/>
              </a:path>
            </a:pathLst>
          </a:custGeom>
          <a:solidFill>
            <a:srgbClr val="4F81BD"/>
          </a:solidFill>
        </p:spPr>
        <p:txBody>
          <a:bodyPr wrap="square" lIns="0" tIns="0" rIns="0" bIns="0" rtlCol="0"/>
          <a:lstStyle/>
          <a:p>
            <a:endParaRPr/>
          </a:p>
        </p:txBody>
      </p:sp>
      <p:sp>
        <p:nvSpPr>
          <p:cNvPr id="63" name="object 63"/>
          <p:cNvSpPr/>
          <p:nvPr/>
        </p:nvSpPr>
        <p:spPr>
          <a:xfrm>
            <a:off x="3438144" y="6562343"/>
            <a:ext cx="920496" cy="262127"/>
          </a:xfrm>
          <a:prstGeom prst="rect">
            <a:avLst/>
          </a:prstGeom>
          <a:blipFill>
            <a:blip r:embed="rId18" cstate="print"/>
            <a:stretch>
              <a:fillRect/>
            </a:stretch>
          </a:blipFill>
        </p:spPr>
        <p:txBody>
          <a:bodyPr wrap="square" lIns="0" tIns="0" rIns="0" bIns="0" rtlCol="0"/>
          <a:lstStyle/>
          <a:p>
            <a:endParaRPr/>
          </a:p>
        </p:txBody>
      </p:sp>
      <p:sp>
        <p:nvSpPr>
          <p:cNvPr id="64" name="object 64"/>
          <p:cNvSpPr/>
          <p:nvPr/>
        </p:nvSpPr>
        <p:spPr>
          <a:xfrm>
            <a:off x="390906" y="6570726"/>
            <a:ext cx="1644650" cy="740410"/>
          </a:xfrm>
          <a:custGeom>
            <a:avLst/>
            <a:gdLst/>
            <a:ahLst/>
            <a:cxnLst/>
            <a:rect l="l" t="t" r="r" b="b"/>
            <a:pathLst>
              <a:path w="1644650" h="740409">
                <a:moveTo>
                  <a:pt x="1644395" y="739901"/>
                </a:moveTo>
                <a:lnTo>
                  <a:pt x="1644395" y="0"/>
                </a:lnTo>
                <a:lnTo>
                  <a:pt x="0" y="0"/>
                </a:lnTo>
                <a:lnTo>
                  <a:pt x="0" y="739901"/>
                </a:lnTo>
                <a:lnTo>
                  <a:pt x="12954" y="739901"/>
                </a:lnTo>
                <a:lnTo>
                  <a:pt x="12953" y="25146"/>
                </a:lnTo>
                <a:lnTo>
                  <a:pt x="25145" y="12953"/>
                </a:lnTo>
                <a:lnTo>
                  <a:pt x="25145" y="25146"/>
                </a:lnTo>
                <a:lnTo>
                  <a:pt x="1619250" y="25146"/>
                </a:lnTo>
                <a:lnTo>
                  <a:pt x="1619250" y="12953"/>
                </a:lnTo>
                <a:lnTo>
                  <a:pt x="1632204" y="25146"/>
                </a:lnTo>
                <a:lnTo>
                  <a:pt x="1632204" y="739901"/>
                </a:lnTo>
                <a:lnTo>
                  <a:pt x="1644395" y="739901"/>
                </a:lnTo>
                <a:close/>
              </a:path>
              <a:path w="1644650" h="740409">
                <a:moveTo>
                  <a:pt x="25145" y="25146"/>
                </a:moveTo>
                <a:lnTo>
                  <a:pt x="25145" y="12953"/>
                </a:lnTo>
                <a:lnTo>
                  <a:pt x="12953" y="25146"/>
                </a:lnTo>
                <a:lnTo>
                  <a:pt x="25145" y="25146"/>
                </a:lnTo>
                <a:close/>
              </a:path>
              <a:path w="1644650" h="740409">
                <a:moveTo>
                  <a:pt x="25146" y="713994"/>
                </a:moveTo>
                <a:lnTo>
                  <a:pt x="25145" y="25146"/>
                </a:lnTo>
                <a:lnTo>
                  <a:pt x="12953" y="25146"/>
                </a:lnTo>
                <a:lnTo>
                  <a:pt x="12954" y="713994"/>
                </a:lnTo>
                <a:lnTo>
                  <a:pt x="25146" y="713994"/>
                </a:lnTo>
                <a:close/>
              </a:path>
              <a:path w="1644650" h="740409">
                <a:moveTo>
                  <a:pt x="1632204" y="713994"/>
                </a:moveTo>
                <a:lnTo>
                  <a:pt x="12954" y="713994"/>
                </a:lnTo>
                <a:lnTo>
                  <a:pt x="25146" y="726948"/>
                </a:lnTo>
                <a:lnTo>
                  <a:pt x="25146" y="739901"/>
                </a:lnTo>
                <a:lnTo>
                  <a:pt x="1619250" y="739901"/>
                </a:lnTo>
                <a:lnTo>
                  <a:pt x="1619250" y="726948"/>
                </a:lnTo>
                <a:lnTo>
                  <a:pt x="1632204" y="713994"/>
                </a:lnTo>
                <a:close/>
              </a:path>
              <a:path w="1644650" h="740409">
                <a:moveTo>
                  <a:pt x="25146" y="739901"/>
                </a:moveTo>
                <a:lnTo>
                  <a:pt x="25146" y="726948"/>
                </a:lnTo>
                <a:lnTo>
                  <a:pt x="12954" y="713994"/>
                </a:lnTo>
                <a:lnTo>
                  <a:pt x="12954" y="739901"/>
                </a:lnTo>
                <a:lnTo>
                  <a:pt x="25146" y="739901"/>
                </a:lnTo>
                <a:close/>
              </a:path>
              <a:path w="1644650" h="740409">
                <a:moveTo>
                  <a:pt x="1632204" y="25146"/>
                </a:moveTo>
                <a:lnTo>
                  <a:pt x="1619250" y="12953"/>
                </a:lnTo>
                <a:lnTo>
                  <a:pt x="1619250" y="25146"/>
                </a:lnTo>
                <a:lnTo>
                  <a:pt x="1632204" y="25146"/>
                </a:lnTo>
                <a:close/>
              </a:path>
              <a:path w="1644650" h="740409">
                <a:moveTo>
                  <a:pt x="1632204" y="713994"/>
                </a:moveTo>
                <a:lnTo>
                  <a:pt x="1632204" y="25146"/>
                </a:lnTo>
                <a:lnTo>
                  <a:pt x="1619250" y="25146"/>
                </a:lnTo>
                <a:lnTo>
                  <a:pt x="1619250" y="713994"/>
                </a:lnTo>
                <a:lnTo>
                  <a:pt x="1632204" y="713994"/>
                </a:lnTo>
                <a:close/>
              </a:path>
              <a:path w="1644650" h="740409">
                <a:moveTo>
                  <a:pt x="1632204" y="739901"/>
                </a:moveTo>
                <a:lnTo>
                  <a:pt x="1632204" y="713994"/>
                </a:lnTo>
                <a:lnTo>
                  <a:pt x="1619250" y="726948"/>
                </a:lnTo>
                <a:lnTo>
                  <a:pt x="1619250" y="739901"/>
                </a:lnTo>
                <a:lnTo>
                  <a:pt x="1632204" y="739901"/>
                </a:lnTo>
                <a:close/>
              </a:path>
            </a:pathLst>
          </a:custGeom>
          <a:solidFill>
            <a:srgbClr val="4F81BD"/>
          </a:solidFill>
        </p:spPr>
        <p:txBody>
          <a:bodyPr wrap="square" lIns="0" tIns="0" rIns="0" bIns="0" rtlCol="0"/>
          <a:lstStyle/>
          <a:p>
            <a:endParaRPr/>
          </a:p>
        </p:txBody>
      </p:sp>
      <p:sp>
        <p:nvSpPr>
          <p:cNvPr id="65" name="object 65"/>
          <p:cNvSpPr txBox="1"/>
          <p:nvPr/>
        </p:nvSpPr>
        <p:spPr>
          <a:xfrm>
            <a:off x="667013" y="5537511"/>
            <a:ext cx="1082040" cy="504190"/>
          </a:xfrm>
          <a:prstGeom prst="rect">
            <a:avLst/>
          </a:prstGeom>
        </p:spPr>
        <p:txBody>
          <a:bodyPr vert="horz" wrap="square" lIns="0" tIns="0" rIns="0" bIns="0" rtlCol="0">
            <a:spAutoFit/>
          </a:bodyPr>
          <a:lstStyle/>
          <a:p>
            <a:pPr marL="12700" marR="5080" indent="-1270" algn="ctr">
              <a:lnSpc>
                <a:spcPct val="101099"/>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4</a:t>
            </a:r>
            <a:r>
              <a:rPr sz="1100" b="1" spc="-5" dirty="0">
                <a:latin typeface="Calibri"/>
                <a:cs typeface="Calibri"/>
              </a:rPr>
              <a:t> </a:t>
            </a:r>
            <a:r>
              <a:rPr sz="1100" spc="-15" dirty="0">
                <a:latin typeface="Calibri"/>
                <a:cs typeface="Calibri"/>
              </a:rPr>
              <a:t>Observ</a:t>
            </a:r>
            <a:r>
              <a:rPr sz="1100" spc="-10" dirty="0">
                <a:latin typeface="Calibri"/>
                <a:cs typeface="Calibri"/>
              </a:rPr>
              <a:t>e</a:t>
            </a:r>
            <a:r>
              <a:rPr sz="1100" spc="-5" dirty="0">
                <a:latin typeface="Calibri"/>
                <a:cs typeface="Calibri"/>
              </a:rPr>
              <a:t> </a:t>
            </a:r>
            <a:r>
              <a:rPr sz="1100" dirty="0">
                <a:latin typeface="Calibri"/>
                <a:cs typeface="Calibri"/>
              </a:rPr>
              <a:t>/ Monitor </a:t>
            </a:r>
            <a:r>
              <a:rPr sz="1100" spc="-10" dirty="0">
                <a:latin typeface="Calibri"/>
                <a:cs typeface="Calibri"/>
              </a:rPr>
              <a:t>24</a:t>
            </a:r>
            <a:r>
              <a:rPr sz="1100" spc="-5" dirty="0">
                <a:latin typeface="Calibri"/>
                <a:cs typeface="Calibri"/>
              </a:rPr>
              <a:t>‐</a:t>
            </a:r>
            <a:r>
              <a:rPr sz="1100" spc="-10" dirty="0">
                <a:latin typeface="Calibri"/>
                <a:cs typeface="Calibri"/>
              </a:rPr>
              <a:t>48</a:t>
            </a:r>
            <a:r>
              <a:rPr sz="1100" spc="-5" dirty="0">
                <a:latin typeface="Calibri"/>
                <a:cs typeface="Calibri"/>
              </a:rPr>
              <a:t> hours</a:t>
            </a:r>
            <a:endParaRPr sz="1100">
              <a:latin typeface="Calibri"/>
              <a:cs typeface="Calibri"/>
            </a:endParaRPr>
          </a:p>
        </p:txBody>
      </p:sp>
      <p:sp>
        <p:nvSpPr>
          <p:cNvPr id="66" name="object 66"/>
          <p:cNvSpPr txBox="1"/>
          <p:nvPr/>
        </p:nvSpPr>
        <p:spPr>
          <a:xfrm>
            <a:off x="3695191" y="5539041"/>
            <a:ext cx="397510" cy="165100"/>
          </a:xfrm>
          <a:prstGeom prst="rect">
            <a:avLst/>
          </a:prstGeom>
        </p:spPr>
        <p:txBody>
          <a:bodyPr vert="horz" wrap="square" lIns="0" tIns="0" rIns="0" bIns="0" rtlCol="0">
            <a:spAutoFit/>
          </a:bodyPr>
          <a:lstStyle/>
          <a:p>
            <a:pPr marL="12700">
              <a:lnSpc>
                <a:spcPct val="100000"/>
              </a:lnSpc>
            </a:pPr>
            <a:r>
              <a:rPr sz="1100" spc="-10" dirty="0">
                <a:latin typeface="Calibri"/>
                <a:cs typeface="Calibri"/>
              </a:rPr>
              <a:t>Worse</a:t>
            </a:r>
            <a:endParaRPr sz="1100">
              <a:latin typeface="Calibri"/>
              <a:cs typeface="Calibri"/>
            </a:endParaRPr>
          </a:p>
        </p:txBody>
      </p:sp>
      <p:sp>
        <p:nvSpPr>
          <p:cNvPr id="67" name="object 67"/>
          <p:cNvSpPr txBox="1"/>
          <p:nvPr/>
        </p:nvSpPr>
        <p:spPr>
          <a:xfrm>
            <a:off x="5508772" y="5602346"/>
            <a:ext cx="694055"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5</a:t>
            </a:r>
            <a:endParaRPr sz="1100">
              <a:latin typeface="Calibri"/>
              <a:cs typeface="Calibri"/>
            </a:endParaRPr>
          </a:p>
        </p:txBody>
      </p:sp>
      <p:sp>
        <p:nvSpPr>
          <p:cNvPr id="68" name="object 68"/>
          <p:cNvSpPr txBox="1"/>
          <p:nvPr/>
        </p:nvSpPr>
        <p:spPr>
          <a:xfrm>
            <a:off x="906272" y="6234746"/>
            <a:ext cx="57404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Im</a:t>
            </a:r>
            <a:r>
              <a:rPr sz="1100" spc="-5" dirty="0">
                <a:latin typeface="Calibri"/>
                <a:cs typeface="Calibri"/>
              </a:rPr>
              <a:t>p</a:t>
            </a:r>
            <a:r>
              <a:rPr sz="1100" spc="-10" dirty="0">
                <a:latin typeface="Calibri"/>
                <a:cs typeface="Calibri"/>
              </a:rPr>
              <a:t>roved</a:t>
            </a:r>
            <a:endParaRPr sz="1100">
              <a:latin typeface="Calibri"/>
              <a:cs typeface="Calibri"/>
            </a:endParaRPr>
          </a:p>
        </p:txBody>
      </p:sp>
      <p:sp>
        <p:nvSpPr>
          <p:cNvPr id="69" name="object 69"/>
          <p:cNvSpPr txBox="1"/>
          <p:nvPr/>
        </p:nvSpPr>
        <p:spPr>
          <a:xfrm>
            <a:off x="5369204" y="6305612"/>
            <a:ext cx="974090" cy="846455"/>
          </a:xfrm>
          <a:prstGeom prst="rect">
            <a:avLst/>
          </a:prstGeom>
        </p:spPr>
        <p:txBody>
          <a:bodyPr vert="horz" wrap="square" lIns="0" tIns="0" rIns="0" bIns="0" rtlCol="0">
            <a:spAutoFit/>
          </a:bodyPr>
          <a:lstStyle/>
          <a:p>
            <a:pPr marL="12065" marR="5080" algn="ctr">
              <a:lnSpc>
                <a:spcPct val="101600"/>
              </a:lnSpc>
            </a:pPr>
            <a:r>
              <a:rPr sz="1100" spc="-5" dirty="0">
                <a:latin typeface="Calibri"/>
                <a:cs typeface="Calibri"/>
              </a:rPr>
              <a:t>Consul</a:t>
            </a:r>
            <a:r>
              <a:rPr sz="1100" dirty="0">
                <a:latin typeface="Calibri"/>
                <a:cs typeface="Calibri"/>
              </a:rPr>
              <a:t>t</a:t>
            </a:r>
            <a:r>
              <a:rPr sz="1100" spc="-5" dirty="0">
                <a:latin typeface="Calibri"/>
                <a:cs typeface="Calibri"/>
              </a:rPr>
              <a:t> Provider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6</a:t>
            </a:r>
            <a:r>
              <a:rPr sz="1100" b="1" spc="-5" dirty="0">
                <a:latin typeface="Calibri"/>
                <a:cs typeface="Calibri"/>
              </a:rPr>
              <a:t> </a:t>
            </a:r>
            <a:r>
              <a:rPr sz="1100" spc="-5" dirty="0">
                <a:latin typeface="Calibri"/>
                <a:cs typeface="Calibri"/>
              </a:rPr>
              <a:t>M</a:t>
            </a:r>
            <a:r>
              <a:rPr sz="1100" dirty="0">
                <a:latin typeface="Calibri"/>
                <a:cs typeface="Calibri"/>
              </a:rPr>
              <a:t>o</a:t>
            </a:r>
            <a:r>
              <a:rPr sz="1100" spc="-5" dirty="0">
                <a:latin typeface="Calibri"/>
                <a:cs typeface="Calibri"/>
              </a:rPr>
              <a:t>nit</a:t>
            </a:r>
            <a:r>
              <a:rPr sz="1100" dirty="0">
                <a:latin typeface="Calibri"/>
                <a:cs typeface="Calibri"/>
              </a:rPr>
              <a:t>o</a:t>
            </a:r>
            <a:r>
              <a:rPr sz="1100" spc="-5" dirty="0">
                <a:latin typeface="Calibri"/>
                <a:cs typeface="Calibri"/>
              </a:rPr>
              <a:t>r</a:t>
            </a:r>
            <a:r>
              <a:rPr sz="1100" spc="5" dirty="0">
                <a:latin typeface="Calibri"/>
                <a:cs typeface="Calibri"/>
              </a:rPr>
              <a:t> </a:t>
            </a:r>
            <a:r>
              <a:rPr sz="1100" spc="-10" dirty="0">
                <a:latin typeface="Calibri"/>
                <a:cs typeface="Calibri"/>
              </a:rPr>
              <a:t>per </a:t>
            </a:r>
            <a:r>
              <a:rPr sz="1100" spc="-5" dirty="0">
                <a:latin typeface="Calibri"/>
                <a:cs typeface="Calibri"/>
              </a:rPr>
              <a:t>Med</a:t>
            </a:r>
            <a:r>
              <a:rPr sz="1100" spc="5" dirty="0">
                <a:latin typeface="Calibri"/>
                <a:cs typeface="Calibri"/>
              </a:rPr>
              <a:t>i</a:t>
            </a:r>
            <a:r>
              <a:rPr sz="1100" spc="-10" dirty="0">
                <a:latin typeface="Calibri"/>
                <a:cs typeface="Calibri"/>
              </a:rPr>
              <a:t>ca</a:t>
            </a:r>
            <a:r>
              <a:rPr sz="1100" dirty="0">
                <a:latin typeface="Calibri"/>
                <a:cs typeface="Calibri"/>
              </a:rPr>
              <a:t>l</a:t>
            </a:r>
            <a:r>
              <a:rPr sz="1100" spc="-5" dirty="0">
                <a:latin typeface="Calibri"/>
                <a:cs typeface="Calibri"/>
              </a:rPr>
              <a:t> Director </a:t>
            </a:r>
            <a:r>
              <a:rPr sz="1100" dirty="0">
                <a:latin typeface="Calibri"/>
                <a:cs typeface="Calibri"/>
              </a:rPr>
              <a:t>Protocol</a:t>
            </a:r>
            <a:endParaRPr sz="1100">
              <a:latin typeface="Calibri"/>
              <a:cs typeface="Calibri"/>
            </a:endParaRPr>
          </a:p>
        </p:txBody>
      </p:sp>
      <p:sp>
        <p:nvSpPr>
          <p:cNvPr id="70" name="object 70"/>
          <p:cNvSpPr txBox="1"/>
          <p:nvPr/>
        </p:nvSpPr>
        <p:spPr>
          <a:xfrm>
            <a:off x="3577082" y="6634797"/>
            <a:ext cx="643890" cy="165100"/>
          </a:xfrm>
          <a:prstGeom prst="rect">
            <a:avLst/>
          </a:prstGeom>
        </p:spPr>
        <p:txBody>
          <a:bodyPr vert="horz" wrap="square" lIns="0" tIns="0" rIns="0" bIns="0" rtlCol="0">
            <a:spAutoFit/>
          </a:bodyPr>
          <a:lstStyle/>
          <a:p>
            <a:pPr marL="12700">
              <a:lnSpc>
                <a:spcPct val="100000"/>
              </a:lnSpc>
            </a:pPr>
            <a:r>
              <a:rPr sz="1100" spc="-15" dirty="0">
                <a:latin typeface="Calibri"/>
                <a:cs typeface="Calibri"/>
              </a:rPr>
              <a:t>N</a:t>
            </a:r>
            <a:r>
              <a:rPr sz="1100" spc="-10" dirty="0">
                <a:latin typeface="Calibri"/>
                <a:cs typeface="Calibri"/>
              </a:rPr>
              <a:t>o</a:t>
            </a:r>
            <a:r>
              <a:rPr sz="1100" spc="-5" dirty="0">
                <a:latin typeface="Calibri"/>
                <a:cs typeface="Calibri"/>
              </a:rPr>
              <a:t> </a:t>
            </a:r>
            <a:r>
              <a:rPr sz="1100" dirty="0">
                <a:latin typeface="Calibri"/>
                <a:cs typeface="Calibri"/>
              </a:rPr>
              <a:t>Cha</a:t>
            </a:r>
            <a:r>
              <a:rPr sz="1100" spc="-5" dirty="0">
                <a:latin typeface="Calibri"/>
                <a:cs typeface="Calibri"/>
              </a:rPr>
              <a:t>n</a:t>
            </a:r>
            <a:r>
              <a:rPr sz="1100" spc="-15" dirty="0">
                <a:latin typeface="Calibri"/>
                <a:cs typeface="Calibri"/>
              </a:rPr>
              <a:t>g</a:t>
            </a:r>
            <a:r>
              <a:rPr sz="1100" spc="-10" dirty="0">
                <a:latin typeface="Calibri"/>
                <a:cs typeface="Calibri"/>
              </a:rPr>
              <a:t>e</a:t>
            </a:r>
            <a:endParaRPr sz="1100">
              <a:latin typeface="Calibri"/>
              <a:cs typeface="Calibri"/>
            </a:endParaRPr>
          </a:p>
        </p:txBody>
      </p:sp>
      <p:sp>
        <p:nvSpPr>
          <p:cNvPr id="71" name="object 71"/>
          <p:cNvSpPr txBox="1"/>
          <p:nvPr/>
        </p:nvSpPr>
        <p:spPr>
          <a:xfrm>
            <a:off x="724916" y="6704138"/>
            <a:ext cx="975994" cy="506095"/>
          </a:xfrm>
          <a:prstGeom prst="rect">
            <a:avLst/>
          </a:prstGeom>
        </p:spPr>
        <p:txBody>
          <a:bodyPr vert="horz" wrap="square" lIns="0" tIns="0" rIns="0" bIns="0" rtlCol="0">
            <a:spAutoFit/>
          </a:bodyPr>
          <a:lstStyle/>
          <a:p>
            <a:pPr marL="153670" marR="5080" indent="-141605">
              <a:lnSpc>
                <a:spcPct val="101600"/>
              </a:lnSpc>
            </a:pPr>
            <a:r>
              <a:rPr sz="1100" spc="-15" dirty="0">
                <a:latin typeface="Calibri"/>
                <a:cs typeface="Calibri"/>
              </a:rPr>
              <a:t>N</a:t>
            </a:r>
            <a:r>
              <a:rPr sz="1100" spc="-10" dirty="0">
                <a:latin typeface="Calibri"/>
                <a:cs typeface="Calibri"/>
              </a:rPr>
              <a:t>o</a:t>
            </a:r>
            <a:r>
              <a:rPr sz="1100" spc="-5" dirty="0">
                <a:latin typeface="Calibri"/>
                <a:cs typeface="Calibri"/>
              </a:rPr>
              <a:t> Uri</a:t>
            </a:r>
            <a:r>
              <a:rPr sz="1100" dirty="0">
                <a:latin typeface="Calibri"/>
                <a:cs typeface="Calibri"/>
              </a:rPr>
              <a:t>n</a:t>
            </a:r>
            <a:r>
              <a:rPr sz="1100" spc="-10" dirty="0">
                <a:latin typeface="Calibri"/>
                <a:cs typeface="Calibri"/>
              </a:rPr>
              <a:t>e</a:t>
            </a:r>
            <a:r>
              <a:rPr sz="1100" spc="-5" dirty="0">
                <a:latin typeface="Calibri"/>
                <a:cs typeface="Calibri"/>
              </a:rPr>
              <a:t> </a:t>
            </a:r>
            <a:r>
              <a:rPr sz="1100" dirty="0">
                <a:latin typeface="Calibri"/>
                <a:cs typeface="Calibri"/>
              </a:rPr>
              <a:t>Testi</a:t>
            </a:r>
            <a:r>
              <a:rPr sz="1100" spc="-5" dirty="0">
                <a:latin typeface="Calibri"/>
                <a:cs typeface="Calibri"/>
              </a:rPr>
              <a:t>n</a:t>
            </a:r>
            <a:r>
              <a:rPr sz="1100" spc="-10" dirty="0">
                <a:latin typeface="Calibri"/>
                <a:cs typeface="Calibri"/>
              </a:rPr>
              <a:t>g</a:t>
            </a:r>
            <a:r>
              <a:rPr sz="1100" spc="-5" dirty="0">
                <a:latin typeface="Calibri"/>
                <a:cs typeface="Calibri"/>
              </a:rPr>
              <a:t> Necessary  </a:t>
            </a:r>
            <a:r>
              <a:rPr sz="1100" spc="-15" dirty="0">
                <a:latin typeface="Calibri"/>
                <a:cs typeface="Calibri"/>
              </a:rPr>
              <a:t>Se</a:t>
            </a:r>
            <a:r>
              <a:rPr sz="1100" spc="-10" dirty="0">
                <a:latin typeface="Calibri"/>
                <a:cs typeface="Calibri"/>
              </a:rPr>
              <a:t>e</a:t>
            </a:r>
            <a:r>
              <a:rPr sz="1100" spc="-5" dirty="0">
                <a:latin typeface="Calibri"/>
                <a:cs typeface="Calibri"/>
              </a:rPr>
              <a:t> </a:t>
            </a:r>
            <a:r>
              <a:rPr sz="1100" b="1" spc="-5" dirty="0">
                <a:latin typeface="Calibri"/>
                <a:cs typeface="Calibri"/>
              </a:rPr>
              <a:t>Script</a:t>
            </a:r>
            <a:r>
              <a:rPr sz="1100" b="1" spc="-10" dirty="0">
                <a:latin typeface="Calibri"/>
                <a:cs typeface="Calibri"/>
              </a:rPr>
              <a:t> 7</a:t>
            </a:r>
            <a:endParaRPr sz="1100">
              <a:latin typeface="Calibri"/>
              <a:cs typeface="Calibri"/>
            </a:endParaRPr>
          </a:p>
        </p:txBody>
      </p:sp>
      <p:graphicFrame>
        <p:nvGraphicFramePr>
          <p:cNvPr id="12" name="object 12"/>
          <p:cNvGraphicFramePr>
            <a:graphicFrameLocks noGrp="1"/>
          </p:cNvGraphicFramePr>
          <p:nvPr>
            <p:extLst>
              <p:ext uri="{D42A27DB-BD31-4B8C-83A1-F6EECF244321}">
                <p14:modId xmlns:p14="http://schemas.microsoft.com/office/powerpoint/2010/main" val="3897967944"/>
              </p:ext>
            </p:extLst>
          </p:nvPr>
        </p:nvGraphicFramePr>
        <p:xfrm>
          <a:off x="7012813" y="1095121"/>
          <a:ext cx="2699004" cy="6252971"/>
        </p:xfrm>
        <a:graphic>
          <a:graphicData uri="http://schemas.openxmlformats.org/drawingml/2006/table">
            <a:tbl>
              <a:tblPr firstRow="1" bandRow="1">
                <a:tableStyleId>{2D5ABB26-0587-4C30-8999-92F81FD0307C}</a:tableStyleId>
              </a:tblPr>
              <a:tblGrid>
                <a:gridCol w="2699004">
                  <a:extLst>
                    <a:ext uri="{9D8B030D-6E8A-4147-A177-3AD203B41FA5}">
                      <a16:colId xmlns:a16="http://schemas.microsoft.com/office/drawing/2014/main" val="20000"/>
                    </a:ext>
                  </a:extLst>
                </a:gridCol>
              </a:tblGrid>
              <a:tr h="826769">
                <a:tc>
                  <a:txBody>
                    <a:bodyPr/>
                    <a:lstStyle/>
                    <a:p>
                      <a:pPr marL="1270"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A</a:t>
                      </a:r>
                      <a:endParaRPr sz="1000" dirty="0">
                        <a:latin typeface="Calibri"/>
                        <a:cs typeface="Calibri"/>
                      </a:endParaRPr>
                    </a:p>
                    <a:p>
                      <a:pPr marL="553085" marR="544830" indent="635" algn="ctr">
                        <a:lnSpc>
                          <a:spcPts val="1220"/>
                        </a:lnSpc>
                        <a:spcBef>
                          <a:spcPts val="40"/>
                        </a:spcBef>
                      </a:pPr>
                      <a:r>
                        <a:rPr sz="1000" spc="-5" dirty="0">
                          <a:solidFill>
                            <a:srgbClr val="00B050"/>
                          </a:solidFill>
                          <a:latin typeface="Calibri"/>
                          <a:cs typeface="Calibri"/>
                        </a:rPr>
                        <a:t>Nursin</a:t>
                      </a:r>
                      <a:r>
                        <a:rPr sz="1000" dirty="0">
                          <a:solidFill>
                            <a:srgbClr val="00B050"/>
                          </a:solidFill>
                          <a:latin typeface="Calibri"/>
                          <a:cs typeface="Calibri"/>
                        </a:rPr>
                        <a:t>g</a:t>
                      </a:r>
                      <a:r>
                        <a:rPr sz="1000" spc="-10" dirty="0">
                          <a:solidFill>
                            <a:srgbClr val="00B050"/>
                          </a:solidFill>
                          <a:latin typeface="Calibri"/>
                          <a:cs typeface="Calibri"/>
                        </a:rPr>
                        <a:t> </a:t>
                      </a:r>
                      <a:r>
                        <a:rPr sz="1000" spc="-5" dirty="0" smtClean="0">
                          <a:solidFill>
                            <a:srgbClr val="00B050"/>
                          </a:solidFill>
                          <a:latin typeface="Calibri"/>
                          <a:cs typeface="Calibri"/>
                        </a:rPr>
                        <a:t>Asses</a:t>
                      </a:r>
                      <a:r>
                        <a:rPr sz="1000" spc="-15" dirty="0" smtClean="0">
                          <a:solidFill>
                            <a:srgbClr val="00B050"/>
                          </a:solidFill>
                          <a:latin typeface="Calibri"/>
                          <a:cs typeface="Calibri"/>
                        </a:rPr>
                        <a:t>s</a:t>
                      </a:r>
                      <a:r>
                        <a:rPr sz="1000" spc="-5" dirty="0" smtClean="0">
                          <a:solidFill>
                            <a:srgbClr val="00B050"/>
                          </a:solidFill>
                          <a:latin typeface="Calibri"/>
                          <a:cs typeface="Calibri"/>
                        </a:rPr>
                        <a:t>ment</a:t>
                      </a:r>
                      <a:endParaRPr lang="en-US" sz="975" spc="0" baseline="29914" dirty="0" smtClean="0">
                        <a:solidFill>
                          <a:srgbClr val="00B050"/>
                        </a:solidFill>
                        <a:latin typeface="Calibri"/>
                        <a:cs typeface="Calibri"/>
                      </a:endParaRPr>
                    </a:p>
                    <a:p>
                      <a:pPr marL="553085" marR="544830" indent="635" algn="ctr">
                        <a:lnSpc>
                          <a:spcPts val="1220"/>
                        </a:lnSpc>
                        <a:spcBef>
                          <a:spcPts val="40"/>
                        </a:spcBef>
                      </a:pPr>
                      <a:r>
                        <a:rPr sz="1000" spc="-5" dirty="0" smtClean="0">
                          <a:solidFill>
                            <a:srgbClr val="00B050"/>
                          </a:solidFill>
                          <a:latin typeface="Calibri"/>
                          <a:cs typeface="Calibri"/>
                        </a:rPr>
                        <a:t>Complet</a:t>
                      </a:r>
                      <a:r>
                        <a:rPr sz="1000" dirty="0" smtClean="0">
                          <a:solidFill>
                            <a:srgbClr val="00B050"/>
                          </a:solidFill>
                          <a:latin typeface="Calibri"/>
                          <a:cs typeface="Calibri"/>
                        </a:rPr>
                        <a:t>e </a:t>
                      </a:r>
                      <a:r>
                        <a:rPr sz="1000" spc="-5" dirty="0">
                          <a:solidFill>
                            <a:srgbClr val="00B050"/>
                          </a:solidFill>
                          <a:latin typeface="Calibri"/>
                          <a:cs typeface="Calibri"/>
                        </a:rPr>
                        <a:t>N</a:t>
                      </a:r>
                      <a:r>
                        <a:rPr sz="1000" dirty="0">
                          <a:solidFill>
                            <a:srgbClr val="00B050"/>
                          </a:solidFill>
                          <a:latin typeface="Calibri"/>
                          <a:cs typeface="Calibri"/>
                        </a:rPr>
                        <a:t>u</a:t>
                      </a:r>
                      <a:r>
                        <a:rPr sz="1000" spc="-5" dirty="0">
                          <a:solidFill>
                            <a:srgbClr val="00B050"/>
                          </a:solidFill>
                          <a:latin typeface="Calibri"/>
                          <a:cs typeface="Calibri"/>
                        </a:rPr>
                        <a:t>rsin</a:t>
                      </a:r>
                      <a:r>
                        <a:rPr sz="1000" dirty="0">
                          <a:solidFill>
                            <a:srgbClr val="00B050"/>
                          </a:solidFill>
                          <a:latin typeface="Calibri"/>
                          <a:cs typeface="Calibri"/>
                        </a:rPr>
                        <a:t>g</a:t>
                      </a:r>
                      <a:r>
                        <a:rPr sz="1000" spc="-5" dirty="0">
                          <a:solidFill>
                            <a:srgbClr val="00B050"/>
                          </a:solidFill>
                          <a:latin typeface="Calibri"/>
                          <a:cs typeface="Calibri"/>
                        </a:rPr>
                        <a:t> Assessment</a:t>
                      </a:r>
                      <a:endParaRPr sz="1000" dirty="0">
                        <a:latin typeface="Calibri"/>
                        <a:cs typeface="Calibri"/>
                      </a:endParaRPr>
                    </a:p>
                    <a:p>
                      <a:pPr algn="ctr">
                        <a:lnSpc>
                          <a:spcPts val="1175"/>
                        </a:lnSpc>
                      </a:pPr>
                      <a:r>
                        <a:rPr sz="1000" b="1" spc="-5" dirty="0">
                          <a:solidFill>
                            <a:srgbClr val="00B050"/>
                          </a:solidFill>
                          <a:latin typeface="Calibri"/>
                          <a:cs typeface="Calibri"/>
                        </a:rPr>
                        <a:t>Se</a:t>
                      </a:r>
                      <a:r>
                        <a:rPr sz="1000" b="1" dirty="0">
                          <a:solidFill>
                            <a:srgbClr val="00B050"/>
                          </a:solidFill>
                          <a:latin typeface="Calibri"/>
                          <a:cs typeface="Calibri"/>
                        </a:rPr>
                        <a:t>e</a:t>
                      </a:r>
                      <a:r>
                        <a:rPr sz="1000" b="1" spc="-5" dirty="0">
                          <a:solidFill>
                            <a:srgbClr val="00B050"/>
                          </a:solidFill>
                          <a:latin typeface="Calibri"/>
                          <a:cs typeface="Calibri"/>
                        </a:rPr>
                        <a:t> N</a:t>
                      </a:r>
                      <a:r>
                        <a:rPr sz="1000" b="1" dirty="0">
                          <a:solidFill>
                            <a:srgbClr val="00B050"/>
                          </a:solidFill>
                          <a:latin typeface="Calibri"/>
                          <a:cs typeface="Calibri"/>
                        </a:rPr>
                        <a:t>u</a:t>
                      </a:r>
                      <a:r>
                        <a:rPr sz="1000" b="1" spc="-10" dirty="0">
                          <a:solidFill>
                            <a:srgbClr val="00B050"/>
                          </a:solidFill>
                          <a:latin typeface="Calibri"/>
                          <a:cs typeface="Calibri"/>
                        </a:rPr>
                        <a:t>r</a:t>
                      </a:r>
                      <a:r>
                        <a:rPr sz="1000" b="1" dirty="0">
                          <a:solidFill>
                            <a:srgbClr val="00B050"/>
                          </a:solidFill>
                          <a:latin typeface="Calibri"/>
                          <a:cs typeface="Calibri"/>
                        </a:rPr>
                        <a:t>s</a:t>
                      </a:r>
                      <a:r>
                        <a:rPr sz="1000" b="1" spc="-5" dirty="0">
                          <a:solidFill>
                            <a:srgbClr val="00B050"/>
                          </a:solidFill>
                          <a:latin typeface="Calibri"/>
                          <a:cs typeface="Calibri"/>
                        </a:rPr>
                        <a:t>i</a:t>
                      </a:r>
                      <a:r>
                        <a:rPr sz="1000" b="1" dirty="0">
                          <a:solidFill>
                            <a:srgbClr val="00B050"/>
                          </a:solidFill>
                          <a:latin typeface="Calibri"/>
                          <a:cs typeface="Calibri"/>
                        </a:rPr>
                        <a:t>ng</a:t>
                      </a:r>
                      <a:r>
                        <a:rPr sz="1000" b="1" spc="-10" dirty="0">
                          <a:solidFill>
                            <a:srgbClr val="00B050"/>
                          </a:solidFill>
                          <a:latin typeface="Calibri"/>
                          <a:cs typeface="Calibri"/>
                        </a:rPr>
                        <a:t> A</a:t>
                      </a:r>
                      <a:r>
                        <a:rPr sz="1000" b="1" dirty="0">
                          <a:solidFill>
                            <a:srgbClr val="00B050"/>
                          </a:solidFill>
                          <a:latin typeface="Calibri"/>
                          <a:cs typeface="Calibri"/>
                        </a:rPr>
                        <a:t>ss</a:t>
                      </a:r>
                      <a:r>
                        <a:rPr sz="1000" b="1" spc="-10" dirty="0">
                          <a:solidFill>
                            <a:srgbClr val="00B050"/>
                          </a:solidFill>
                          <a:latin typeface="Calibri"/>
                          <a:cs typeface="Calibri"/>
                        </a:rPr>
                        <a:t>e</a:t>
                      </a:r>
                      <a:r>
                        <a:rPr sz="1000" b="1" dirty="0">
                          <a:solidFill>
                            <a:srgbClr val="00B050"/>
                          </a:solidFill>
                          <a:latin typeface="Calibri"/>
                          <a:cs typeface="Calibri"/>
                        </a:rPr>
                        <a:t>s</a:t>
                      </a:r>
                      <a:r>
                        <a:rPr sz="1000" b="1" spc="-5" dirty="0">
                          <a:solidFill>
                            <a:srgbClr val="00B050"/>
                          </a:solidFill>
                          <a:latin typeface="Calibri"/>
                          <a:cs typeface="Calibri"/>
                        </a:rPr>
                        <a:t>s</a:t>
                      </a:r>
                      <a:r>
                        <a:rPr sz="1000" b="1" dirty="0">
                          <a:solidFill>
                            <a:srgbClr val="00B050"/>
                          </a:solidFill>
                          <a:latin typeface="Calibri"/>
                          <a:cs typeface="Calibri"/>
                        </a:rPr>
                        <a:t>ment</a:t>
                      </a:r>
                      <a:r>
                        <a:rPr sz="1000" b="1" spc="-5" dirty="0">
                          <a:solidFill>
                            <a:srgbClr val="00B050"/>
                          </a:solidFill>
                          <a:latin typeface="Calibri"/>
                          <a:cs typeface="Calibri"/>
                        </a:rPr>
                        <a:t> </a:t>
                      </a:r>
                      <a:r>
                        <a:rPr sz="1000" b="1" spc="-10" dirty="0">
                          <a:solidFill>
                            <a:srgbClr val="00B050"/>
                          </a:solidFill>
                          <a:latin typeface="Calibri"/>
                          <a:cs typeface="Calibri"/>
                        </a:rPr>
                        <a:t>o</a:t>
                      </a:r>
                      <a:r>
                        <a:rPr sz="1000" b="1" dirty="0">
                          <a:solidFill>
                            <a:srgbClr val="00B050"/>
                          </a:solidFill>
                          <a:latin typeface="Calibri"/>
                          <a:cs typeface="Calibri"/>
                        </a:rPr>
                        <a:t>n</a:t>
                      </a:r>
                      <a:r>
                        <a:rPr sz="1000" b="1" spc="-5" dirty="0">
                          <a:solidFill>
                            <a:srgbClr val="00B050"/>
                          </a:solidFill>
                          <a:latin typeface="Calibri"/>
                          <a:cs typeface="Calibri"/>
                        </a:rPr>
                        <a:t> revers</a:t>
                      </a:r>
                      <a:r>
                        <a:rPr sz="1000" b="1" dirty="0">
                          <a:solidFill>
                            <a:srgbClr val="00B050"/>
                          </a:solidFill>
                          <a:latin typeface="Calibri"/>
                          <a:cs typeface="Calibri"/>
                        </a:rPr>
                        <a:t>e s</a:t>
                      </a:r>
                      <a:r>
                        <a:rPr sz="1000" b="1" spc="-10" dirty="0">
                          <a:solidFill>
                            <a:srgbClr val="00B050"/>
                          </a:solidFill>
                          <a:latin typeface="Calibri"/>
                          <a:cs typeface="Calibri"/>
                        </a:rPr>
                        <a:t>i</a:t>
                      </a:r>
                      <a:r>
                        <a:rPr sz="1000" b="1" dirty="0">
                          <a:solidFill>
                            <a:srgbClr val="00B050"/>
                          </a:solidFill>
                          <a:latin typeface="Calibri"/>
                          <a:cs typeface="Calibri"/>
                        </a:rPr>
                        <a:t>de</a:t>
                      </a:r>
                      <a:r>
                        <a:rPr sz="1000" b="1" spc="-10" dirty="0">
                          <a:solidFill>
                            <a:srgbClr val="00B050"/>
                          </a:solidFill>
                          <a:latin typeface="Calibri"/>
                          <a:cs typeface="Calibri"/>
                        </a:rPr>
                        <a:t> </a:t>
                      </a:r>
                      <a:r>
                        <a:rPr sz="1000" b="1" dirty="0">
                          <a:solidFill>
                            <a:srgbClr val="00B050"/>
                          </a:solidFill>
                          <a:latin typeface="Calibri"/>
                          <a:cs typeface="Calibri"/>
                        </a:rPr>
                        <a:t>of</a:t>
                      </a:r>
                      <a:r>
                        <a:rPr sz="1000" b="1" spc="-5" dirty="0">
                          <a:solidFill>
                            <a:srgbClr val="00B050"/>
                          </a:solidFill>
                          <a:latin typeface="Calibri"/>
                          <a:cs typeface="Calibri"/>
                        </a:rPr>
                        <a:t> </a:t>
                      </a:r>
                      <a:r>
                        <a:rPr sz="1000" b="1" dirty="0">
                          <a:solidFill>
                            <a:srgbClr val="00B050"/>
                          </a:solidFill>
                          <a:latin typeface="Calibri"/>
                          <a:cs typeface="Calibri"/>
                        </a:rPr>
                        <a:t>th</a:t>
                      </a:r>
                      <a:r>
                        <a:rPr sz="1000" b="1" spc="-10" dirty="0">
                          <a:solidFill>
                            <a:srgbClr val="00B050"/>
                          </a:solidFill>
                          <a:latin typeface="Calibri"/>
                          <a:cs typeface="Calibri"/>
                        </a:rPr>
                        <a:t>i</a:t>
                      </a:r>
                      <a:r>
                        <a:rPr sz="1000" b="1" dirty="0">
                          <a:solidFill>
                            <a:srgbClr val="00B050"/>
                          </a:solidFill>
                          <a:latin typeface="Calibri"/>
                          <a:cs typeface="Calibri"/>
                        </a:rPr>
                        <a:t>s</a:t>
                      </a:r>
                      <a:endParaRPr sz="1000" dirty="0">
                        <a:latin typeface="Calibri"/>
                        <a:cs typeface="Calibri"/>
                      </a:endParaRPr>
                    </a:p>
                    <a:p>
                      <a:pPr marL="1270" algn="ctr">
                        <a:lnSpc>
                          <a:spcPct val="100000"/>
                        </a:lnSpc>
                        <a:spcBef>
                          <a:spcPts val="25"/>
                        </a:spcBef>
                      </a:pPr>
                      <a:r>
                        <a:rPr sz="1000" b="1" dirty="0">
                          <a:solidFill>
                            <a:srgbClr val="00B050"/>
                          </a:solidFill>
                          <a:latin typeface="Calibri"/>
                          <a:cs typeface="Calibri"/>
                        </a:rPr>
                        <a:t>tool</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5">
                      <a:solidFill>
                        <a:srgbClr val="4F82BC"/>
                      </a:solidFill>
                      <a:prstDash val="solid"/>
                    </a:lnT>
                    <a:lnB w="26416">
                      <a:solidFill>
                        <a:srgbClr val="4F82BC"/>
                      </a:solidFill>
                      <a:prstDash val="solid"/>
                    </a:lnB>
                  </a:tcPr>
                </a:tc>
                <a:extLst>
                  <a:ext uri="{0D108BD9-81ED-4DB2-BD59-A6C34878D82A}">
                    <a16:rowId xmlns:a16="http://schemas.microsoft.com/office/drawing/2014/main" val="10000"/>
                  </a:ext>
                </a:extLst>
              </a:tr>
              <a:tr h="1885188">
                <a:tc>
                  <a:txBody>
                    <a:bodyPr/>
                    <a:lstStyle/>
                    <a:p>
                      <a:pPr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B</a:t>
                      </a:r>
                      <a:endParaRPr sz="1000" dirty="0">
                        <a:latin typeface="Calibri"/>
                        <a:cs typeface="Calibri"/>
                      </a:endParaRPr>
                    </a:p>
                    <a:p>
                      <a:pPr marL="1270" algn="ctr">
                        <a:lnSpc>
                          <a:spcPct val="100000"/>
                        </a:lnSpc>
                        <a:spcBef>
                          <a:spcPts val="15"/>
                        </a:spcBef>
                      </a:pPr>
                      <a:r>
                        <a:rPr sz="1000" spc="-5" dirty="0">
                          <a:latin typeface="Calibri"/>
                          <a:cs typeface="Calibri"/>
                        </a:rPr>
                        <a:t>Localizin</a:t>
                      </a:r>
                      <a:r>
                        <a:rPr sz="1000" dirty="0">
                          <a:latin typeface="Calibri"/>
                          <a:cs typeface="Calibri"/>
                        </a:rPr>
                        <a:t>g </a:t>
                      </a:r>
                      <a:r>
                        <a:rPr sz="1000" spc="-5" dirty="0">
                          <a:latin typeface="Calibri"/>
                          <a:cs typeface="Calibri"/>
                        </a:rPr>
                        <a:t>Urinar</a:t>
                      </a:r>
                      <a:r>
                        <a:rPr sz="1000" dirty="0">
                          <a:latin typeface="Calibri"/>
                          <a:cs typeface="Calibri"/>
                        </a:rPr>
                        <a:t>y </a:t>
                      </a:r>
                      <a:r>
                        <a:rPr sz="1000" spc="-10" dirty="0" smtClean="0">
                          <a:latin typeface="Calibri"/>
                          <a:cs typeface="Calibri"/>
                        </a:rPr>
                        <a:t>S</a:t>
                      </a:r>
                      <a:r>
                        <a:rPr sz="1000" dirty="0" smtClean="0">
                          <a:latin typeface="Calibri"/>
                          <a:cs typeface="Calibri"/>
                        </a:rPr>
                        <a:t>/</a:t>
                      </a:r>
                      <a:r>
                        <a:rPr lang="en-US" sz="1000" spc="-5" dirty="0" smtClean="0">
                          <a:latin typeface="Calibri"/>
                          <a:cs typeface="Calibri"/>
                        </a:rPr>
                        <a:t>S</a:t>
                      </a:r>
                      <a:endParaRPr sz="975" baseline="29914" dirty="0">
                        <a:latin typeface="Calibri"/>
                        <a:cs typeface="Calibri"/>
                      </a:endParaRPr>
                    </a:p>
                    <a:p>
                      <a:pPr marL="457200" indent="-228600">
                        <a:lnSpc>
                          <a:spcPct val="100000"/>
                        </a:lnSpc>
                        <a:spcBef>
                          <a:spcPts val="75"/>
                        </a:spcBef>
                        <a:buClr>
                          <a:srgbClr val="00B050"/>
                        </a:buClr>
                        <a:buFont typeface="Symbol"/>
                        <a:buChar char=""/>
                        <a:tabLst>
                          <a:tab pos="457834" algn="l"/>
                        </a:tabLst>
                      </a:pPr>
                      <a:r>
                        <a:rPr sz="1000" dirty="0">
                          <a:solidFill>
                            <a:srgbClr val="00B050"/>
                          </a:solidFill>
                          <a:latin typeface="Calibri"/>
                          <a:cs typeface="Calibri"/>
                        </a:rPr>
                        <a:t>A</a:t>
                      </a:r>
                      <a:r>
                        <a:rPr sz="1000" spc="-5" dirty="0">
                          <a:solidFill>
                            <a:srgbClr val="00B050"/>
                          </a:solidFill>
                          <a:latin typeface="Calibri"/>
                          <a:cs typeface="Calibri"/>
                        </a:rPr>
                        <a:t>c</a:t>
                      </a:r>
                      <a:r>
                        <a:rPr sz="1000" dirty="0">
                          <a:solidFill>
                            <a:srgbClr val="00B050"/>
                          </a:solidFill>
                          <a:latin typeface="Calibri"/>
                          <a:cs typeface="Calibri"/>
                        </a:rPr>
                        <a:t>ute</a:t>
                      </a:r>
                      <a:r>
                        <a:rPr sz="1000" spc="-10" dirty="0">
                          <a:solidFill>
                            <a:srgbClr val="00B050"/>
                          </a:solidFill>
                          <a:latin typeface="Calibri"/>
                          <a:cs typeface="Calibri"/>
                        </a:rPr>
                        <a:t> </a:t>
                      </a:r>
                      <a:r>
                        <a:rPr sz="1000" spc="-5" dirty="0">
                          <a:solidFill>
                            <a:srgbClr val="00B050"/>
                          </a:solidFill>
                          <a:latin typeface="Calibri"/>
                          <a:cs typeface="Calibri"/>
                        </a:rPr>
                        <a:t>dysuria</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solidFill>
                            <a:srgbClr val="00B050"/>
                          </a:solidFill>
                          <a:latin typeface="Calibri"/>
                          <a:cs typeface="Calibri"/>
                        </a:rPr>
                        <a:t>Ne</a:t>
                      </a:r>
                      <a:r>
                        <a:rPr sz="1000" dirty="0">
                          <a:solidFill>
                            <a:srgbClr val="00B050"/>
                          </a:solidFill>
                          <a:latin typeface="Calibri"/>
                          <a:cs typeface="Calibri"/>
                        </a:rPr>
                        <a:t>w</a:t>
                      </a:r>
                      <a:r>
                        <a:rPr sz="1000" spc="-5" dirty="0">
                          <a:solidFill>
                            <a:srgbClr val="00B050"/>
                          </a:solidFill>
                          <a:latin typeface="Calibri"/>
                          <a:cs typeface="Calibri"/>
                        </a:rPr>
                        <a:t> o</a:t>
                      </a:r>
                      <a:r>
                        <a:rPr sz="1000" dirty="0">
                          <a:solidFill>
                            <a:srgbClr val="00B050"/>
                          </a:solidFill>
                          <a:latin typeface="Calibri"/>
                          <a:cs typeface="Calibri"/>
                        </a:rPr>
                        <a:t>r </a:t>
                      </a:r>
                      <a:r>
                        <a:rPr sz="1000" spc="-5" dirty="0">
                          <a:solidFill>
                            <a:srgbClr val="00B050"/>
                          </a:solidFill>
                          <a:latin typeface="Calibri"/>
                          <a:cs typeface="Calibri"/>
                        </a:rPr>
                        <a:t>worsenin</a:t>
                      </a:r>
                      <a:r>
                        <a:rPr sz="1000" dirty="0">
                          <a:solidFill>
                            <a:srgbClr val="00B050"/>
                          </a:solidFill>
                          <a:latin typeface="Calibri"/>
                          <a:cs typeface="Calibri"/>
                        </a:rPr>
                        <a:t>g</a:t>
                      </a:r>
                      <a:r>
                        <a:rPr sz="1000" spc="-5" dirty="0">
                          <a:solidFill>
                            <a:srgbClr val="00B050"/>
                          </a:solidFill>
                          <a:latin typeface="Calibri"/>
                          <a:cs typeface="Calibri"/>
                        </a:rPr>
                        <a:t> fre</a:t>
                      </a:r>
                      <a:r>
                        <a:rPr sz="1000" dirty="0">
                          <a:solidFill>
                            <a:srgbClr val="00B050"/>
                          </a:solidFill>
                          <a:latin typeface="Calibri"/>
                          <a:cs typeface="Calibri"/>
                        </a:rPr>
                        <a:t>q</a:t>
                      </a:r>
                      <a:r>
                        <a:rPr sz="1000" spc="-5" dirty="0">
                          <a:solidFill>
                            <a:srgbClr val="00B050"/>
                          </a:solidFill>
                          <a:latin typeface="Calibri"/>
                          <a:cs typeface="Calibri"/>
                        </a:rPr>
                        <a:t>uen</a:t>
                      </a:r>
                      <a:r>
                        <a:rPr sz="1000" dirty="0">
                          <a:solidFill>
                            <a:srgbClr val="00B050"/>
                          </a:solidFill>
                          <a:latin typeface="Calibri"/>
                          <a:cs typeface="Calibri"/>
                        </a:rPr>
                        <a:t>cy</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a:t>
                      </a:r>
                      <a:r>
                        <a:rPr sz="1000" dirty="0">
                          <a:latin typeface="Calibri"/>
                          <a:cs typeface="Calibri"/>
                        </a:rPr>
                        <a:t>urg</a:t>
                      </a:r>
                      <a:r>
                        <a:rPr sz="1000" spc="-10" dirty="0">
                          <a:latin typeface="Calibri"/>
                          <a:cs typeface="Calibri"/>
                        </a:rPr>
                        <a:t>e</a:t>
                      </a:r>
                      <a:r>
                        <a:rPr sz="1000" dirty="0">
                          <a:latin typeface="Calibri"/>
                          <a:cs typeface="Calibri"/>
                        </a:rPr>
                        <a:t>n</a:t>
                      </a:r>
                      <a:r>
                        <a:rPr sz="1000" spc="-5" dirty="0">
                          <a:latin typeface="Calibri"/>
                          <a:cs typeface="Calibri"/>
                        </a:rPr>
                        <a:t>c</a:t>
                      </a:r>
                      <a:r>
                        <a:rPr sz="1000" dirty="0">
                          <a:latin typeface="Calibri"/>
                          <a:cs typeface="Calibri"/>
                        </a:rPr>
                        <a:t>y</a:t>
                      </a:r>
                    </a:p>
                    <a:p>
                      <a:pPr marL="457200" indent="-228600">
                        <a:lnSpc>
                          <a:spcPct val="100000"/>
                        </a:lnSpc>
                        <a:spcBef>
                          <a:spcPts val="75"/>
                        </a:spcBef>
                        <a:buClr>
                          <a:srgbClr val="00B050"/>
                        </a:buClr>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o</a:t>
                      </a:r>
                      <a:r>
                        <a:rPr sz="1000" dirty="0">
                          <a:latin typeface="Calibri"/>
                          <a:cs typeface="Calibri"/>
                        </a:rPr>
                        <a:t>r </a:t>
                      </a:r>
                      <a:r>
                        <a:rPr sz="1000" spc="-5" dirty="0">
                          <a:latin typeface="Calibri"/>
                          <a:cs typeface="Calibri"/>
                        </a:rPr>
                        <a:t>worsenin</a:t>
                      </a:r>
                      <a:r>
                        <a:rPr sz="1000" dirty="0">
                          <a:latin typeface="Calibri"/>
                          <a:cs typeface="Calibri"/>
                        </a:rPr>
                        <a:t>g</a:t>
                      </a:r>
                      <a:r>
                        <a:rPr sz="1000" spc="-5" dirty="0">
                          <a:latin typeface="Calibri"/>
                          <a:cs typeface="Calibri"/>
                        </a:rPr>
                        <a:t> incontin</a:t>
                      </a:r>
                      <a:r>
                        <a:rPr sz="1000" spc="-10" dirty="0">
                          <a:latin typeface="Calibri"/>
                          <a:cs typeface="Calibri"/>
                        </a:rPr>
                        <a:t>e</a:t>
                      </a:r>
                      <a:r>
                        <a:rPr sz="1000" dirty="0">
                          <a:latin typeface="Calibri"/>
                          <a:cs typeface="Calibri"/>
                        </a:rPr>
                        <a:t>n</a:t>
                      </a:r>
                      <a:r>
                        <a:rPr sz="1000" spc="-5" dirty="0">
                          <a:latin typeface="Calibri"/>
                          <a:cs typeface="Calibri"/>
                        </a:rPr>
                        <a:t>ce</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solidFill>
                            <a:srgbClr val="00B050"/>
                          </a:solidFill>
                          <a:latin typeface="Calibri"/>
                          <a:cs typeface="Calibri"/>
                        </a:rPr>
                        <a:t>Gros</a:t>
                      </a:r>
                      <a:r>
                        <a:rPr sz="1000" dirty="0">
                          <a:solidFill>
                            <a:srgbClr val="00B050"/>
                          </a:solidFill>
                          <a:latin typeface="Calibri"/>
                          <a:cs typeface="Calibri"/>
                        </a:rPr>
                        <a:t>s</a:t>
                      </a:r>
                      <a:r>
                        <a:rPr sz="1000" spc="-5" dirty="0">
                          <a:solidFill>
                            <a:srgbClr val="00B050"/>
                          </a:solidFill>
                          <a:latin typeface="Calibri"/>
                          <a:cs typeface="Calibri"/>
                        </a:rPr>
                        <a:t> hematu</a:t>
                      </a:r>
                      <a:r>
                        <a:rPr sz="1000" spc="-10" dirty="0">
                          <a:solidFill>
                            <a:srgbClr val="00B050"/>
                          </a:solidFill>
                          <a:latin typeface="Calibri"/>
                          <a:cs typeface="Calibri"/>
                        </a:rPr>
                        <a:t>r</a:t>
                      </a:r>
                      <a:r>
                        <a:rPr sz="1000" spc="-5" dirty="0">
                          <a:solidFill>
                            <a:srgbClr val="00B050"/>
                          </a:solidFill>
                          <a:latin typeface="Calibri"/>
                          <a:cs typeface="Calibri"/>
                        </a:rPr>
                        <a:t>i</a:t>
                      </a:r>
                      <a:r>
                        <a:rPr sz="1000" dirty="0">
                          <a:solidFill>
                            <a:srgbClr val="00B050"/>
                          </a:solidFill>
                          <a:latin typeface="Calibri"/>
                          <a:cs typeface="Calibri"/>
                        </a:rPr>
                        <a:t>a</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Supr</a:t>
                      </a:r>
                      <a:r>
                        <a:rPr sz="1000" spc="-10" dirty="0">
                          <a:latin typeface="Calibri"/>
                          <a:cs typeface="Calibri"/>
                        </a:rPr>
                        <a:t>a</a:t>
                      </a:r>
                      <a:r>
                        <a:rPr sz="1000" dirty="0">
                          <a:latin typeface="Calibri"/>
                          <a:cs typeface="Calibri"/>
                        </a:rPr>
                        <a:t>p</a:t>
                      </a:r>
                      <a:r>
                        <a:rPr sz="1000" spc="-10" dirty="0">
                          <a:latin typeface="Calibri"/>
                          <a:cs typeface="Calibri"/>
                        </a:rPr>
                        <a:t>u</a:t>
                      </a:r>
                      <a:r>
                        <a:rPr sz="1000" dirty="0">
                          <a:latin typeface="Calibri"/>
                          <a:cs typeface="Calibri"/>
                        </a:rPr>
                        <a:t>b</a:t>
                      </a:r>
                      <a:r>
                        <a:rPr sz="1000" spc="-5" dirty="0">
                          <a:latin typeface="Calibri"/>
                          <a:cs typeface="Calibri"/>
                        </a:rPr>
                        <a:t>i</a:t>
                      </a:r>
                      <a:r>
                        <a:rPr sz="1000" dirty="0">
                          <a:latin typeface="Calibri"/>
                          <a:cs typeface="Calibri"/>
                        </a:rPr>
                        <a:t>c </a:t>
                      </a:r>
                      <a:r>
                        <a:rPr sz="1000" spc="-5" dirty="0">
                          <a:latin typeface="Calibri"/>
                          <a:cs typeface="Calibri"/>
                        </a:rPr>
                        <a:t>pa</a:t>
                      </a:r>
                      <a:r>
                        <a:rPr sz="1000" spc="-10" dirty="0">
                          <a:latin typeface="Calibri"/>
                          <a:cs typeface="Calibri"/>
                        </a:rPr>
                        <a:t>i</a:t>
                      </a:r>
                      <a:r>
                        <a:rPr sz="1000" dirty="0">
                          <a:latin typeface="Calibri"/>
                          <a:cs typeface="Calibri"/>
                        </a:rPr>
                        <a:t>n</a:t>
                      </a: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Costalvertebra</a:t>
                      </a:r>
                      <a:r>
                        <a:rPr sz="1000" dirty="0">
                          <a:latin typeface="Calibri"/>
                          <a:cs typeface="Calibri"/>
                        </a:rPr>
                        <a:t>l </a:t>
                      </a:r>
                      <a:r>
                        <a:rPr sz="1000" spc="-5" dirty="0">
                          <a:latin typeface="Calibri"/>
                          <a:cs typeface="Calibri"/>
                        </a:rPr>
                        <a:t>angl</a:t>
                      </a:r>
                      <a:r>
                        <a:rPr sz="1000" dirty="0">
                          <a:latin typeface="Calibri"/>
                          <a:cs typeface="Calibri"/>
                        </a:rPr>
                        <a:t>e</a:t>
                      </a:r>
                      <a:r>
                        <a:rPr sz="1000" spc="-10" dirty="0">
                          <a:latin typeface="Calibri"/>
                          <a:cs typeface="Calibri"/>
                        </a:rPr>
                        <a:t> </a:t>
                      </a:r>
                      <a:r>
                        <a:rPr sz="1000" spc="-5" dirty="0">
                          <a:latin typeface="Calibri"/>
                          <a:cs typeface="Calibri"/>
                        </a:rPr>
                        <a:t>pain</a:t>
                      </a:r>
                      <a:endParaRPr sz="1000" dirty="0">
                        <a:latin typeface="Calibri"/>
                        <a:cs typeface="Calibri"/>
                      </a:endParaRPr>
                    </a:p>
                    <a:p>
                      <a:pPr marL="457200" indent="-228600">
                        <a:lnSpc>
                          <a:spcPct val="100000"/>
                        </a:lnSpc>
                        <a:spcBef>
                          <a:spcPts val="75"/>
                        </a:spcBef>
                        <a:buClr>
                          <a:srgbClr val="00B050"/>
                        </a:buClr>
                        <a:buFont typeface="Symbol"/>
                        <a:buChar char=""/>
                        <a:tabLst>
                          <a:tab pos="457834" algn="l"/>
                        </a:tabLst>
                      </a:pPr>
                      <a:r>
                        <a:rPr sz="1000" spc="-5" dirty="0">
                          <a:latin typeface="Calibri"/>
                          <a:cs typeface="Calibri"/>
                        </a:rPr>
                        <a:t>Ne</a:t>
                      </a:r>
                      <a:r>
                        <a:rPr sz="1000" dirty="0">
                          <a:latin typeface="Calibri"/>
                          <a:cs typeface="Calibri"/>
                        </a:rPr>
                        <a:t>w</a:t>
                      </a:r>
                      <a:r>
                        <a:rPr sz="1000" spc="-5" dirty="0">
                          <a:latin typeface="Calibri"/>
                          <a:cs typeface="Calibri"/>
                        </a:rPr>
                        <a:t> scrota</a:t>
                      </a:r>
                      <a:r>
                        <a:rPr sz="1000" dirty="0">
                          <a:latin typeface="Calibri"/>
                          <a:cs typeface="Calibri"/>
                        </a:rPr>
                        <a:t>l</a:t>
                      </a:r>
                      <a:r>
                        <a:rPr sz="1000" spc="-10" dirty="0">
                          <a:latin typeface="Calibri"/>
                          <a:cs typeface="Calibri"/>
                        </a:rPr>
                        <a:t> </a:t>
                      </a:r>
                      <a:r>
                        <a:rPr sz="1000" dirty="0">
                          <a:latin typeface="Calibri"/>
                          <a:cs typeface="Calibri"/>
                        </a:rPr>
                        <a:t>/</a:t>
                      </a:r>
                      <a:r>
                        <a:rPr sz="1000" spc="-5" dirty="0">
                          <a:latin typeface="Calibri"/>
                          <a:cs typeface="Calibri"/>
                        </a:rPr>
                        <a:t> prostat</a:t>
                      </a:r>
                      <a:r>
                        <a:rPr sz="1000" dirty="0">
                          <a:latin typeface="Calibri"/>
                          <a:cs typeface="Calibri"/>
                        </a:rPr>
                        <a:t>e</a:t>
                      </a:r>
                      <a:r>
                        <a:rPr sz="1000" spc="-5" dirty="0">
                          <a:latin typeface="Calibri"/>
                          <a:cs typeface="Calibri"/>
                        </a:rPr>
                        <a:t> pain</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Urethra</a:t>
                      </a:r>
                      <a:r>
                        <a:rPr sz="1000" dirty="0">
                          <a:latin typeface="Calibri"/>
                          <a:cs typeface="Calibri"/>
                        </a:rPr>
                        <a:t>l</a:t>
                      </a:r>
                      <a:r>
                        <a:rPr sz="1000" spc="-5" dirty="0">
                          <a:latin typeface="Calibri"/>
                          <a:cs typeface="Calibri"/>
                        </a:rPr>
                        <a:t> p</a:t>
                      </a:r>
                      <a:r>
                        <a:rPr sz="1000" dirty="0">
                          <a:latin typeface="Calibri"/>
                          <a:cs typeface="Calibri"/>
                        </a:rPr>
                        <a:t>u</a:t>
                      </a:r>
                      <a:r>
                        <a:rPr sz="1000" spc="-5" dirty="0">
                          <a:latin typeface="Calibri"/>
                          <a:cs typeface="Calibri"/>
                        </a:rPr>
                        <a:t>r</a:t>
                      </a:r>
                      <a:r>
                        <a:rPr sz="1000" dirty="0">
                          <a:latin typeface="Calibri"/>
                          <a:cs typeface="Calibri"/>
                        </a:rPr>
                        <a:t>u</a:t>
                      </a:r>
                      <a:r>
                        <a:rPr sz="1000" spc="-5" dirty="0">
                          <a:latin typeface="Calibri"/>
                          <a:cs typeface="Calibri"/>
                        </a:rPr>
                        <a:t>le</a:t>
                      </a:r>
                      <a:r>
                        <a:rPr sz="1000" dirty="0">
                          <a:latin typeface="Calibri"/>
                          <a:cs typeface="Calibri"/>
                        </a:rPr>
                        <a:t>nce</a:t>
                      </a: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1"/>
                  </a:ext>
                </a:extLst>
              </a:tr>
              <a:tr h="1684020">
                <a:tc>
                  <a:txBody>
                    <a:bodyPr/>
                    <a:lstStyle/>
                    <a:p>
                      <a:pPr marL="635" algn="ctr">
                        <a:lnSpc>
                          <a:spcPct val="100000"/>
                        </a:lnSpc>
                      </a:pPr>
                      <a:r>
                        <a:rPr sz="1000" b="1" dirty="0">
                          <a:latin typeface="Calibri"/>
                          <a:cs typeface="Calibri"/>
                        </a:rPr>
                        <a:t>Box</a:t>
                      </a:r>
                      <a:r>
                        <a:rPr sz="1000" b="1" spc="-5" dirty="0">
                          <a:latin typeface="Calibri"/>
                          <a:cs typeface="Calibri"/>
                        </a:rPr>
                        <a:t> </a:t>
                      </a:r>
                      <a:r>
                        <a:rPr sz="1000" b="1" dirty="0">
                          <a:latin typeface="Calibri"/>
                          <a:cs typeface="Calibri"/>
                        </a:rPr>
                        <a:t>C</a:t>
                      </a:r>
                      <a:endParaRPr sz="1000" dirty="0">
                        <a:latin typeface="Calibri"/>
                        <a:cs typeface="Calibri"/>
                      </a:endParaRPr>
                    </a:p>
                    <a:p>
                      <a:pPr algn="ctr">
                        <a:lnSpc>
                          <a:spcPct val="100000"/>
                        </a:lnSpc>
                        <a:spcBef>
                          <a:spcPts val="15"/>
                        </a:spcBef>
                      </a:pPr>
                      <a:r>
                        <a:rPr sz="1000" spc="-5" dirty="0">
                          <a:latin typeface="Calibri"/>
                          <a:cs typeface="Calibri"/>
                        </a:rPr>
                        <a:t>Non‐localizin</a:t>
                      </a:r>
                      <a:r>
                        <a:rPr sz="1000" dirty="0">
                          <a:latin typeface="Calibri"/>
                          <a:cs typeface="Calibri"/>
                        </a:rPr>
                        <a:t>g / N</a:t>
                      </a:r>
                      <a:r>
                        <a:rPr sz="1000" spc="-10" dirty="0">
                          <a:latin typeface="Calibri"/>
                          <a:cs typeface="Calibri"/>
                        </a:rPr>
                        <a:t>o</a:t>
                      </a:r>
                      <a:r>
                        <a:rPr sz="1000" dirty="0">
                          <a:latin typeface="Calibri"/>
                          <a:cs typeface="Calibri"/>
                        </a:rPr>
                        <a:t>n</a:t>
                      </a:r>
                      <a:r>
                        <a:rPr sz="1000" spc="-5" dirty="0">
                          <a:latin typeface="Calibri"/>
                          <a:cs typeface="Calibri"/>
                        </a:rPr>
                        <a:t>‐S</a:t>
                      </a:r>
                      <a:r>
                        <a:rPr sz="1000" dirty="0">
                          <a:latin typeface="Calibri"/>
                          <a:cs typeface="Calibri"/>
                        </a:rPr>
                        <a:t>p</a:t>
                      </a:r>
                      <a:r>
                        <a:rPr sz="1000" spc="-5" dirty="0">
                          <a:latin typeface="Calibri"/>
                          <a:cs typeface="Calibri"/>
                        </a:rPr>
                        <a:t>e</a:t>
                      </a:r>
                      <a:r>
                        <a:rPr sz="1000" dirty="0">
                          <a:latin typeface="Calibri"/>
                          <a:cs typeface="Calibri"/>
                        </a:rPr>
                        <a:t>c</a:t>
                      </a:r>
                      <a:r>
                        <a:rPr sz="1000" spc="-5" dirty="0">
                          <a:latin typeface="Calibri"/>
                          <a:cs typeface="Calibri"/>
                        </a:rPr>
                        <a:t>ifi</a:t>
                      </a:r>
                      <a:r>
                        <a:rPr sz="1000" dirty="0">
                          <a:latin typeface="Calibri"/>
                          <a:cs typeface="Calibri"/>
                        </a:rPr>
                        <a:t>c </a:t>
                      </a:r>
                      <a:r>
                        <a:rPr sz="1000" spc="-5" dirty="0">
                          <a:latin typeface="Calibri"/>
                          <a:cs typeface="Calibri"/>
                        </a:rPr>
                        <a:t>Geriatri</a:t>
                      </a:r>
                      <a:r>
                        <a:rPr sz="1000" dirty="0">
                          <a:latin typeface="Calibri"/>
                          <a:cs typeface="Calibri"/>
                        </a:rPr>
                        <a:t>c </a:t>
                      </a:r>
                      <a:r>
                        <a:rPr sz="1000" spc="-5" dirty="0" smtClean="0">
                          <a:latin typeface="Calibri"/>
                          <a:cs typeface="Calibri"/>
                        </a:rPr>
                        <a:t>S/</a:t>
                      </a:r>
                      <a:r>
                        <a:rPr sz="1000" dirty="0" smtClean="0">
                          <a:latin typeface="Calibri"/>
                          <a:cs typeface="Calibri"/>
                        </a:rPr>
                        <a:t>S</a:t>
                      </a:r>
                      <a:endParaRPr sz="975" baseline="29914"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Behavio</a:t>
                      </a:r>
                      <a:r>
                        <a:rPr sz="1000" dirty="0">
                          <a:latin typeface="Calibri"/>
                          <a:cs typeface="Calibri"/>
                        </a:rPr>
                        <a:t>r</a:t>
                      </a:r>
                      <a:r>
                        <a:rPr sz="1000" spc="-5" dirty="0">
                          <a:latin typeface="Calibri"/>
                          <a:cs typeface="Calibri"/>
                        </a:rPr>
                        <a:t> </a:t>
                      </a:r>
                      <a:r>
                        <a:rPr sz="1000" spc="-5" dirty="0" smtClean="0">
                          <a:latin typeface="Calibri"/>
                          <a:cs typeface="Calibri"/>
                        </a:rPr>
                        <a:t>Changes</a:t>
                      </a:r>
                      <a:endParaRPr sz="1000" dirty="0">
                        <a:latin typeface="Calibri"/>
                        <a:cs typeface="Calibri"/>
                      </a:endParaRPr>
                    </a:p>
                    <a:p>
                      <a:pPr marL="457200" indent="-228600">
                        <a:lnSpc>
                          <a:spcPct val="100000"/>
                        </a:lnSpc>
                        <a:spcBef>
                          <a:spcPts val="75"/>
                        </a:spcBef>
                        <a:buFont typeface="Symbol"/>
                        <a:buChar char=""/>
                        <a:tabLst>
                          <a:tab pos="457834" algn="l"/>
                        </a:tabLst>
                      </a:pPr>
                      <a:r>
                        <a:rPr sz="1000" spc="-5" dirty="0">
                          <a:latin typeface="Calibri"/>
                          <a:cs typeface="Calibri"/>
                        </a:rPr>
                        <a:t>Fu</a:t>
                      </a:r>
                      <a:r>
                        <a:rPr sz="1000" spc="-10" dirty="0">
                          <a:latin typeface="Calibri"/>
                          <a:cs typeface="Calibri"/>
                        </a:rPr>
                        <a:t>n</a:t>
                      </a:r>
                      <a:r>
                        <a:rPr sz="1000" dirty="0">
                          <a:latin typeface="Calibri"/>
                          <a:cs typeface="Calibri"/>
                        </a:rPr>
                        <a:t>c</a:t>
                      </a:r>
                      <a:r>
                        <a:rPr sz="1000" spc="-5" dirty="0">
                          <a:latin typeface="Calibri"/>
                          <a:cs typeface="Calibri"/>
                        </a:rPr>
                        <a:t>tiona</a:t>
                      </a:r>
                      <a:r>
                        <a:rPr sz="1000" dirty="0">
                          <a:latin typeface="Calibri"/>
                          <a:cs typeface="Calibri"/>
                        </a:rPr>
                        <a:t>l</a:t>
                      </a:r>
                      <a:r>
                        <a:rPr sz="1000" spc="-10" dirty="0">
                          <a:latin typeface="Calibri"/>
                          <a:cs typeface="Calibri"/>
                        </a:rPr>
                        <a:t> </a:t>
                      </a:r>
                      <a:r>
                        <a:rPr sz="1000" spc="-5" dirty="0">
                          <a:latin typeface="Calibri"/>
                          <a:cs typeface="Calibri"/>
                        </a:rPr>
                        <a:t>D</a:t>
                      </a:r>
                      <a:r>
                        <a:rPr sz="1000" spc="-10" dirty="0">
                          <a:latin typeface="Calibri"/>
                          <a:cs typeface="Calibri"/>
                        </a:rPr>
                        <a:t>e</a:t>
                      </a:r>
                      <a:r>
                        <a:rPr sz="1000" spc="-5" dirty="0">
                          <a:latin typeface="Calibri"/>
                          <a:cs typeface="Calibri"/>
                        </a:rPr>
                        <a:t>cline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Menta</a:t>
                      </a:r>
                      <a:r>
                        <a:rPr sz="1000" dirty="0">
                          <a:latin typeface="Calibri"/>
                          <a:cs typeface="Calibri"/>
                        </a:rPr>
                        <a:t>l</a:t>
                      </a:r>
                      <a:r>
                        <a:rPr sz="1000" spc="-10" dirty="0">
                          <a:latin typeface="Calibri"/>
                          <a:cs typeface="Calibri"/>
                        </a:rPr>
                        <a:t> </a:t>
                      </a:r>
                      <a:r>
                        <a:rPr sz="1000" spc="-5" dirty="0">
                          <a:latin typeface="Calibri"/>
                          <a:cs typeface="Calibri"/>
                        </a:rPr>
                        <a:t>Sta</a:t>
                      </a:r>
                      <a:r>
                        <a:rPr sz="1000" spc="-10" dirty="0">
                          <a:latin typeface="Calibri"/>
                          <a:cs typeface="Calibri"/>
                        </a:rPr>
                        <a:t>t</a:t>
                      </a:r>
                      <a:r>
                        <a:rPr sz="1000" spc="-5" dirty="0">
                          <a:latin typeface="Calibri"/>
                          <a:cs typeface="Calibri"/>
                        </a:rPr>
                        <a:t>u</a:t>
                      </a:r>
                      <a:r>
                        <a:rPr sz="1000" dirty="0">
                          <a:latin typeface="Calibri"/>
                          <a:cs typeface="Calibri"/>
                        </a:rPr>
                        <a:t>s</a:t>
                      </a:r>
                      <a:r>
                        <a:rPr sz="1000" spc="-10" dirty="0">
                          <a:latin typeface="Calibri"/>
                          <a:cs typeface="Calibri"/>
                        </a:rPr>
                        <a:t> </a:t>
                      </a:r>
                      <a:r>
                        <a:rPr sz="1000" spc="-5" dirty="0">
                          <a:latin typeface="Calibri"/>
                          <a:cs typeface="Calibri"/>
                        </a:rPr>
                        <a:t>Change</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Falls</a:t>
                      </a:r>
                      <a:endParaRPr sz="1000" dirty="0">
                        <a:latin typeface="Calibri"/>
                        <a:cs typeface="Calibri"/>
                      </a:endParaRPr>
                    </a:p>
                    <a:p>
                      <a:pPr marL="456565" indent="-228600">
                        <a:lnSpc>
                          <a:spcPct val="100000"/>
                        </a:lnSpc>
                        <a:spcBef>
                          <a:spcPts val="75"/>
                        </a:spcBef>
                        <a:buFont typeface="Symbol"/>
                        <a:buChar char=""/>
                        <a:tabLst>
                          <a:tab pos="457200" algn="l"/>
                        </a:tabLst>
                      </a:pPr>
                      <a:r>
                        <a:rPr sz="1000" spc="-5" dirty="0">
                          <a:latin typeface="Calibri"/>
                          <a:cs typeface="Calibri"/>
                        </a:rPr>
                        <a:t>Restlessness</a:t>
                      </a:r>
                      <a:endParaRPr sz="1000" dirty="0">
                        <a:latin typeface="Calibri"/>
                        <a:cs typeface="Calibri"/>
                      </a:endParaRPr>
                    </a:p>
                    <a:p>
                      <a:pPr marL="456565" indent="-228600">
                        <a:lnSpc>
                          <a:spcPct val="100000"/>
                        </a:lnSpc>
                        <a:spcBef>
                          <a:spcPts val="70"/>
                        </a:spcBef>
                        <a:buFont typeface="Symbol"/>
                        <a:buChar char=""/>
                        <a:tabLst>
                          <a:tab pos="457200" algn="l"/>
                        </a:tabLst>
                      </a:pPr>
                      <a:r>
                        <a:rPr sz="1000" spc="-5" dirty="0">
                          <a:latin typeface="Calibri"/>
                          <a:cs typeface="Calibri"/>
                        </a:rPr>
                        <a:t>Fatig</a:t>
                      </a:r>
                      <a:r>
                        <a:rPr sz="1000" dirty="0">
                          <a:latin typeface="Calibri"/>
                          <a:cs typeface="Calibri"/>
                        </a:rPr>
                        <a:t>ue</a:t>
                      </a:r>
                    </a:p>
                    <a:p>
                      <a:pPr marL="456565" indent="-228600">
                        <a:lnSpc>
                          <a:spcPct val="100000"/>
                        </a:lnSpc>
                        <a:spcBef>
                          <a:spcPts val="70"/>
                        </a:spcBef>
                        <a:buFont typeface="Symbol"/>
                        <a:buChar char=""/>
                        <a:tabLst>
                          <a:tab pos="457200" algn="l"/>
                        </a:tabLst>
                      </a:pPr>
                      <a:r>
                        <a:rPr sz="1000" spc="-5" dirty="0">
                          <a:latin typeface="Calibri"/>
                          <a:cs typeface="Calibri"/>
                        </a:rPr>
                        <a:t>“No</a:t>
                      </a:r>
                      <a:r>
                        <a:rPr sz="1000" dirty="0">
                          <a:latin typeface="Calibri"/>
                          <a:cs typeface="Calibri"/>
                        </a:rPr>
                        <a:t>t</a:t>
                      </a:r>
                      <a:r>
                        <a:rPr sz="1000" spc="-5" dirty="0">
                          <a:latin typeface="Calibri"/>
                          <a:cs typeface="Calibri"/>
                        </a:rPr>
                        <a:t> Bein</a:t>
                      </a:r>
                      <a:r>
                        <a:rPr sz="1000" dirty="0">
                          <a:latin typeface="Calibri"/>
                          <a:cs typeface="Calibri"/>
                        </a:rPr>
                        <a:t>g</a:t>
                      </a:r>
                      <a:r>
                        <a:rPr sz="1000" spc="-5" dirty="0">
                          <a:latin typeface="Calibri"/>
                          <a:cs typeface="Calibri"/>
                        </a:rPr>
                        <a:t> He</a:t>
                      </a:r>
                      <a:r>
                        <a:rPr sz="1000" spc="-10" dirty="0">
                          <a:latin typeface="Calibri"/>
                          <a:cs typeface="Calibri"/>
                        </a:rPr>
                        <a:t>r</a:t>
                      </a:r>
                      <a:r>
                        <a:rPr sz="1000" spc="-5" dirty="0">
                          <a:latin typeface="Calibri"/>
                          <a:cs typeface="Calibri"/>
                        </a:rPr>
                        <a:t>‐Himself”</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2"/>
                  </a:ext>
                </a:extLst>
              </a:tr>
              <a:tr h="1856994">
                <a:tc>
                  <a:txBody>
                    <a:bodyPr/>
                    <a:lstStyle/>
                    <a:p>
                      <a:pPr marL="1270" algn="ctr">
                        <a:lnSpc>
                          <a:spcPct val="100000"/>
                        </a:lnSpc>
                      </a:pPr>
                      <a:r>
                        <a:rPr sz="1000" b="1" dirty="0">
                          <a:solidFill>
                            <a:srgbClr val="00B050"/>
                          </a:solidFill>
                          <a:latin typeface="Calibri"/>
                          <a:cs typeface="Calibri"/>
                        </a:rPr>
                        <a:t>Box</a:t>
                      </a:r>
                      <a:r>
                        <a:rPr sz="1000" b="1" spc="-5" dirty="0">
                          <a:solidFill>
                            <a:srgbClr val="00B050"/>
                          </a:solidFill>
                          <a:latin typeface="Calibri"/>
                          <a:cs typeface="Calibri"/>
                        </a:rPr>
                        <a:t> </a:t>
                      </a:r>
                      <a:r>
                        <a:rPr sz="1000" b="1" dirty="0">
                          <a:solidFill>
                            <a:srgbClr val="00B050"/>
                          </a:solidFill>
                          <a:latin typeface="Calibri"/>
                          <a:cs typeface="Calibri"/>
                        </a:rPr>
                        <a:t>D</a:t>
                      </a:r>
                      <a:endParaRPr sz="1000" dirty="0">
                        <a:latin typeface="Calibri"/>
                        <a:cs typeface="Calibri"/>
                      </a:endParaRPr>
                    </a:p>
                    <a:p>
                      <a:pPr algn="ctr">
                        <a:lnSpc>
                          <a:spcPct val="100000"/>
                        </a:lnSpc>
                        <a:spcBef>
                          <a:spcPts val="15"/>
                        </a:spcBef>
                      </a:pPr>
                      <a:r>
                        <a:rPr sz="1000" spc="-5" dirty="0">
                          <a:latin typeface="Calibri"/>
                          <a:cs typeface="Calibri"/>
                        </a:rPr>
                        <a:t>Warni</a:t>
                      </a:r>
                      <a:r>
                        <a:rPr sz="1000" spc="-10" dirty="0">
                          <a:latin typeface="Calibri"/>
                          <a:cs typeface="Calibri"/>
                        </a:rPr>
                        <a:t>n</a:t>
                      </a:r>
                      <a:r>
                        <a:rPr sz="1000" dirty="0">
                          <a:latin typeface="Calibri"/>
                          <a:cs typeface="Calibri"/>
                        </a:rPr>
                        <a:t>g</a:t>
                      </a:r>
                      <a:r>
                        <a:rPr sz="1000" spc="-5" dirty="0">
                          <a:latin typeface="Calibri"/>
                          <a:cs typeface="Calibri"/>
                        </a:rPr>
                        <a:t> </a:t>
                      </a:r>
                      <a:r>
                        <a:rPr sz="1000" spc="-5" dirty="0" smtClean="0">
                          <a:latin typeface="Calibri"/>
                          <a:cs typeface="Calibri"/>
                        </a:rPr>
                        <a:t>Signs</a:t>
                      </a:r>
                      <a:endParaRPr sz="975" baseline="29914" dirty="0">
                        <a:latin typeface="Calibri"/>
                        <a:cs typeface="Calibri"/>
                      </a:endParaRPr>
                    </a:p>
                    <a:p>
                      <a:pPr marL="457200" indent="-228600">
                        <a:lnSpc>
                          <a:spcPct val="100000"/>
                        </a:lnSpc>
                        <a:spcBef>
                          <a:spcPts val="75"/>
                        </a:spcBef>
                        <a:buClr>
                          <a:srgbClr val="00B050"/>
                        </a:buClr>
                        <a:buFont typeface="Symbol"/>
                        <a:buChar char=""/>
                        <a:tabLst>
                          <a:tab pos="457834" algn="l"/>
                        </a:tabLst>
                      </a:pPr>
                      <a:r>
                        <a:rPr sz="1000" spc="-5" dirty="0">
                          <a:solidFill>
                            <a:srgbClr val="00B050"/>
                          </a:solidFill>
                          <a:latin typeface="Calibri"/>
                          <a:cs typeface="Calibri"/>
                        </a:rPr>
                        <a:t>Fever</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Clear‐</a:t>
                      </a:r>
                      <a:r>
                        <a:rPr sz="1000" dirty="0">
                          <a:latin typeface="Calibri"/>
                          <a:cs typeface="Calibri"/>
                        </a:rPr>
                        <a:t>cut</a:t>
                      </a:r>
                      <a:r>
                        <a:rPr sz="1000" spc="-5" dirty="0">
                          <a:latin typeface="Calibri"/>
                          <a:cs typeface="Calibri"/>
                        </a:rPr>
                        <a:t> Delirium</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Altere</a:t>
                      </a:r>
                      <a:r>
                        <a:rPr sz="1000" dirty="0">
                          <a:latin typeface="Calibri"/>
                          <a:cs typeface="Calibri"/>
                        </a:rPr>
                        <a:t>d </a:t>
                      </a:r>
                      <a:r>
                        <a:rPr sz="1000" spc="-10" dirty="0">
                          <a:latin typeface="Calibri"/>
                          <a:cs typeface="Calibri"/>
                        </a:rPr>
                        <a:t>L</a:t>
                      </a:r>
                      <a:r>
                        <a:rPr sz="1000" dirty="0">
                          <a:latin typeface="Calibri"/>
                          <a:cs typeface="Calibri"/>
                        </a:rPr>
                        <a:t>OC</a:t>
                      </a:r>
                    </a:p>
                    <a:p>
                      <a:pPr marL="914400" lvl="1" indent="-228600">
                        <a:lnSpc>
                          <a:spcPct val="100000"/>
                        </a:lnSpc>
                        <a:spcBef>
                          <a:spcPts val="25"/>
                        </a:spcBef>
                        <a:buFont typeface="Courier New"/>
                        <a:buChar char="o"/>
                        <a:tabLst>
                          <a:tab pos="915035" algn="l"/>
                        </a:tabLst>
                      </a:pPr>
                      <a:r>
                        <a:rPr sz="1000" spc="-5" dirty="0">
                          <a:latin typeface="Calibri"/>
                          <a:cs typeface="Calibri"/>
                        </a:rPr>
                        <a:t>Disorganiz</a:t>
                      </a:r>
                      <a:r>
                        <a:rPr sz="1000" spc="-10" dirty="0">
                          <a:latin typeface="Calibri"/>
                          <a:cs typeface="Calibri"/>
                        </a:rPr>
                        <a:t>e</a:t>
                      </a:r>
                      <a:r>
                        <a:rPr sz="1000" dirty="0">
                          <a:latin typeface="Calibri"/>
                          <a:cs typeface="Calibri"/>
                        </a:rPr>
                        <a:t>d </a:t>
                      </a:r>
                      <a:r>
                        <a:rPr sz="1000" spc="-10" dirty="0">
                          <a:latin typeface="Calibri"/>
                          <a:cs typeface="Calibri"/>
                        </a:rPr>
                        <a:t>T</a:t>
                      </a:r>
                      <a:r>
                        <a:rPr sz="1000" dirty="0">
                          <a:latin typeface="Calibri"/>
                          <a:cs typeface="Calibri"/>
                        </a:rPr>
                        <a:t>h</a:t>
                      </a:r>
                      <a:r>
                        <a:rPr sz="1000" spc="-5" dirty="0">
                          <a:latin typeface="Calibri"/>
                          <a:cs typeface="Calibri"/>
                        </a:rPr>
                        <a:t>i</a:t>
                      </a:r>
                      <a:r>
                        <a:rPr sz="1000" dirty="0">
                          <a:latin typeface="Calibri"/>
                          <a:cs typeface="Calibri"/>
                        </a:rPr>
                        <a:t>nk</a:t>
                      </a:r>
                      <a:r>
                        <a:rPr sz="1000" spc="-5" dirty="0">
                          <a:latin typeface="Calibri"/>
                          <a:cs typeface="Calibri"/>
                        </a:rPr>
                        <a:t>i</a:t>
                      </a:r>
                      <a:r>
                        <a:rPr sz="1000" spc="-10" dirty="0">
                          <a:latin typeface="Calibri"/>
                          <a:cs typeface="Calibri"/>
                        </a:rPr>
                        <a:t>ng</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Psychom</a:t>
                      </a:r>
                      <a:r>
                        <a:rPr sz="1000" spc="-15" dirty="0">
                          <a:latin typeface="Calibri"/>
                          <a:cs typeface="Calibri"/>
                        </a:rPr>
                        <a:t>o</a:t>
                      </a:r>
                      <a:r>
                        <a:rPr sz="1000" spc="-5" dirty="0">
                          <a:latin typeface="Calibri"/>
                          <a:cs typeface="Calibri"/>
                        </a:rPr>
                        <a:t>to</a:t>
                      </a:r>
                      <a:r>
                        <a:rPr sz="1000" dirty="0">
                          <a:latin typeface="Calibri"/>
                          <a:cs typeface="Calibri"/>
                        </a:rPr>
                        <a:t>r</a:t>
                      </a:r>
                      <a:r>
                        <a:rPr sz="1000" spc="-10" dirty="0">
                          <a:latin typeface="Calibri"/>
                          <a:cs typeface="Calibri"/>
                        </a:rPr>
                        <a:t> </a:t>
                      </a:r>
                      <a:r>
                        <a:rPr sz="1000" spc="-5" dirty="0">
                          <a:latin typeface="Calibri"/>
                          <a:cs typeface="Calibri"/>
                        </a:rPr>
                        <a:t>Retard</a:t>
                      </a:r>
                      <a:r>
                        <a:rPr sz="1000" spc="-10" dirty="0">
                          <a:latin typeface="Calibri"/>
                          <a:cs typeface="Calibri"/>
                        </a:rPr>
                        <a:t>a</a:t>
                      </a:r>
                      <a:r>
                        <a:rPr sz="1000" spc="-5" dirty="0">
                          <a:latin typeface="Calibri"/>
                          <a:cs typeface="Calibri"/>
                        </a:rPr>
                        <a:t>tion</a:t>
                      </a:r>
                      <a:endParaRPr sz="1000" dirty="0">
                        <a:latin typeface="Calibri"/>
                        <a:cs typeface="Calibri"/>
                      </a:endParaRPr>
                    </a:p>
                    <a:p>
                      <a:pPr marL="457200" indent="-228600">
                        <a:lnSpc>
                          <a:spcPct val="100000"/>
                        </a:lnSpc>
                        <a:spcBef>
                          <a:spcPts val="75"/>
                        </a:spcBef>
                        <a:buClr>
                          <a:srgbClr val="00B050"/>
                        </a:buClr>
                        <a:buFont typeface="Symbol"/>
                        <a:buChar char=""/>
                        <a:tabLst>
                          <a:tab pos="457834" algn="l"/>
                        </a:tabLst>
                      </a:pPr>
                      <a:r>
                        <a:rPr sz="1000" spc="-5" dirty="0">
                          <a:latin typeface="Calibri"/>
                          <a:cs typeface="Calibri"/>
                        </a:rPr>
                        <a:t>Rigor</a:t>
                      </a:r>
                      <a:r>
                        <a:rPr sz="1000" dirty="0">
                          <a:latin typeface="Calibri"/>
                          <a:cs typeface="Calibri"/>
                        </a:rPr>
                        <a:t>s </a:t>
                      </a:r>
                      <a:r>
                        <a:rPr sz="1000" spc="-5" dirty="0">
                          <a:latin typeface="Calibri"/>
                          <a:cs typeface="Calibri"/>
                        </a:rPr>
                        <a:t>(</a:t>
                      </a:r>
                      <a:r>
                        <a:rPr sz="1000" spc="-10" dirty="0">
                          <a:latin typeface="Calibri"/>
                          <a:cs typeface="Calibri"/>
                        </a:rPr>
                        <a:t>s</a:t>
                      </a:r>
                      <a:r>
                        <a:rPr sz="1000" spc="-5" dirty="0">
                          <a:latin typeface="Calibri"/>
                          <a:cs typeface="Calibri"/>
                        </a:rPr>
                        <a:t>hakin</a:t>
                      </a:r>
                      <a:r>
                        <a:rPr sz="1000" dirty="0">
                          <a:latin typeface="Calibri"/>
                          <a:cs typeface="Calibri"/>
                        </a:rPr>
                        <a:t>g</a:t>
                      </a:r>
                      <a:r>
                        <a:rPr sz="1000" spc="-5" dirty="0">
                          <a:latin typeface="Calibri"/>
                          <a:cs typeface="Calibri"/>
                        </a:rPr>
                        <a:t> chills)</a:t>
                      </a:r>
                      <a:endParaRPr sz="1000" dirty="0">
                        <a:latin typeface="Calibri"/>
                        <a:cs typeface="Calibri"/>
                      </a:endParaRPr>
                    </a:p>
                    <a:p>
                      <a:pPr marL="457200" indent="-228600">
                        <a:lnSpc>
                          <a:spcPct val="100000"/>
                        </a:lnSpc>
                        <a:spcBef>
                          <a:spcPts val="70"/>
                        </a:spcBef>
                        <a:buClr>
                          <a:srgbClr val="00B050"/>
                        </a:buClr>
                        <a:buFont typeface="Symbol"/>
                        <a:buChar char=""/>
                        <a:tabLst>
                          <a:tab pos="457834" algn="l"/>
                        </a:tabLst>
                      </a:pPr>
                      <a:r>
                        <a:rPr sz="1000" spc="-5" dirty="0">
                          <a:latin typeface="Calibri"/>
                          <a:cs typeface="Calibri"/>
                        </a:rPr>
                        <a:t>Hemodynami</a:t>
                      </a:r>
                      <a:r>
                        <a:rPr sz="1000" dirty="0">
                          <a:latin typeface="Calibri"/>
                          <a:cs typeface="Calibri"/>
                        </a:rPr>
                        <a:t>c</a:t>
                      </a:r>
                      <a:r>
                        <a:rPr sz="1000" spc="-5" dirty="0">
                          <a:latin typeface="Calibri"/>
                          <a:cs typeface="Calibri"/>
                        </a:rPr>
                        <a:t> Instability</a:t>
                      </a:r>
                      <a:endParaRPr sz="1000" dirty="0">
                        <a:latin typeface="Calibri"/>
                        <a:cs typeface="Calibri"/>
                      </a:endParaRPr>
                    </a:p>
                    <a:p>
                      <a:pPr marL="914400" lvl="1" indent="-228600">
                        <a:lnSpc>
                          <a:spcPct val="100000"/>
                        </a:lnSpc>
                        <a:spcBef>
                          <a:spcPts val="15"/>
                        </a:spcBef>
                        <a:buFont typeface="Courier New"/>
                        <a:buChar char="o"/>
                        <a:tabLst>
                          <a:tab pos="915035" algn="l"/>
                        </a:tabLst>
                      </a:pPr>
                      <a:r>
                        <a:rPr sz="1000" spc="-5" dirty="0">
                          <a:latin typeface="Calibri"/>
                          <a:cs typeface="Calibri"/>
                        </a:rPr>
                        <a:t>Hypo</a:t>
                      </a:r>
                      <a:r>
                        <a:rPr sz="1000" spc="-10" dirty="0">
                          <a:latin typeface="Calibri"/>
                          <a:cs typeface="Calibri"/>
                        </a:rPr>
                        <a:t>t</a:t>
                      </a:r>
                      <a:r>
                        <a:rPr sz="1000" spc="-5" dirty="0">
                          <a:latin typeface="Calibri"/>
                          <a:cs typeface="Calibri"/>
                        </a:rPr>
                        <a:t>ension</a:t>
                      </a:r>
                      <a:endParaRPr sz="1000" dirty="0">
                        <a:latin typeface="Calibri"/>
                        <a:cs typeface="Calibri"/>
                      </a:endParaRPr>
                    </a:p>
                    <a:p>
                      <a:pPr marL="914400" lvl="1" indent="-228600">
                        <a:lnSpc>
                          <a:spcPct val="100000"/>
                        </a:lnSpc>
                        <a:spcBef>
                          <a:spcPts val="25"/>
                        </a:spcBef>
                        <a:buFont typeface="Courier New"/>
                        <a:buChar char="o"/>
                        <a:tabLst>
                          <a:tab pos="915035" algn="l"/>
                        </a:tabLst>
                      </a:pPr>
                      <a:r>
                        <a:rPr sz="1000" spc="-5" dirty="0">
                          <a:solidFill>
                            <a:srgbClr val="00B050"/>
                          </a:solidFill>
                          <a:latin typeface="Calibri"/>
                          <a:cs typeface="Calibri"/>
                        </a:rPr>
                        <a:t>Tachycardia</a:t>
                      </a:r>
                      <a:endParaRPr sz="1000" dirty="0">
                        <a:latin typeface="Calibri"/>
                        <a:cs typeface="Calibri"/>
                      </a:endParaRPr>
                    </a:p>
                  </a:txBody>
                  <a:tcPr marL="0" marR="0" marT="0" marB="0">
                    <a:lnL w="26415">
                      <a:solidFill>
                        <a:srgbClr val="4F82BC"/>
                      </a:solidFill>
                      <a:prstDash val="solid"/>
                    </a:lnL>
                    <a:lnR w="26415">
                      <a:solidFill>
                        <a:srgbClr val="4F82BC"/>
                      </a:solidFill>
                      <a:prstDash val="solid"/>
                    </a:lnR>
                    <a:lnT w="26416">
                      <a:solidFill>
                        <a:srgbClr val="4F82BC"/>
                      </a:solidFill>
                      <a:prstDash val="solid"/>
                    </a:lnT>
                    <a:lnB w="26416">
                      <a:solidFill>
                        <a:srgbClr val="4F82BC"/>
                      </a:solidFill>
                      <a:prstDash val="solid"/>
                    </a:lnB>
                  </a:tcPr>
                </a:tc>
                <a:extLst>
                  <a:ext uri="{0D108BD9-81ED-4DB2-BD59-A6C34878D82A}">
                    <a16:rowId xmlns:a16="http://schemas.microsoft.com/office/drawing/2014/main" val="10003"/>
                  </a:ext>
                </a:extLst>
              </a:tr>
            </a:tbl>
          </a:graphicData>
        </a:graphic>
      </p:graphicFrame>
      <p:sp>
        <p:nvSpPr>
          <p:cNvPr id="72" name="TextBox 71"/>
          <p:cNvSpPr txBox="1"/>
          <p:nvPr/>
        </p:nvSpPr>
        <p:spPr>
          <a:xfrm>
            <a:off x="3416166" y="1187567"/>
            <a:ext cx="2226578" cy="384112"/>
          </a:xfrm>
          <a:prstGeom prst="rect">
            <a:avLst/>
          </a:prstGeom>
          <a:noFill/>
        </p:spPr>
        <p:txBody>
          <a:bodyPr wrap="square" rtlCol="0">
            <a:spAutoFit/>
          </a:bodyPr>
          <a:lstStyle/>
          <a:p>
            <a:endParaRPr lang="en-US" dirty="0"/>
          </a:p>
        </p:txBody>
      </p:sp>
      <p:graphicFrame>
        <p:nvGraphicFramePr>
          <p:cNvPr id="2048" name="Object 2047"/>
          <p:cNvGraphicFramePr>
            <a:graphicFrameLocks noChangeAspect="1"/>
          </p:cNvGraphicFramePr>
          <p:nvPr>
            <p:extLst>
              <p:ext uri="{D42A27DB-BD31-4B8C-83A1-F6EECF244321}">
                <p14:modId xmlns:p14="http://schemas.microsoft.com/office/powerpoint/2010/main" val="2057563576"/>
              </p:ext>
            </p:extLst>
          </p:nvPr>
        </p:nvGraphicFramePr>
        <p:xfrm>
          <a:off x="2927985" y="1045528"/>
          <a:ext cx="2673095" cy="1701060"/>
        </p:xfrm>
        <a:graphic>
          <a:graphicData uri="http://schemas.openxmlformats.org/presentationml/2006/ole">
            <mc:AlternateContent xmlns:mc="http://schemas.openxmlformats.org/markup-compatibility/2006">
              <mc:Choice xmlns:v="urn:schemas-microsoft-com:vml" Requires="v">
                <p:oleObj spid="_x0000_s1065" name="Acrobat Document" r:id="rId19" imgW="3771866" imgH="2400300" progId="Acrobat.Document.11">
                  <p:embed/>
                </p:oleObj>
              </mc:Choice>
              <mc:Fallback>
                <p:oleObj name="Acrobat Document" r:id="rId19" imgW="3771866" imgH="2400300" progId="Acrobat.Document.11">
                  <p:embed/>
                  <p:pic>
                    <p:nvPicPr>
                      <p:cNvPr id="0" name=""/>
                      <p:cNvPicPr/>
                      <p:nvPr/>
                    </p:nvPicPr>
                    <p:blipFill>
                      <a:blip r:embed="rId20"/>
                      <a:stretch>
                        <a:fillRect/>
                      </a:stretch>
                    </p:blipFill>
                    <p:spPr>
                      <a:xfrm>
                        <a:off x="2927985" y="1045528"/>
                        <a:ext cx="2673095" cy="1701060"/>
                      </a:xfrm>
                      <a:prstGeom prst="rect">
                        <a:avLst/>
                      </a:prstGeom>
                    </p:spPr>
                  </p:pic>
                </p:oleObj>
              </mc:Fallback>
            </mc:AlternateContent>
          </a:graphicData>
        </a:graphic>
      </p:graphicFrame>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1266</TotalTime>
  <Words>2847</Words>
  <Application>Microsoft Office PowerPoint</Application>
  <PresentationFormat>Custom</PresentationFormat>
  <Paragraphs>776</Paragraphs>
  <Slides>20</Slides>
  <Notes>10</Notes>
  <HiddenSlides>0</HiddenSlides>
  <MMClips>0</MMClips>
  <ScaleCrop>false</ScaleCrop>
  <HeadingPairs>
    <vt:vector size="8" baseType="variant">
      <vt:variant>
        <vt:lpstr>Fonts Used</vt:lpstr>
      </vt:variant>
      <vt:variant>
        <vt:i4>10</vt:i4>
      </vt:variant>
      <vt:variant>
        <vt:lpstr>Theme</vt:lpstr>
      </vt:variant>
      <vt:variant>
        <vt:i4>1</vt:i4>
      </vt:variant>
      <vt:variant>
        <vt:lpstr>Embedded OLE Servers</vt:lpstr>
      </vt:variant>
      <vt:variant>
        <vt:i4>1</vt:i4>
      </vt:variant>
      <vt:variant>
        <vt:lpstr>Slide Titles</vt:lpstr>
      </vt:variant>
      <vt:variant>
        <vt:i4>20</vt:i4>
      </vt:variant>
    </vt:vector>
  </HeadingPairs>
  <TitlesOfParts>
    <vt:vector size="32" baseType="lpstr">
      <vt:lpstr>Arial</vt:lpstr>
      <vt:lpstr>Arial Black</vt:lpstr>
      <vt:lpstr>Calibri</vt:lpstr>
      <vt:lpstr>Courier New</vt:lpstr>
      <vt:lpstr>Georgia</vt:lpstr>
      <vt:lpstr>Symbol</vt:lpstr>
      <vt:lpstr>Times New Roman</vt:lpstr>
      <vt:lpstr>Trebuchet MS</vt:lpstr>
      <vt:lpstr>Tunga</vt:lpstr>
      <vt:lpstr>Wingdings 2</vt:lpstr>
      <vt:lpstr>Office Theme</vt:lpstr>
      <vt:lpstr>Acrobat Document</vt:lpstr>
      <vt:lpstr>PowerPoint Presentation</vt:lpstr>
      <vt:lpstr>  The Nursing Process – 5 Steps</vt:lpstr>
      <vt:lpstr>PowerPoint Presentation</vt:lpstr>
      <vt:lpstr>  When to Test Urine – Nursing Tool </vt:lpstr>
      <vt:lpstr>Case 1: Acute onset of dysuria &amp; Fever</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Case 2 -  Localizing Signs/Symptoms w/o Warning Signs</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Microsoft PowerPoint - Script Summaries on DHS Approved Template.pptx</dc:title>
  <dc:creator>lkuhebwa</dc:creator>
  <cp:lastModifiedBy>Jennifer Robinson</cp:lastModifiedBy>
  <cp:revision>78</cp:revision>
  <cp:lastPrinted>2019-04-01T17:24:47Z</cp:lastPrinted>
  <dcterms:created xsi:type="dcterms:W3CDTF">2018-06-04T09:21:57Z</dcterms:created>
  <dcterms:modified xsi:type="dcterms:W3CDTF">2019-04-01T21:23:39Z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reated">
    <vt:filetime>2018-05-22T00:00:00Z</vt:filetime>
  </property>
  <property fmtid="{D5CDD505-2E9C-101B-9397-08002B2CF9AE}" pid="3" name="LastSaved">
    <vt:filetime>2018-06-04T00:00:00Z</vt:filetime>
  </property>
</Properties>
</file>