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  <p:sldMasterId id="2147483769" r:id="rId2"/>
  </p:sldMasterIdLst>
  <p:notesMasterIdLst>
    <p:notesMasterId r:id="rId15"/>
  </p:notesMasterIdLst>
  <p:handoutMasterIdLst>
    <p:handoutMasterId r:id="rId16"/>
  </p:handoutMasterIdLst>
  <p:sldIdLst>
    <p:sldId id="260" r:id="rId3"/>
    <p:sldId id="585" r:id="rId4"/>
    <p:sldId id="499" r:id="rId5"/>
    <p:sldId id="577" r:id="rId6"/>
    <p:sldId id="460" r:id="rId7"/>
    <p:sldId id="578" r:id="rId8"/>
    <p:sldId id="579" r:id="rId9"/>
    <p:sldId id="580" r:id="rId10"/>
    <p:sldId id="582" r:id="rId11"/>
    <p:sldId id="581" r:id="rId12"/>
    <p:sldId id="583" r:id="rId13"/>
    <p:sldId id="584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AD8"/>
    <a:srgbClr val="D5FC79"/>
    <a:srgbClr val="D1D9EB"/>
    <a:srgbClr val="FFC136"/>
    <a:srgbClr val="EAEDF5"/>
    <a:srgbClr val="5E84CB"/>
    <a:srgbClr val="D2D9EC"/>
    <a:srgbClr val="FFB4C7"/>
    <a:srgbClr val="FE8C36"/>
    <a:srgbClr val="DCC9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27" autoAdjust="0"/>
    <p:restoredTop sz="86376"/>
  </p:normalViewPr>
  <p:slideViewPr>
    <p:cSldViewPr snapToGrid="0">
      <p:cViewPr varScale="1">
        <p:scale>
          <a:sx n="63" d="100"/>
          <a:sy n="63" d="100"/>
        </p:scale>
        <p:origin x="9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46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tamannahossin:Desktop:Shapiro%20Project:charts%2008-0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562791258235601"/>
          <c:y val="0.15377108531536601"/>
          <c:w val="0.59803709278987205"/>
          <c:h val="0.712146240995298"/>
        </c:manualLayout>
      </c:layout>
      <c:pieChart>
        <c:varyColors val="1"/>
        <c:ser>
          <c:idx val="0"/>
          <c:order val="0"/>
          <c:dPt>
            <c:idx val="0"/>
            <c:bubble3D val="0"/>
            <c:explosion val="7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9412-3C49-8428-4D22BB6D6BD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9412-3C49-8428-4D22BB6D6BD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9412-3C49-8428-4D22BB6D6BD5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9412-3C49-8428-4D22BB6D6BD5}"/>
              </c:ext>
            </c:extLst>
          </c:dPt>
          <c:dPt>
            <c:idx val="4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9-9412-3C49-8428-4D22BB6D6BD5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B-9412-3C49-8428-4D22BB6D6BD5}"/>
              </c:ext>
            </c:extLst>
          </c:dPt>
          <c:dPt>
            <c:idx val="6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D-9412-3C49-8428-4D22BB6D6BD5}"/>
              </c:ext>
            </c:extLst>
          </c:dPt>
          <c:dPt>
            <c:idx val="7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9412-3C49-8428-4D22BB6D6BD5}"/>
              </c:ext>
            </c:extLst>
          </c:dPt>
          <c:dLbls>
            <c:dLbl>
              <c:idx val="0"/>
              <c:layout>
                <c:manualLayout>
                  <c:x val="0.23529411764705899"/>
                  <c:y val="5.5320915084049998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No intervention opportunity*
119</a:t>
                    </a:r>
                    <a:r>
                      <a:rPr lang="en-US" baseline="0"/>
                      <a:t> (</a:t>
                    </a:r>
                    <a:r>
                      <a:rPr lang="en-US"/>
                      <a:t>34%)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549019607843099"/>
                      <c:h val="0.2918642495710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412-3C49-8428-4D22BB6D6BD5}"/>
                </c:ext>
              </c:extLst>
            </c:dLbl>
            <c:dLbl>
              <c:idx val="1"/>
              <c:layout>
                <c:manualLayout>
                  <c:x val="0.27721852323606599"/>
                  <c:y val="-5.848362044042539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Stop
100</a:t>
                    </a:r>
                    <a:r>
                      <a:rPr lang="en-US" baseline="0"/>
                      <a:t> (</a:t>
                    </a:r>
                    <a:r>
                      <a:rPr lang="en-US"/>
                      <a:t>28%)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412-3C49-8428-4D22BB6D6BD5}"/>
                </c:ext>
              </c:extLst>
            </c:dLbl>
            <c:dLbl>
              <c:idx val="2"/>
              <c:layout>
                <c:manualLayout>
                  <c:x val="1.15076424270495E-2"/>
                  <c:y val="0.1290235325318329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Shorten
15</a:t>
                    </a:r>
                    <a:r>
                      <a:rPr lang="en-US" baseline="0"/>
                      <a:t> (</a:t>
                    </a:r>
                    <a:r>
                      <a:rPr lang="en-US"/>
                      <a:t>4%)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412-3C49-8428-4D22BB6D6BD5}"/>
                </c:ext>
              </c:extLst>
            </c:dLbl>
            <c:dLbl>
              <c:idx val="3"/>
              <c:layout>
                <c:manualLayout>
                  <c:x val="-2.87183495445422E-2"/>
                  <c:y val="4.221460157772159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Streamline
20</a:t>
                    </a:r>
                    <a:r>
                      <a:rPr lang="en-US" baseline="0"/>
                      <a:t> </a:t>
                    </a:r>
                    <a:r>
                      <a:rPr lang="en-US"/>
                      <a:t>(6%)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412-3C49-8428-4D22BB6D6BD5}"/>
                </c:ext>
              </c:extLst>
            </c:dLbl>
            <c:dLbl>
              <c:idx val="4"/>
              <c:layout>
                <c:manualLayout>
                  <c:x val="-3.67767677937317E-2"/>
                  <c:y val="9.473361986588950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Stop and shorten
55</a:t>
                    </a:r>
                    <a:r>
                      <a:rPr lang="en-US" baseline="0"/>
                      <a:t> (</a:t>
                    </a:r>
                    <a:r>
                      <a:rPr lang="en-US"/>
                      <a:t>16%)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9412-3C49-8428-4D22BB6D6BD5}"/>
                </c:ext>
              </c:extLst>
            </c:dLbl>
            <c:dLbl>
              <c:idx val="5"/>
              <c:layout>
                <c:manualLayout>
                  <c:x val="-0.113230662343678"/>
                  <c:y val="7.971915764760169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Stop and </a:t>
                    </a:r>
                  </a:p>
                  <a:p>
                    <a:r>
                      <a:rPr lang="en-US" dirty="0"/>
                      <a:t>streamline
28</a:t>
                    </a:r>
                    <a:r>
                      <a:rPr lang="en-US" baseline="0" dirty="0"/>
                      <a:t> (</a:t>
                    </a:r>
                    <a:r>
                      <a:rPr lang="en-US" dirty="0"/>
                      <a:t>8%)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9412-3C49-8428-4D22BB6D6BD5}"/>
                </c:ext>
              </c:extLst>
            </c:dLbl>
            <c:dLbl>
              <c:idx val="6"/>
              <c:layout>
                <c:manualLayout>
                  <c:x val="-2.19405203026093E-2"/>
                  <c:y val="-3.628975731142929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Shorten and streamline
8</a:t>
                    </a:r>
                    <a:r>
                      <a:rPr lang="en-US" baseline="0"/>
                      <a:t> (</a:t>
                    </a:r>
                    <a:r>
                      <a:rPr lang="en-US"/>
                      <a:t>2%)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742647058823498"/>
                      <c:h val="0.196716504210888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9412-3C49-8428-4D22BB6D6BD5}"/>
                </c:ext>
              </c:extLst>
            </c:dLbl>
            <c:dLbl>
              <c:idx val="7"/>
              <c:layout>
                <c:manualLayout>
                  <c:x val="0.29003893092670102"/>
                  <c:y val="-1.8232848551686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Stop, shorten, and</a:t>
                    </a:r>
                    <a:r>
                      <a:rPr lang="en-US" baseline="0" dirty="0"/>
                      <a:t> </a:t>
                    </a:r>
                    <a:r>
                      <a:rPr lang="en-US" dirty="0"/>
                      <a:t>streamline 
8</a:t>
                    </a:r>
                    <a:r>
                      <a:rPr lang="en-US" baseline="0" dirty="0"/>
                      <a:t> (</a:t>
                    </a:r>
                    <a:r>
                      <a:rPr lang="en-US" dirty="0"/>
                      <a:t>2%)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51376621120889299"/>
                      <c:h val="0.1707405859990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9412-3C49-8428-4D22BB6D6B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latin typeface="Arial"/>
                    <a:cs typeface="Arial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[1]Sheet2!$A$56:$A$63</c:f>
              <c:strCache>
                <c:ptCount val="8"/>
                <c:pt idx="0">
                  <c:v>_x001c_No intervention opportunity*</c:v>
                </c:pt>
                <c:pt idx="1">
                  <c:v>_x0004_Stop</c:v>
                </c:pt>
                <c:pt idx="2">
                  <c:v>_x0007_Shorten</c:v>
                </c:pt>
                <c:pt idx="3">
                  <c:v>
Streamline</c:v>
                </c:pt>
                <c:pt idx="4">
                  <c:v>_x0010_Stop and shorten</c:v>
                </c:pt>
                <c:pt idx="5">
                  <c:v>_x0013_Stop and streamline</c:v>
                </c:pt>
                <c:pt idx="6">
                  <c:v>_x0016_Shorten and streamline</c:v>
                </c:pt>
                <c:pt idx="7">
                  <c:v>_x001e_Stop, shorten, and streamline </c:v>
                </c:pt>
              </c:strCache>
            </c:strRef>
          </c:cat>
          <c:val>
            <c:numRef>
              <c:f>[1]Sheet2!$B$56:$B$63</c:f>
              <c:numCache>
                <c:formatCode>General</c:formatCode>
                <c:ptCount val="8"/>
                <c:pt idx="0">
                  <c:v>119</c:v>
                </c:pt>
                <c:pt idx="1">
                  <c:v>100</c:v>
                </c:pt>
                <c:pt idx="2">
                  <c:v>15</c:v>
                </c:pt>
                <c:pt idx="3">
                  <c:v>20</c:v>
                </c:pt>
                <c:pt idx="4">
                  <c:v>55</c:v>
                </c:pt>
                <c:pt idx="5">
                  <c:v>28</c:v>
                </c:pt>
                <c:pt idx="6">
                  <c:v>8</c:v>
                </c:pt>
                <c:pt idx="7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412-3C49-8428-4D22BB6D6BD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noFill/>
    <a:ln w="57150" cmpd="sng">
      <a:noFill/>
    </a:ln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BD7F77-AEA3-704D-A830-EE6DD403E3F7}" type="doc">
      <dgm:prSet loTypeId="urn:microsoft.com/office/officeart/2005/8/layout/chevro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646992-E1A0-7340-86F9-4F68051B4D63}">
      <dgm:prSet phldrT="[Text]" custT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800" b="1" dirty="0"/>
            <a:t>1</a:t>
          </a:r>
        </a:p>
      </dgm:t>
    </dgm:pt>
    <dgm:pt modelId="{84AD6BF9-EE75-0046-8E4C-1712D9836ADC}" type="parTrans" cxnId="{D76E6A61-F6BB-DA44-9D94-DE44C671BE72}">
      <dgm:prSet/>
      <dgm:spPr/>
      <dgm:t>
        <a:bodyPr/>
        <a:lstStyle/>
        <a:p>
          <a:endParaRPr lang="en-US"/>
        </a:p>
      </dgm:t>
    </dgm:pt>
    <dgm:pt modelId="{994712F8-6E73-4244-8EF9-8E8B1F84AEC2}" type="sibTrans" cxnId="{D76E6A61-F6BB-DA44-9D94-DE44C671BE72}">
      <dgm:prSet/>
      <dgm:spPr/>
      <dgm:t>
        <a:bodyPr/>
        <a:lstStyle/>
        <a:p>
          <a:endParaRPr lang="en-US"/>
        </a:p>
      </dgm:t>
    </dgm:pt>
    <dgm:pt modelId="{B112996B-F47E-244C-8D3A-5CC24223BD7D}">
      <dgm:prSet phldrT="[Text]"/>
      <dgm:spPr>
        <a:ln>
          <a:solidFill>
            <a:srgbClr val="FF000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Test?</a:t>
          </a:r>
        </a:p>
      </dgm:t>
    </dgm:pt>
    <dgm:pt modelId="{F24F60EA-7B39-5946-ACD1-605AC458504A}" type="parTrans" cxnId="{CF54C632-01A7-9C4D-83CB-144020B4FF52}">
      <dgm:prSet/>
      <dgm:spPr/>
      <dgm:t>
        <a:bodyPr/>
        <a:lstStyle/>
        <a:p>
          <a:endParaRPr lang="en-US"/>
        </a:p>
      </dgm:t>
    </dgm:pt>
    <dgm:pt modelId="{5C0A1B0C-7F79-4D40-8BFA-20F7CE2DE32F}" type="sibTrans" cxnId="{CF54C632-01A7-9C4D-83CB-144020B4FF52}">
      <dgm:prSet/>
      <dgm:spPr/>
      <dgm:t>
        <a:bodyPr/>
        <a:lstStyle/>
        <a:p>
          <a:endParaRPr lang="en-US"/>
        </a:p>
      </dgm:t>
    </dgm:pt>
    <dgm:pt modelId="{5EDCBDF4-F759-DF42-99B3-42F12878C41D}">
      <dgm:prSet phldrT="[Text]" custT="1"/>
      <dgm:spPr>
        <a:solidFill>
          <a:srgbClr val="00B0F0"/>
        </a:solidFill>
        <a:ln>
          <a:solidFill>
            <a:srgbClr val="00B0F0"/>
          </a:solidFill>
        </a:ln>
      </dgm:spPr>
      <dgm:t>
        <a:bodyPr/>
        <a:lstStyle/>
        <a:p>
          <a:r>
            <a:rPr lang="en-US" sz="2800" b="1" dirty="0"/>
            <a:t>2</a:t>
          </a:r>
        </a:p>
      </dgm:t>
    </dgm:pt>
    <dgm:pt modelId="{300E26A2-0D71-2F41-87A9-F1816BF79128}" type="parTrans" cxnId="{AD7E6F1A-5098-924B-A07B-031F7EE8737C}">
      <dgm:prSet/>
      <dgm:spPr/>
      <dgm:t>
        <a:bodyPr/>
        <a:lstStyle/>
        <a:p>
          <a:endParaRPr lang="en-US"/>
        </a:p>
      </dgm:t>
    </dgm:pt>
    <dgm:pt modelId="{0B2A289E-F1AF-DD4D-9EDB-ACB080E15E19}" type="sibTrans" cxnId="{AD7E6F1A-5098-924B-A07B-031F7EE8737C}">
      <dgm:prSet/>
      <dgm:spPr/>
      <dgm:t>
        <a:bodyPr/>
        <a:lstStyle/>
        <a:p>
          <a:endParaRPr lang="en-US"/>
        </a:p>
      </dgm:t>
    </dgm:pt>
    <dgm:pt modelId="{D90E6C48-B75E-CB48-8DBE-89335FA3F49E}">
      <dgm:prSet phldrT="[Text]"/>
      <dgm:spPr>
        <a:ln>
          <a:solidFill>
            <a:srgbClr val="00B0F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Treat?</a:t>
          </a:r>
        </a:p>
      </dgm:t>
    </dgm:pt>
    <dgm:pt modelId="{B628E658-272B-D94C-A0A1-AC1962887675}" type="parTrans" cxnId="{B8F4523A-3712-DD4C-9C97-C6F1CBCD8B70}">
      <dgm:prSet/>
      <dgm:spPr/>
      <dgm:t>
        <a:bodyPr/>
        <a:lstStyle/>
        <a:p>
          <a:endParaRPr lang="en-US"/>
        </a:p>
      </dgm:t>
    </dgm:pt>
    <dgm:pt modelId="{D8B0FF31-E421-FA4D-B83C-7BF3A8F74A13}" type="sibTrans" cxnId="{B8F4523A-3712-DD4C-9C97-C6F1CBCD8B70}">
      <dgm:prSet/>
      <dgm:spPr/>
      <dgm:t>
        <a:bodyPr/>
        <a:lstStyle/>
        <a:p>
          <a:endParaRPr lang="en-US"/>
        </a:p>
      </dgm:t>
    </dgm:pt>
    <dgm:pt modelId="{45AF06B5-4794-C641-99EF-C128CD643353}">
      <dgm:prSet phldrT="[Text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en-US" sz="2800" b="1" dirty="0"/>
            <a:t>3</a:t>
          </a:r>
        </a:p>
      </dgm:t>
    </dgm:pt>
    <dgm:pt modelId="{AAD59ECF-1BF4-A24F-A487-B918D189BE37}" type="parTrans" cxnId="{F6F51A5E-99DE-D943-AB29-EDA1E216F72F}">
      <dgm:prSet/>
      <dgm:spPr/>
      <dgm:t>
        <a:bodyPr/>
        <a:lstStyle/>
        <a:p>
          <a:endParaRPr lang="en-US"/>
        </a:p>
      </dgm:t>
    </dgm:pt>
    <dgm:pt modelId="{F45817A8-2F44-9143-95AA-F9A5BB2EB614}" type="sibTrans" cxnId="{F6F51A5E-99DE-D943-AB29-EDA1E216F72F}">
      <dgm:prSet/>
      <dgm:spPr/>
      <dgm:t>
        <a:bodyPr/>
        <a:lstStyle/>
        <a:p>
          <a:endParaRPr lang="en-US"/>
        </a:p>
      </dgm:t>
    </dgm:pt>
    <dgm:pt modelId="{D2835E1C-0BFF-CC4C-8BD7-43CBDFF98236}">
      <dgm:prSet phldrT="[Text]"/>
      <dgm:spPr>
        <a:ln>
          <a:solidFill>
            <a:srgbClr val="FFC00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How do I Treat?</a:t>
          </a:r>
        </a:p>
      </dgm:t>
    </dgm:pt>
    <dgm:pt modelId="{B7862455-3ECA-8240-A22A-C61124C90736}" type="parTrans" cxnId="{ACBE8C8F-1C5D-F744-9BEC-F8C607631B1D}">
      <dgm:prSet/>
      <dgm:spPr/>
      <dgm:t>
        <a:bodyPr/>
        <a:lstStyle/>
        <a:p>
          <a:endParaRPr lang="en-US"/>
        </a:p>
      </dgm:t>
    </dgm:pt>
    <dgm:pt modelId="{E4B07712-3D32-CC4D-B627-9ED12F6A5F8E}" type="sibTrans" cxnId="{ACBE8C8F-1C5D-F744-9BEC-F8C607631B1D}">
      <dgm:prSet/>
      <dgm:spPr/>
      <dgm:t>
        <a:bodyPr/>
        <a:lstStyle/>
        <a:p>
          <a:endParaRPr lang="en-US"/>
        </a:p>
      </dgm:t>
    </dgm:pt>
    <dgm:pt modelId="{D3CCA452-EF04-6340-A586-FCD8FEB0069C}">
      <dgm:prSet custT="1"/>
      <dgm:spPr>
        <a:solidFill>
          <a:srgbClr val="92D050"/>
        </a:solidFill>
        <a:ln>
          <a:solidFill>
            <a:srgbClr val="92D050"/>
          </a:solidFill>
        </a:ln>
      </dgm:spPr>
      <dgm:t>
        <a:bodyPr/>
        <a:lstStyle/>
        <a:p>
          <a:r>
            <a:rPr lang="en-US" sz="2800" b="1" dirty="0"/>
            <a:t>4</a:t>
          </a:r>
        </a:p>
      </dgm:t>
    </dgm:pt>
    <dgm:pt modelId="{58A3FABD-30FD-C748-AF37-1031DBC1BAE9}" type="parTrans" cxnId="{6132E65E-C9C0-424D-8FA6-0DF02AEB446F}">
      <dgm:prSet/>
      <dgm:spPr/>
      <dgm:t>
        <a:bodyPr/>
        <a:lstStyle/>
        <a:p>
          <a:endParaRPr lang="en-US"/>
        </a:p>
      </dgm:t>
    </dgm:pt>
    <dgm:pt modelId="{BF42BA5D-8339-D44F-9392-2B78DDFC565C}" type="sibTrans" cxnId="{6132E65E-C9C0-424D-8FA6-0DF02AEB446F}">
      <dgm:prSet/>
      <dgm:spPr/>
      <dgm:t>
        <a:bodyPr/>
        <a:lstStyle/>
        <a:p>
          <a:endParaRPr lang="en-US"/>
        </a:p>
      </dgm:t>
    </dgm:pt>
    <dgm:pt modelId="{5B2503A5-503A-A647-B438-5CDBC99F3EEE}">
      <dgm:prSet/>
      <dgm:spPr>
        <a:solidFill>
          <a:srgbClr val="D5FC79"/>
        </a:solidFill>
        <a:ln>
          <a:solidFill>
            <a:srgbClr val="92D05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Should I Change/Modify?</a:t>
          </a:r>
        </a:p>
      </dgm:t>
    </dgm:pt>
    <dgm:pt modelId="{E953798F-4DEB-C148-99D3-A3CF01352FD8}" type="parTrans" cxnId="{E7D3B2E2-7260-2D43-84AB-30DB421F2514}">
      <dgm:prSet/>
      <dgm:spPr/>
      <dgm:t>
        <a:bodyPr/>
        <a:lstStyle/>
        <a:p>
          <a:endParaRPr lang="en-US"/>
        </a:p>
      </dgm:t>
    </dgm:pt>
    <dgm:pt modelId="{4872307D-91E3-D943-9CD0-B483D13E999C}" type="sibTrans" cxnId="{E7D3B2E2-7260-2D43-84AB-30DB421F2514}">
      <dgm:prSet/>
      <dgm:spPr/>
      <dgm:t>
        <a:bodyPr/>
        <a:lstStyle/>
        <a:p>
          <a:endParaRPr lang="en-US"/>
        </a:p>
      </dgm:t>
    </dgm:pt>
    <dgm:pt modelId="{C9D5908C-E87A-A148-9FCC-61EDBA93A046}">
      <dgm:prSet custT="1"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r>
            <a:rPr lang="en-US" sz="2800" b="1" dirty="0"/>
            <a:t>5</a:t>
          </a:r>
        </a:p>
      </dgm:t>
    </dgm:pt>
    <dgm:pt modelId="{E861DDE7-97EB-4245-AB63-EE1A34FF649D}" type="parTrans" cxnId="{DB2860D7-E359-8A4C-96BF-C9BBFE3F8D92}">
      <dgm:prSet/>
      <dgm:spPr/>
      <dgm:t>
        <a:bodyPr/>
        <a:lstStyle/>
        <a:p>
          <a:endParaRPr lang="en-US"/>
        </a:p>
      </dgm:t>
    </dgm:pt>
    <dgm:pt modelId="{F955EF31-DC52-0B43-9072-CC302283543B}" type="sibTrans" cxnId="{DB2860D7-E359-8A4C-96BF-C9BBFE3F8D92}">
      <dgm:prSet/>
      <dgm:spPr/>
      <dgm:t>
        <a:bodyPr/>
        <a:lstStyle/>
        <a:p>
          <a:endParaRPr lang="en-US"/>
        </a:p>
      </dgm:t>
    </dgm:pt>
    <dgm:pt modelId="{0E02D8E0-3D97-0741-A682-0A248E94F9AC}">
      <dgm:prSet/>
      <dgm:spPr>
        <a:solidFill>
          <a:schemeClr val="accent6">
            <a:lumMod val="60000"/>
            <a:lumOff val="40000"/>
            <a:alpha val="90000"/>
          </a:schemeClr>
        </a:solidFill>
        <a:ln>
          <a:solidFill>
            <a:srgbClr val="7030A0"/>
          </a:solidFill>
        </a:ln>
      </dgm:spPr>
      <dgm:t>
        <a:bodyPr/>
        <a:lstStyle/>
        <a:p>
          <a:pPr>
            <a:buFontTx/>
            <a:buNone/>
          </a:pPr>
          <a:r>
            <a:rPr lang="en-US" dirty="0"/>
            <a:t>How Long do I Treat?</a:t>
          </a:r>
        </a:p>
      </dgm:t>
    </dgm:pt>
    <dgm:pt modelId="{8A2EE830-BB60-7049-9EBA-3FF22F8F501C}" type="parTrans" cxnId="{AC032243-1A47-FB46-BC4E-C0DCE6428AD7}">
      <dgm:prSet/>
      <dgm:spPr/>
      <dgm:t>
        <a:bodyPr/>
        <a:lstStyle/>
        <a:p>
          <a:endParaRPr lang="en-US"/>
        </a:p>
      </dgm:t>
    </dgm:pt>
    <dgm:pt modelId="{0BE07FDE-E95B-564E-9629-855A24F342CD}" type="sibTrans" cxnId="{AC032243-1A47-FB46-BC4E-C0DCE6428AD7}">
      <dgm:prSet/>
      <dgm:spPr/>
      <dgm:t>
        <a:bodyPr/>
        <a:lstStyle/>
        <a:p>
          <a:endParaRPr lang="en-US"/>
        </a:p>
      </dgm:t>
    </dgm:pt>
    <dgm:pt modelId="{BEC18A89-2714-3044-99EF-4CBE491BCB10}" type="pres">
      <dgm:prSet presAssocID="{84BD7F77-AEA3-704D-A830-EE6DD403E3F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BF789E-5DA4-2B4C-9B51-EDE97593855D}" type="pres">
      <dgm:prSet presAssocID="{D4646992-E1A0-7340-86F9-4F68051B4D63}" presName="composite" presStyleCnt="0"/>
      <dgm:spPr/>
    </dgm:pt>
    <dgm:pt modelId="{4F41D6FF-FF26-A94D-8139-B16C4C7D338F}" type="pres">
      <dgm:prSet presAssocID="{D4646992-E1A0-7340-86F9-4F68051B4D63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805249-F4F8-A241-B7F6-828AAD9753A2}" type="pres">
      <dgm:prSet presAssocID="{D4646992-E1A0-7340-86F9-4F68051B4D63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D08CB8-AE8B-F242-9A82-AA8748A5D495}" type="pres">
      <dgm:prSet presAssocID="{994712F8-6E73-4244-8EF9-8E8B1F84AEC2}" presName="sp" presStyleCnt="0"/>
      <dgm:spPr/>
    </dgm:pt>
    <dgm:pt modelId="{6FF8FA90-B076-D54C-8DB7-311F7105A3D0}" type="pres">
      <dgm:prSet presAssocID="{5EDCBDF4-F759-DF42-99B3-42F12878C41D}" presName="composite" presStyleCnt="0"/>
      <dgm:spPr/>
    </dgm:pt>
    <dgm:pt modelId="{D80BFA07-8949-824C-978B-57AB8AD0F699}" type="pres">
      <dgm:prSet presAssocID="{5EDCBDF4-F759-DF42-99B3-42F12878C41D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484906-5222-6341-9AA0-57A9DB6991DC}" type="pres">
      <dgm:prSet presAssocID="{5EDCBDF4-F759-DF42-99B3-42F12878C41D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2FC50E-DE19-3D48-8914-4D601F4AB493}" type="pres">
      <dgm:prSet presAssocID="{0B2A289E-F1AF-DD4D-9EDB-ACB080E15E19}" presName="sp" presStyleCnt="0"/>
      <dgm:spPr/>
    </dgm:pt>
    <dgm:pt modelId="{C40685E8-D51B-7548-BEFD-B32B3AA85C1D}" type="pres">
      <dgm:prSet presAssocID="{45AF06B5-4794-C641-99EF-C128CD643353}" presName="composite" presStyleCnt="0"/>
      <dgm:spPr/>
    </dgm:pt>
    <dgm:pt modelId="{7EF95FC2-47C8-ED4A-BDF8-59261A20121F}" type="pres">
      <dgm:prSet presAssocID="{45AF06B5-4794-C641-99EF-C128CD64335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EACD43-A382-4D48-8DE3-AEDBBD326331}" type="pres">
      <dgm:prSet presAssocID="{45AF06B5-4794-C641-99EF-C128CD643353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5F5D91-11DB-6E46-ADBB-65BA11DD230E}" type="pres">
      <dgm:prSet presAssocID="{F45817A8-2F44-9143-95AA-F9A5BB2EB614}" presName="sp" presStyleCnt="0"/>
      <dgm:spPr/>
    </dgm:pt>
    <dgm:pt modelId="{2B84BAD9-26B2-CF40-93CA-28D8D68AAF0E}" type="pres">
      <dgm:prSet presAssocID="{D3CCA452-EF04-6340-A586-FCD8FEB0069C}" presName="composite" presStyleCnt="0"/>
      <dgm:spPr/>
    </dgm:pt>
    <dgm:pt modelId="{7BFA5116-9974-8146-9428-125935F4C716}" type="pres">
      <dgm:prSet presAssocID="{D3CCA452-EF04-6340-A586-FCD8FEB0069C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06B1E9-69FA-1744-A719-3BF66B82D345}" type="pres">
      <dgm:prSet presAssocID="{D3CCA452-EF04-6340-A586-FCD8FEB0069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AA8793-6BDE-214F-8799-8541756948A1}" type="pres">
      <dgm:prSet presAssocID="{BF42BA5D-8339-D44F-9392-2B78DDFC565C}" presName="sp" presStyleCnt="0"/>
      <dgm:spPr/>
    </dgm:pt>
    <dgm:pt modelId="{C84F83F4-6185-9C41-B27A-827DC57E5DA3}" type="pres">
      <dgm:prSet presAssocID="{C9D5908C-E87A-A148-9FCC-61EDBA93A046}" presName="composite" presStyleCnt="0"/>
      <dgm:spPr/>
    </dgm:pt>
    <dgm:pt modelId="{AECEDAC1-6E90-E444-888B-40A8690F5042}" type="pres">
      <dgm:prSet presAssocID="{C9D5908C-E87A-A148-9FCC-61EDBA93A046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B26BB-D495-CF4C-8070-34A341BB7FCA}" type="pres">
      <dgm:prSet presAssocID="{C9D5908C-E87A-A148-9FCC-61EDBA93A046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F4523A-3712-DD4C-9C97-C6F1CBCD8B70}" srcId="{5EDCBDF4-F759-DF42-99B3-42F12878C41D}" destId="{D90E6C48-B75E-CB48-8DBE-89335FA3F49E}" srcOrd="0" destOrd="0" parTransId="{B628E658-272B-D94C-A0A1-AC1962887675}" sibTransId="{D8B0FF31-E421-FA4D-B83C-7BF3A8F74A13}"/>
    <dgm:cxn modelId="{F6F51A5E-99DE-D943-AB29-EDA1E216F72F}" srcId="{84BD7F77-AEA3-704D-A830-EE6DD403E3F7}" destId="{45AF06B5-4794-C641-99EF-C128CD643353}" srcOrd="2" destOrd="0" parTransId="{AAD59ECF-1BF4-A24F-A487-B918D189BE37}" sibTransId="{F45817A8-2F44-9143-95AA-F9A5BB2EB614}"/>
    <dgm:cxn modelId="{3A89040B-DAA7-6043-8E9C-F8183CF1BB27}" type="presOf" srcId="{5EDCBDF4-F759-DF42-99B3-42F12878C41D}" destId="{D80BFA07-8949-824C-978B-57AB8AD0F699}" srcOrd="0" destOrd="0" presId="urn:microsoft.com/office/officeart/2005/8/layout/chevron2"/>
    <dgm:cxn modelId="{6F78C549-B63B-DE46-9A2D-DDAD7510FCE5}" type="presOf" srcId="{D2835E1C-0BFF-CC4C-8BD7-43CBDFF98236}" destId="{18EACD43-A382-4D48-8DE3-AEDBBD326331}" srcOrd="0" destOrd="0" presId="urn:microsoft.com/office/officeart/2005/8/layout/chevron2"/>
    <dgm:cxn modelId="{6132E65E-C9C0-424D-8FA6-0DF02AEB446F}" srcId="{84BD7F77-AEA3-704D-A830-EE6DD403E3F7}" destId="{D3CCA452-EF04-6340-A586-FCD8FEB0069C}" srcOrd="3" destOrd="0" parTransId="{58A3FABD-30FD-C748-AF37-1031DBC1BAE9}" sibTransId="{BF42BA5D-8339-D44F-9392-2B78DDFC565C}"/>
    <dgm:cxn modelId="{13F9795B-D101-D44D-9B9B-D935DB513529}" type="presOf" srcId="{B112996B-F47E-244C-8D3A-5CC24223BD7D}" destId="{58805249-F4F8-A241-B7F6-828AAD9753A2}" srcOrd="0" destOrd="0" presId="urn:microsoft.com/office/officeart/2005/8/layout/chevron2"/>
    <dgm:cxn modelId="{68507619-0C49-2449-A297-2AC3434C1F22}" type="presOf" srcId="{D90E6C48-B75E-CB48-8DBE-89335FA3F49E}" destId="{7F484906-5222-6341-9AA0-57A9DB6991DC}" srcOrd="0" destOrd="0" presId="urn:microsoft.com/office/officeart/2005/8/layout/chevron2"/>
    <dgm:cxn modelId="{AC032243-1A47-FB46-BC4E-C0DCE6428AD7}" srcId="{C9D5908C-E87A-A148-9FCC-61EDBA93A046}" destId="{0E02D8E0-3D97-0741-A682-0A248E94F9AC}" srcOrd="0" destOrd="0" parTransId="{8A2EE830-BB60-7049-9EBA-3FF22F8F501C}" sibTransId="{0BE07FDE-E95B-564E-9629-855A24F342CD}"/>
    <dgm:cxn modelId="{CF54C632-01A7-9C4D-83CB-144020B4FF52}" srcId="{D4646992-E1A0-7340-86F9-4F68051B4D63}" destId="{B112996B-F47E-244C-8D3A-5CC24223BD7D}" srcOrd="0" destOrd="0" parTransId="{F24F60EA-7B39-5946-ACD1-605AC458504A}" sibTransId="{5C0A1B0C-7F79-4D40-8BFA-20F7CE2DE32F}"/>
    <dgm:cxn modelId="{E5E442F7-0676-7442-AAD2-8DB8180B3BBA}" type="presOf" srcId="{45AF06B5-4794-C641-99EF-C128CD643353}" destId="{7EF95FC2-47C8-ED4A-BDF8-59261A20121F}" srcOrd="0" destOrd="0" presId="urn:microsoft.com/office/officeart/2005/8/layout/chevron2"/>
    <dgm:cxn modelId="{D75BA618-4040-D149-A060-CA2142D1D93C}" type="presOf" srcId="{84BD7F77-AEA3-704D-A830-EE6DD403E3F7}" destId="{BEC18A89-2714-3044-99EF-4CBE491BCB10}" srcOrd="0" destOrd="0" presId="urn:microsoft.com/office/officeart/2005/8/layout/chevron2"/>
    <dgm:cxn modelId="{6497ADAA-5568-0047-A473-597980811719}" type="presOf" srcId="{0E02D8E0-3D97-0741-A682-0A248E94F9AC}" destId="{879B26BB-D495-CF4C-8070-34A341BB7FCA}" srcOrd="0" destOrd="0" presId="urn:microsoft.com/office/officeart/2005/8/layout/chevron2"/>
    <dgm:cxn modelId="{ABE6F488-A611-E44B-A01D-62C458B2F098}" type="presOf" srcId="{D4646992-E1A0-7340-86F9-4F68051B4D63}" destId="{4F41D6FF-FF26-A94D-8139-B16C4C7D338F}" srcOrd="0" destOrd="0" presId="urn:microsoft.com/office/officeart/2005/8/layout/chevron2"/>
    <dgm:cxn modelId="{ACBE8C8F-1C5D-F744-9BEC-F8C607631B1D}" srcId="{45AF06B5-4794-C641-99EF-C128CD643353}" destId="{D2835E1C-0BFF-CC4C-8BD7-43CBDFF98236}" srcOrd="0" destOrd="0" parTransId="{B7862455-3ECA-8240-A22A-C61124C90736}" sibTransId="{E4B07712-3D32-CC4D-B627-9ED12F6A5F8E}"/>
    <dgm:cxn modelId="{A3EAAA55-AB43-DA4E-BE04-12704D88641E}" type="presOf" srcId="{D3CCA452-EF04-6340-A586-FCD8FEB0069C}" destId="{7BFA5116-9974-8146-9428-125935F4C716}" srcOrd="0" destOrd="0" presId="urn:microsoft.com/office/officeart/2005/8/layout/chevron2"/>
    <dgm:cxn modelId="{DB2860D7-E359-8A4C-96BF-C9BBFE3F8D92}" srcId="{84BD7F77-AEA3-704D-A830-EE6DD403E3F7}" destId="{C9D5908C-E87A-A148-9FCC-61EDBA93A046}" srcOrd="4" destOrd="0" parTransId="{E861DDE7-97EB-4245-AB63-EE1A34FF649D}" sibTransId="{F955EF31-DC52-0B43-9072-CC302283543B}"/>
    <dgm:cxn modelId="{D76E6A61-F6BB-DA44-9D94-DE44C671BE72}" srcId="{84BD7F77-AEA3-704D-A830-EE6DD403E3F7}" destId="{D4646992-E1A0-7340-86F9-4F68051B4D63}" srcOrd="0" destOrd="0" parTransId="{84AD6BF9-EE75-0046-8E4C-1712D9836ADC}" sibTransId="{994712F8-6E73-4244-8EF9-8E8B1F84AEC2}"/>
    <dgm:cxn modelId="{984492B9-F5CD-A845-8EC2-ACE6A9A19BEB}" type="presOf" srcId="{5B2503A5-503A-A647-B438-5CDBC99F3EEE}" destId="{C406B1E9-69FA-1744-A719-3BF66B82D345}" srcOrd="0" destOrd="0" presId="urn:microsoft.com/office/officeart/2005/8/layout/chevron2"/>
    <dgm:cxn modelId="{E7D3B2E2-7260-2D43-84AB-30DB421F2514}" srcId="{D3CCA452-EF04-6340-A586-FCD8FEB0069C}" destId="{5B2503A5-503A-A647-B438-5CDBC99F3EEE}" srcOrd="0" destOrd="0" parTransId="{E953798F-4DEB-C148-99D3-A3CF01352FD8}" sibTransId="{4872307D-91E3-D943-9CD0-B483D13E999C}"/>
    <dgm:cxn modelId="{3985450A-658B-574A-83EF-13822D44960F}" type="presOf" srcId="{C9D5908C-E87A-A148-9FCC-61EDBA93A046}" destId="{AECEDAC1-6E90-E444-888B-40A8690F5042}" srcOrd="0" destOrd="0" presId="urn:microsoft.com/office/officeart/2005/8/layout/chevron2"/>
    <dgm:cxn modelId="{AD7E6F1A-5098-924B-A07B-031F7EE8737C}" srcId="{84BD7F77-AEA3-704D-A830-EE6DD403E3F7}" destId="{5EDCBDF4-F759-DF42-99B3-42F12878C41D}" srcOrd="1" destOrd="0" parTransId="{300E26A2-0D71-2F41-87A9-F1816BF79128}" sibTransId="{0B2A289E-F1AF-DD4D-9EDB-ACB080E15E19}"/>
    <dgm:cxn modelId="{E23B627D-AF32-8E40-B64B-7DE724FA0B93}" type="presParOf" srcId="{BEC18A89-2714-3044-99EF-4CBE491BCB10}" destId="{36BF789E-5DA4-2B4C-9B51-EDE97593855D}" srcOrd="0" destOrd="0" presId="urn:microsoft.com/office/officeart/2005/8/layout/chevron2"/>
    <dgm:cxn modelId="{BF01FF4F-F936-E147-AAF9-D149D073BDF9}" type="presParOf" srcId="{36BF789E-5DA4-2B4C-9B51-EDE97593855D}" destId="{4F41D6FF-FF26-A94D-8139-B16C4C7D338F}" srcOrd="0" destOrd="0" presId="urn:microsoft.com/office/officeart/2005/8/layout/chevron2"/>
    <dgm:cxn modelId="{B9974434-8B31-1C4A-91DA-78B9E15D6FEE}" type="presParOf" srcId="{36BF789E-5DA4-2B4C-9B51-EDE97593855D}" destId="{58805249-F4F8-A241-B7F6-828AAD9753A2}" srcOrd="1" destOrd="0" presId="urn:microsoft.com/office/officeart/2005/8/layout/chevron2"/>
    <dgm:cxn modelId="{0B6CA7F6-1306-CC45-9F0F-9E009A14E88B}" type="presParOf" srcId="{BEC18A89-2714-3044-99EF-4CBE491BCB10}" destId="{68D08CB8-AE8B-F242-9A82-AA8748A5D495}" srcOrd="1" destOrd="0" presId="urn:microsoft.com/office/officeart/2005/8/layout/chevron2"/>
    <dgm:cxn modelId="{DA6BBCE2-DC5C-3343-B9FC-16B1606A9BF9}" type="presParOf" srcId="{BEC18A89-2714-3044-99EF-4CBE491BCB10}" destId="{6FF8FA90-B076-D54C-8DB7-311F7105A3D0}" srcOrd="2" destOrd="0" presId="urn:microsoft.com/office/officeart/2005/8/layout/chevron2"/>
    <dgm:cxn modelId="{817653B1-6FD6-0C47-8BCF-1C68EB1D78B8}" type="presParOf" srcId="{6FF8FA90-B076-D54C-8DB7-311F7105A3D0}" destId="{D80BFA07-8949-824C-978B-57AB8AD0F699}" srcOrd="0" destOrd="0" presId="urn:microsoft.com/office/officeart/2005/8/layout/chevron2"/>
    <dgm:cxn modelId="{46AFD2C1-1A6D-C447-9B4D-397C93356483}" type="presParOf" srcId="{6FF8FA90-B076-D54C-8DB7-311F7105A3D0}" destId="{7F484906-5222-6341-9AA0-57A9DB6991DC}" srcOrd="1" destOrd="0" presId="urn:microsoft.com/office/officeart/2005/8/layout/chevron2"/>
    <dgm:cxn modelId="{B01F75DB-F689-2344-BC96-047D464102E9}" type="presParOf" srcId="{BEC18A89-2714-3044-99EF-4CBE491BCB10}" destId="{542FC50E-DE19-3D48-8914-4D601F4AB493}" srcOrd="3" destOrd="0" presId="urn:microsoft.com/office/officeart/2005/8/layout/chevron2"/>
    <dgm:cxn modelId="{38EA0012-F91A-514C-AC9D-34CC5160828B}" type="presParOf" srcId="{BEC18A89-2714-3044-99EF-4CBE491BCB10}" destId="{C40685E8-D51B-7548-BEFD-B32B3AA85C1D}" srcOrd="4" destOrd="0" presId="urn:microsoft.com/office/officeart/2005/8/layout/chevron2"/>
    <dgm:cxn modelId="{95D4CA61-7B5A-AA4D-8CA2-195C09A678FA}" type="presParOf" srcId="{C40685E8-D51B-7548-BEFD-B32B3AA85C1D}" destId="{7EF95FC2-47C8-ED4A-BDF8-59261A20121F}" srcOrd="0" destOrd="0" presId="urn:microsoft.com/office/officeart/2005/8/layout/chevron2"/>
    <dgm:cxn modelId="{886A6980-38D0-B342-9B39-6D6981AFC751}" type="presParOf" srcId="{C40685E8-D51B-7548-BEFD-B32B3AA85C1D}" destId="{18EACD43-A382-4D48-8DE3-AEDBBD326331}" srcOrd="1" destOrd="0" presId="urn:microsoft.com/office/officeart/2005/8/layout/chevron2"/>
    <dgm:cxn modelId="{5D9F77DB-CAE9-CE42-8A88-FAE0E91A9F53}" type="presParOf" srcId="{BEC18A89-2714-3044-99EF-4CBE491BCB10}" destId="{0C5F5D91-11DB-6E46-ADBB-65BA11DD230E}" srcOrd="5" destOrd="0" presId="urn:microsoft.com/office/officeart/2005/8/layout/chevron2"/>
    <dgm:cxn modelId="{F7B65F0F-B259-284C-AA38-0F7EF2D29FB6}" type="presParOf" srcId="{BEC18A89-2714-3044-99EF-4CBE491BCB10}" destId="{2B84BAD9-26B2-CF40-93CA-28D8D68AAF0E}" srcOrd="6" destOrd="0" presId="urn:microsoft.com/office/officeart/2005/8/layout/chevron2"/>
    <dgm:cxn modelId="{BDC7D630-9DB8-4445-A03F-24B412B2A127}" type="presParOf" srcId="{2B84BAD9-26B2-CF40-93CA-28D8D68AAF0E}" destId="{7BFA5116-9974-8146-9428-125935F4C716}" srcOrd="0" destOrd="0" presId="urn:microsoft.com/office/officeart/2005/8/layout/chevron2"/>
    <dgm:cxn modelId="{5EA88393-5F48-8040-8375-B6DB94B062E5}" type="presParOf" srcId="{2B84BAD9-26B2-CF40-93CA-28D8D68AAF0E}" destId="{C406B1E9-69FA-1744-A719-3BF66B82D345}" srcOrd="1" destOrd="0" presId="urn:microsoft.com/office/officeart/2005/8/layout/chevron2"/>
    <dgm:cxn modelId="{94D2859F-5FAF-3C44-9A7A-ABDD71D9C60B}" type="presParOf" srcId="{BEC18A89-2714-3044-99EF-4CBE491BCB10}" destId="{47AA8793-6BDE-214F-8799-8541756948A1}" srcOrd="7" destOrd="0" presId="urn:microsoft.com/office/officeart/2005/8/layout/chevron2"/>
    <dgm:cxn modelId="{857355DA-6081-BB44-94D2-EF75C89086AC}" type="presParOf" srcId="{BEC18A89-2714-3044-99EF-4CBE491BCB10}" destId="{C84F83F4-6185-9C41-B27A-827DC57E5DA3}" srcOrd="8" destOrd="0" presId="urn:microsoft.com/office/officeart/2005/8/layout/chevron2"/>
    <dgm:cxn modelId="{5DF9EB3E-4688-0740-8812-0E7CBF364C6C}" type="presParOf" srcId="{C84F83F4-6185-9C41-B27A-827DC57E5DA3}" destId="{AECEDAC1-6E90-E444-888B-40A8690F5042}" srcOrd="0" destOrd="0" presId="urn:microsoft.com/office/officeart/2005/8/layout/chevron2"/>
    <dgm:cxn modelId="{530206A4-05F8-A847-9895-35022142FAEF}" type="presParOf" srcId="{C84F83F4-6185-9C41-B27A-827DC57E5DA3}" destId="{879B26BB-D495-CF4C-8070-34A341BB7FCA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41D6FF-FF26-A94D-8139-B16C4C7D338F}">
      <dsp:nvSpPr>
        <dsp:cNvPr id="0" name=""/>
        <dsp:cNvSpPr/>
      </dsp:nvSpPr>
      <dsp:spPr>
        <a:xfrm rot="5400000">
          <a:off x="-136044" y="139728"/>
          <a:ext cx="906964" cy="634875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1</a:t>
          </a:r>
        </a:p>
      </dsp:txBody>
      <dsp:txXfrm rot="-5400000">
        <a:off x="1" y="321122"/>
        <a:ext cx="634875" cy="272089"/>
      </dsp:txXfrm>
    </dsp:sp>
    <dsp:sp modelId="{58805249-F4F8-A241-B7F6-828AAD9753A2}">
      <dsp:nvSpPr>
        <dsp:cNvPr id="0" name=""/>
        <dsp:cNvSpPr/>
      </dsp:nvSpPr>
      <dsp:spPr>
        <a:xfrm rot="5400000">
          <a:off x="2756073" y="-2117514"/>
          <a:ext cx="589837" cy="4832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Should I Test?</a:t>
          </a:r>
        </a:p>
      </dsp:txBody>
      <dsp:txXfrm rot="-5400000">
        <a:off x="634876" y="32476"/>
        <a:ext cx="4803439" cy="532251"/>
      </dsp:txXfrm>
    </dsp:sp>
    <dsp:sp modelId="{D80BFA07-8949-824C-978B-57AB8AD0F699}">
      <dsp:nvSpPr>
        <dsp:cNvPr id="0" name=""/>
        <dsp:cNvSpPr/>
      </dsp:nvSpPr>
      <dsp:spPr>
        <a:xfrm rot="5400000">
          <a:off x="-136044" y="927145"/>
          <a:ext cx="906964" cy="634875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2</a:t>
          </a:r>
        </a:p>
      </dsp:txBody>
      <dsp:txXfrm rot="-5400000">
        <a:off x="1" y="1108539"/>
        <a:ext cx="634875" cy="272089"/>
      </dsp:txXfrm>
    </dsp:sp>
    <dsp:sp modelId="{7F484906-5222-6341-9AA0-57A9DB6991DC}">
      <dsp:nvSpPr>
        <dsp:cNvPr id="0" name=""/>
        <dsp:cNvSpPr/>
      </dsp:nvSpPr>
      <dsp:spPr>
        <a:xfrm rot="5400000">
          <a:off x="2756228" y="-1330252"/>
          <a:ext cx="589527" cy="4832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Should I Treat?</a:t>
          </a:r>
        </a:p>
      </dsp:txBody>
      <dsp:txXfrm rot="-5400000">
        <a:off x="634876" y="819878"/>
        <a:ext cx="4803454" cy="531971"/>
      </dsp:txXfrm>
    </dsp:sp>
    <dsp:sp modelId="{7EF95FC2-47C8-ED4A-BDF8-59261A20121F}">
      <dsp:nvSpPr>
        <dsp:cNvPr id="0" name=""/>
        <dsp:cNvSpPr/>
      </dsp:nvSpPr>
      <dsp:spPr>
        <a:xfrm rot="5400000">
          <a:off x="-136044" y="1714562"/>
          <a:ext cx="906964" cy="63487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3</a:t>
          </a:r>
        </a:p>
      </dsp:txBody>
      <dsp:txXfrm rot="-5400000">
        <a:off x="1" y="1895956"/>
        <a:ext cx="634875" cy="272089"/>
      </dsp:txXfrm>
    </dsp:sp>
    <dsp:sp modelId="{18EACD43-A382-4D48-8DE3-AEDBBD326331}">
      <dsp:nvSpPr>
        <dsp:cNvPr id="0" name=""/>
        <dsp:cNvSpPr/>
      </dsp:nvSpPr>
      <dsp:spPr>
        <a:xfrm rot="5400000">
          <a:off x="2756228" y="-542835"/>
          <a:ext cx="589527" cy="4832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How do I Treat?</a:t>
          </a:r>
        </a:p>
      </dsp:txBody>
      <dsp:txXfrm rot="-5400000">
        <a:off x="634876" y="1607295"/>
        <a:ext cx="4803454" cy="531971"/>
      </dsp:txXfrm>
    </dsp:sp>
    <dsp:sp modelId="{7BFA5116-9974-8146-9428-125935F4C716}">
      <dsp:nvSpPr>
        <dsp:cNvPr id="0" name=""/>
        <dsp:cNvSpPr/>
      </dsp:nvSpPr>
      <dsp:spPr>
        <a:xfrm rot="5400000">
          <a:off x="-136044" y="2501979"/>
          <a:ext cx="906964" cy="634875"/>
        </a:xfrm>
        <a:prstGeom prst="chevron">
          <a:avLst/>
        </a:prstGeom>
        <a:solidFill>
          <a:srgbClr val="92D050"/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4</a:t>
          </a:r>
        </a:p>
      </dsp:txBody>
      <dsp:txXfrm rot="-5400000">
        <a:off x="1" y="2683373"/>
        <a:ext cx="634875" cy="272089"/>
      </dsp:txXfrm>
    </dsp:sp>
    <dsp:sp modelId="{C406B1E9-69FA-1744-A719-3BF66B82D345}">
      <dsp:nvSpPr>
        <dsp:cNvPr id="0" name=""/>
        <dsp:cNvSpPr/>
      </dsp:nvSpPr>
      <dsp:spPr>
        <a:xfrm rot="5400000">
          <a:off x="2756228" y="244581"/>
          <a:ext cx="589527" cy="4832232"/>
        </a:xfrm>
        <a:prstGeom prst="round2SameRect">
          <a:avLst/>
        </a:prstGeom>
        <a:solidFill>
          <a:srgbClr val="D5FC79"/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Should I Change/Modify?</a:t>
          </a:r>
        </a:p>
      </dsp:txBody>
      <dsp:txXfrm rot="-5400000">
        <a:off x="634876" y="2394711"/>
        <a:ext cx="4803454" cy="531971"/>
      </dsp:txXfrm>
    </dsp:sp>
    <dsp:sp modelId="{AECEDAC1-6E90-E444-888B-40A8690F5042}">
      <dsp:nvSpPr>
        <dsp:cNvPr id="0" name=""/>
        <dsp:cNvSpPr/>
      </dsp:nvSpPr>
      <dsp:spPr>
        <a:xfrm rot="5400000">
          <a:off x="-136044" y="3289396"/>
          <a:ext cx="906964" cy="634875"/>
        </a:xfrm>
        <a:prstGeom prst="chevron">
          <a:avLst/>
        </a:prstGeom>
        <a:solidFill>
          <a:srgbClr val="7030A0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/>
            <a:t>5</a:t>
          </a:r>
        </a:p>
      </dsp:txBody>
      <dsp:txXfrm rot="-5400000">
        <a:off x="1" y="3470790"/>
        <a:ext cx="634875" cy="272089"/>
      </dsp:txXfrm>
    </dsp:sp>
    <dsp:sp modelId="{879B26BB-D495-CF4C-8070-34A341BB7FCA}">
      <dsp:nvSpPr>
        <dsp:cNvPr id="0" name=""/>
        <dsp:cNvSpPr/>
      </dsp:nvSpPr>
      <dsp:spPr>
        <a:xfrm rot="5400000">
          <a:off x="2756228" y="1031998"/>
          <a:ext cx="589527" cy="4832232"/>
        </a:xfrm>
        <a:prstGeom prst="round2Same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n-US" sz="3000" kern="1200" dirty="0"/>
            <a:t>How Long do I Treat?</a:t>
          </a:r>
        </a:p>
      </dsp:txBody>
      <dsp:txXfrm rot="-5400000">
        <a:off x="634876" y="3182128"/>
        <a:ext cx="4803454" cy="5319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594D7-2E6A-4BEF-BD32-15C138233F1E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26B78-DC9F-485A-BE99-94752757F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824218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A5174-B913-44E6-82BA-AC38681C9C35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90306-23F3-405F-938D-BAEF96940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47903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90306-23F3-405F-938D-BAEF96940E2D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599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454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979C5-EB3F-4247-933C-82F8801FC73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43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9694B-BC93-4B77-BB20-BACDB97958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940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CEE03-7F6D-45EC-8213-B9CB78E01B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3700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84373-F604-4AE5-89BB-8DB560C114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9916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38767-F1D5-48C7-9B3C-148A4D6F46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2271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7691E-50B9-4CE3-A708-061584C3E7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849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97BCC-5109-4EED-BCC0-79841F4B2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4992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1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90801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A157A-11C2-4B6F-A98D-248877E105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1866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764DB-78F2-4FA8-9DB6-E58C84BEDA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1650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1BF9E-DA4C-476F-B48C-A93ED8CD46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65847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437A-7943-4A42-824E-2DEB128EBB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1915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2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2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13B75-F950-47D2-9E32-9C38E1C78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9735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A8B8A-2836-488A-85E6-CE10CAB2D8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3673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A156E-637D-4C2F-9572-90CEDDECCD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9612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D6D34-428A-4C14-B327-5B3D75FCD5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9490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06E55-0D4C-4728-8599-79096AAB0B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8404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BD2DC-B97E-4C1E-90A0-956B0B0E72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70782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B317C-213A-4E30-9F79-982640AB72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99969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1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90801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543ED-FAF5-4EB8-846B-082CC15518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3164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95489-C0E4-4829-A77F-0631836587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8732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E8F84-74BF-4DCE-9810-398318C62B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76966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1157A-3B23-4CF8-8926-7E9923B1D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831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2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2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07C3D-2E27-43F6-8936-0AD0D910A3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337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621A4-A24E-4AE7-831E-AC17CFFA31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22820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92697-1A33-4087-AABC-94FDC7EC2C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69676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631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179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233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645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816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170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261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945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3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2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EFFA3-94CA-4B4E-AE05-221EDB54F9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08774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730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42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1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90801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52032-9007-4EED-BE36-EF010681EC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4755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E6673-DC3B-4288-81C2-68B698155B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5249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70B95-2D64-40F4-90DC-C962B69EB9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0693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021EB-9075-4096-8E18-488CEFE6BB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98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8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2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8" y="1524002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718C4-EBB2-4B84-9B01-E8D5A1A868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8253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43000" y="563565"/>
            <a:ext cx="754380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30" name="TextBox 8"/>
          <p:cNvSpPr txBox="1">
            <a:spLocks noChangeArrowheads="1"/>
          </p:cNvSpPr>
          <p:nvPr/>
        </p:nvSpPr>
        <p:spPr bwMode="auto">
          <a:xfrm>
            <a:off x="136525" y="6473827"/>
            <a:ext cx="7543800" cy="307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prstClr val="black"/>
                </a:solidFill>
                <a:ea typeface="MS PGothic" panose="020B0600070205080204" pitchFamily="34" charset="-128"/>
                <a:cs typeface="Arial" charset="0"/>
              </a:rPr>
              <a:t>                                                                          			</a:t>
            </a:r>
            <a:endParaRPr lang="en-US" sz="1400" b="1" dirty="0">
              <a:solidFill>
                <a:prstClr val="black"/>
              </a:solidFill>
              <a:ea typeface="MS PGothic" panose="020B0600070205080204" pitchFamily="34" charset="-128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473827"/>
            <a:ext cx="533400" cy="3079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D0D0D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74776F-6095-4022-86EC-229AE8339B0A}" type="slidenum">
              <a:rPr lang="en-US" altLang="en-US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ea typeface="MS PGothic" panose="020B0600070205080204" pitchFamily="34" charset="-128"/>
            </a:endParaRPr>
          </a:p>
        </p:txBody>
      </p:sp>
      <p:pic>
        <p:nvPicPr>
          <p:cNvPr id="1032" name="Picture 2"/>
          <p:cNvPicPr>
            <a:picLocks noChangeAspect="1" noChangeArrowheads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" y="514350"/>
            <a:ext cx="13049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Box 13"/>
          <p:cNvSpPr txBox="1">
            <a:spLocks noChangeArrowheads="1"/>
          </p:cNvSpPr>
          <p:nvPr/>
        </p:nvSpPr>
        <p:spPr bwMode="auto">
          <a:xfrm>
            <a:off x="142876" y="73025"/>
            <a:ext cx="5572125" cy="307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white"/>
                </a:solidFill>
                <a:ea typeface="MS PGothic" panose="020B0600070205080204" pitchFamily="34" charset="-128"/>
                <a:cs typeface="Arial" charset="0"/>
              </a:rPr>
              <a:t>Wisconsin Healthcare-Associated Infections in LTC Coalition</a:t>
            </a:r>
            <a:endParaRPr lang="en-US" sz="1200" dirty="0">
              <a:solidFill>
                <a:prstClr val="white"/>
              </a:solidFill>
              <a:ea typeface="MS PGothic" panose="020B0600070205080204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098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6" r:id="rId18"/>
    <p:sldLayoutId id="2147483757" r:id="rId19"/>
    <p:sldLayoutId id="2147483758" r:id="rId20"/>
    <p:sldLayoutId id="2147483759" r:id="rId21"/>
    <p:sldLayoutId id="2147483760" r:id="rId22"/>
    <p:sldLayoutId id="2147483761" r:id="rId23"/>
    <p:sldLayoutId id="2147483762" r:id="rId24"/>
    <p:sldLayoutId id="2147483763" r:id="rId25"/>
    <p:sldLayoutId id="2147483764" r:id="rId26"/>
    <p:sldLayoutId id="2147483765" r:id="rId27"/>
    <p:sldLayoutId id="2147483766" r:id="rId28"/>
    <p:sldLayoutId id="2147483767" r:id="rId29"/>
    <p:sldLayoutId id="2147483768" r:id="rId3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ea typeface="MS PGothic" panose="020B0600070205080204" pitchFamily="34" charset="-128"/>
          <a:cs typeface="Tung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listo MT" pitchFamily="18" charset="0"/>
          <a:ea typeface="MS PGothic" panose="020B0600070205080204" pitchFamily="34" charset="-128"/>
          <a:cs typeface="Verdan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BDA95-FBAF-4634-B549-24344684F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8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994626" y="5113420"/>
            <a:ext cx="7134726" cy="1126979"/>
          </a:xfrm>
        </p:spPr>
        <p:txBody>
          <a:bodyPr/>
          <a:lstStyle/>
          <a:p>
            <a:endParaRPr lang="en-US" sz="1800" dirty="0">
              <a:latin typeface="+mn-lt"/>
            </a:endParaRPr>
          </a:p>
          <a:p>
            <a:r>
              <a:rPr lang="en-US" sz="1800" dirty="0">
                <a:latin typeface="+mn-lt"/>
              </a:rPr>
              <a:t>On Behalf of the </a:t>
            </a:r>
          </a:p>
          <a:p>
            <a:r>
              <a:rPr lang="en-US" sz="1800" dirty="0">
                <a:latin typeface="+mn-lt"/>
              </a:rPr>
              <a:t>Wisconsin Healthcare-Associated (HAIs) in Long Term Care Coalition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91400" y="2077504"/>
            <a:ext cx="7543800" cy="1820728"/>
          </a:xfrm>
        </p:spPr>
        <p:txBody>
          <a:bodyPr>
            <a:normAutofit/>
          </a:bodyPr>
          <a:lstStyle/>
          <a:p>
            <a:r>
              <a:rPr lang="en-US" dirty="0"/>
              <a:t>When and How to Treat UTI</a:t>
            </a:r>
            <a:br>
              <a:rPr lang="en-US" dirty="0"/>
            </a:br>
            <a:r>
              <a:rPr lang="en-US" sz="4000" dirty="0"/>
              <a:t>Section 3: Antibiotic Timeout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4174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A014F-763F-2440-A1C3-D8E1C7941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63566"/>
            <a:ext cx="7543800" cy="842150"/>
          </a:xfrm>
        </p:spPr>
        <p:txBody>
          <a:bodyPr/>
          <a:lstStyle/>
          <a:p>
            <a:r>
              <a:rPr lang="en-US" sz="3600" dirty="0">
                <a:latin typeface="Calisto MT" panose="02040603050505030304" pitchFamily="18" charset="77"/>
              </a:rPr>
              <a:t>The 3 “</a:t>
            </a:r>
            <a:r>
              <a:rPr lang="en-US" sz="3600" dirty="0" err="1">
                <a:latin typeface="Calisto MT" panose="02040603050505030304" pitchFamily="18" charset="77"/>
              </a:rPr>
              <a:t>Ss</a:t>
            </a:r>
            <a:r>
              <a:rPr lang="en-US" sz="3600" dirty="0">
                <a:latin typeface="Calisto MT" panose="02040603050505030304" pitchFamily="18" charset="77"/>
              </a:rPr>
              <a:t>” </a:t>
            </a:r>
            <a:br>
              <a:rPr lang="en-US" sz="3600" dirty="0">
                <a:latin typeface="Calisto MT" panose="02040603050505030304" pitchFamily="18" charset="77"/>
              </a:rPr>
            </a:br>
            <a:r>
              <a:rPr lang="en-US" sz="3600" dirty="0">
                <a:latin typeface="Calisto MT" panose="02040603050505030304" pitchFamily="18" charset="77"/>
              </a:rPr>
              <a:t>of the Antibiotic Timeout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992A85-5049-5E46-99B8-F11E6B877F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6673-DC3B-4288-81C2-68B698155B62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99BBD3-CED0-874D-BBC2-7344082D3DC9}"/>
              </a:ext>
            </a:extLst>
          </p:cNvPr>
          <p:cNvSpPr/>
          <p:nvPr/>
        </p:nvSpPr>
        <p:spPr>
          <a:xfrm>
            <a:off x="827727" y="1651497"/>
            <a:ext cx="14891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83371F-1FA9-0343-869A-8E96C978E0F1}"/>
              </a:ext>
            </a:extLst>
          </p:cNvPr>
          <p:cNvSpPr/>
          <p:nvPr/>
        </p:nvSpPr>
        <p:spPr>
          <a:xfrm>
            <a:off x="827727" y="3194825"/>
            <a:ext cx="29434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pectrum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BB383D-54EC-714E-8E3E-25CA537500A2}"/>
              </a:ext>
            </a:extLst>
          </p:cNvPr>
          <p:cNvSpPr/>
          <p:nvPr/>
        </p:nvSpPr>
        <p:spPr>
          <a:xfrm>
            <a:off x="827727" y="4942228"/>
            <a:ext cx="24540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horten</a:t>
            </a:r>
            <a:endParaRPr lang="en-US" sz="5400" b="1" cap="none" spc="0" dirty="0">
              <a:ln w="1016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515128B-CA10-3D44-A29A-0ED915C8D8B4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3968715" y="4992187"/>
            <a:ext cx="1807615" cy="396317"/>
          </a:xfrm>
          <a:prstGeom prst="straightConnector1">
            <a:avLst/>
          </a:prstGeom>
          <a:ln w="1016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FB4285A-B4A0-3047-AB4F-891C79B9DD90}"/>
              </a:ext>
            </a:extLst>
          </p:cNvPr>
          <p:cNvSpPr txBox="1"/>
          <p:nvPr/>
        </p:nvSpPr>
        <p:spPr>
          <a:xfrm>
            <a:off x="5776330" y="4730577"/>
            <a:ext cx="316694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Females: 3-7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Males: 7 days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6172A0-DA22-5C43-959A-7729F5C92DFE}"/>
              </a:ext>
            </a:extLst>
          </p:cNvPr>
          <p:cNvSpPr txBox="1"/>
          <p:nvPr/>
        </p:nvSpPr>
        <p:spPr>
          <a:xfrm>
            <a:off x="4120047" y="4726959"/>
            <a:ext cx="1215762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sto MT" panose="02040603050505030304" pitchFamily="18" charset="77"/>
              </a:rPr>
              <a:t>Uncomplicated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279AA41-57E1-5844-BCE5-DF9A05B5E94A}"/>
              </a:ext>
            </a:extLst>
          </p:cNvPr>
          <p:cNvCxnSpPr/>
          <p:nvPr/>
        </p:nvCxnSpPr>
        <p:spPr>
          <a:xfrm>
            <a:off x="827727" y="4560850"/>
            <a:ext cx="8115549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F73BF28-34C6-AF4E-90F1-E9878948D6DF}"/>
              </a:ext>
            </a:extLst>
          </p:cNvPr>
          <p:cNvCxnSpPr/>
          <p:nvPr/>
        </p:nvCxnSpPr>
        <p:spPr>
          <a:xfrm>
            <a:off x="849226" y="2761786"/>
            <a:ext cx="8115549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262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A014F-763F-2440-A1C3-D8E1C7941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63566"/>
            <a:ext cx="7543800" cy="842150"/>
          </a:xfrm>
        </p:spPr>
        <p:txBody>
          <a:bodyPr/>
          <a:lstStyle/>
          <a:p>
            <a:r>
              <a:rPr lang="en-US" sz="3600" dirty="0">
                <a:latin typeface="Calisto MT" panose="02040603050505030304" pitchFamily="18" charset="77"/>
              </a:rPr>
              <a:t>The 3 “</a:t>
            </a:r>
            <a:r>
              <a:rPr lang="en-US" sz="3600" dirty="0" err="1">
                <a:latin typeface="Calisto MT" panose="02040603050505030304" pitchFamily="18" charset="77"/>
              </a:rPr>
              <a:t>Ss</a:t>
            </a:r>
            <a:r>
              <a:rPr lang="en-US" sz="3600" dirty="0">
                <a:latin typeface="Calisto MT" panose="02040603050505030304" pitchFamily="18" charset="77"/>
              </a:rPr>
              <a:t>” </a:t>
            </a:r>
            <a:br>
              <a:rPr lang="en-US" sz="3600" dirty="0">
                <a:latin typeface="Calisto MT" panose="02040603050505030304" pitchFamily="18" charset="77"/>
              </a:rPr>
            </a:br>
            <a:r>
              <a:rPr lang="en-US" sz="3600" dirty="0">
                <a:latin typeface="Calisto MT" panose="02040603050505030304" pitchFamily="18" charset="77"/>
              </a:rPr>
              <a:t>of the Antibiotic Timeout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992A85-5049-5E46-99B8-F11E6B877F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6673-DC3B-4288-81C2-68B698155B62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99BBD3-CED0-874D-BBC2-7344082D3DC9}"/>
              </a:ext>
            </a:extLst>
          </p:cNvPr>
          <p:cNvSpPr/>
          <p:nvPr/>
        </p:nvSpPr>
        <p:spPr>
          <a:xfrm>
            <a:off x="827727" y="1651497"/>
            <a:ext cx="14891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83371F-1FA9-0343-869A-8E96C978E0F1}"/>
              </a:ext>
            </a:extLst>
          </p:cNvPr>
          <p:cNvSpPr/>
          <p:nvPr/>
        </p:nvSpPr>
        <p:spPr>
          <a:xfrm>
            <a:off x="827727" y="3194825"/>
            <a:ext cx="29434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pectrum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BB383D-54EC-714E-8E3E-25CA537500A2}"/>
              </a:ext>
            </a:extLst>
          </p:cNvPr>
          <p:cNvSpPr/>
          <p:nvPr/>
        </p:nvSpPr>
        <p:spPr>
          <a:xfrm>
            <a:off x="827727" y="4942228"/>
            <a:ext cx="24540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horten</a:t>
            </a:r>
            <a:endParaRPr lang="en-US" sz="5400" b="1" cap="none" spc="0" dirty="0">
              <a:ln w="1016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515128B-CA10-3D44-A29A-0ED915C8D8B4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3968715" y="4992187"/>
            <a:ext cx="1807615" cy="396317"/>
          </a:xfrm>
          <a:prstGeom prst="straightConnector1">
            <a:avLst/>
          </a:prstGeom>
          <a:ln w="1016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9347CC5-C349-2148-A772-C7D4E6BD4B11}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3968715" y="5403893"/>
            <a:ext cx="1807614" cy="353943"/>
          </a:xfrm>
          <a:prstGeom prst="straightConnector1">
            <a:avLst/>
          </a:prstGeom>
          <a:ln w="1016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FB4285A-B4A0-3047-AB4F-891C79B9DD90}"/>
              </a:ext>
            </a:extLst>
          </p:cNvPr>
          <p:cNvSpPr txBox="1"/>
          <p:nvPr/>
        </p:nvSpPr>
        <p:spPr>
          <a:xfrm>
            <a:off x="5776330" y="4730577"/>
            <a:ext cx="3166947" cy="52322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Calisto MT" panose="02040603050505030304" pitchFamily="18" charset="77"/>
              </a:rPr>
              <a:t>Females: 3-7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Calisto MT" panose="02040603050505030304" pitchFamily="18" charset="77"/>
              </a:rPr>
              <a:t>Males: 7 days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869C636-0464-0441-9B48-43EC5839DDED}"/>
              </a:ext>
            </a:extLst>
          </p:cNvPr>
          <p:cNvSpPr txBox="1"/>
          <p:nvPr/>
        </p:nvSpPr>
        <p:spPr>
          <a:xfrm>
            <a:off x="5776329" y="5388504"/>
            <a:ext cx="3166947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TMP/SMX: 7-10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Beta-lactams: 7-10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Fluoroquinolones: 5-7 days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6172A0-DA22-5C43-959A-7729F5C92DFE}"/>
              </a:ext>
            </a:extLst>
          </p:cNvPr>
          <p:cNvSpPr txBox="1"/>
          <p:nvPr/>
        </p:nvSpPr>
        <p:spPr>
          <a:xfrm>
            <a:off x="4120047" y="4726959"/>
            <a:ext cx="1215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Calisto MT" panose="02040603050505030304" pitchFamily="18" charset="77"/>
              </a:rPr>
              <a:t>Uncomplicated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4BC0964-AAB6-684A-AF1E-FA7C7FF34ED6}"/>
              </a:ext>
            </a:extLst>
          </p:cNvPr>
          <p:cNvSpPr txBox="1"/>
          <p:nvPr/>
        </p:nvSpPr>
        <p:spPr>
          <a:xfrm>
            <a:off x="4120047" y="5855315"/>
            <a:ext cx="1215762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sto MT" panose="02040603050505030304" pitchFamily="18" charset="77"/>
              </a:rPr>
              <a:t>Complicated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279AA41-57E1-5844-BCE5-DF9A05B5E94A}"/>
              </a:ext>
            </a:extLst>
          </p:cNvPr>
          <p:cNvCxnSpPr/>
          <p:nvPr/>
        </p:nvCxnSpPr>
        <p:spPr>
          <a:xfrm>
            <a:off x="827727" y="4560850"/>
            <a:ext cx="8115549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F73BF28-34C6-AF4E-90F1-E9878948D6DF}"/>
              </a:ext>
            </a:extLst>
          </p:cNvPr>
          <p:cNvCxnSpPr/>
          <p:nvPr/>
        </p:nvCxnSpPr>
        <p:spPr>
          <a:xfrm>
            <a:off x="849226" y="2761786"/>
            <a:ext cx="8115549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8521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A014F-763F-2440-A1C3-D8E1C7941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63566"/>
            <a:ext cx="7543800" cy="842150"/>
          </a:xfrm>
        </p:spPr>
        <p:txBody>
          <a:bodyPr/>
          <a:lstStyle/>
          <a:p>
            <a:r>
              <a:rPr lang="en-US" sz="3600" dirty="0">
                <a:latin typeface="Calisto MT" panose="02040603050505030304" pitchFamily="18" charset="77"/>
              </a:rPr>
              <a:t>The 3 “</a:t>
            </a:r>
            <a:r>
              <a:rPr lang="en-US" sz="3600" dirty="0" err="1">
                <a:latin typeface="Calisto MT" panose="02040603050505030304" pitchFamily="18" charset="77"/>
              </a:rPr>
              <a:t>Ss</a:t>
            </a:r>
            <a:r>
              <a:rPr lang="en-US" sz="3600" dirty="0">
                <a:latin typeface="Calisto MT" panose="02040603050505030304" pitchFamily="18" charset="77"/>
              </a:rPr>
              <a:t>” </a:t>
            </a:r>
            <a:br>
              <a:rPr lang="en-US" sz="3600" dirty="0">
                <a:latin typeface="Calisto MT" panose="02040603050505030304" pitchFamily="18" charset="77"/>
              </a:rPr>
            </a:br>
            <a:r>
              <a:rPr lang="en-US" sz="3600" dirty="0">
                <a:latin typeface="Calisto MT" panose="02040603050505030304" pitchFamily="18" charset="77"/>
              </a:rPr>
              <a:t>of the Antibiotic Timeout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992A85-5049-5E46-99B8-F11E6B877F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6673-DC3B-4288-81C2-68B698155B62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99BBD3-CED0-874D-BBC2-7344082D3DC9}"/>
              </a:ext>
            </a:extLst>
          </p:cNvPr>
          <p:cNvSpPr/>
          <p:nvPr/>
        </p:nvSpPr>
        <p:spPr>
          <a:xfrm>
            <a:off x="827727" y="1651497"/>
            <a:ext cx="14891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83371F-1FA9-0343-869A-8E96C978E0F1}"/>
              </a:ext>
            </a:extLst>
          </p:cNvPr>
          <p:cNvSpPr/>
          <p:nvPr/>
        </p:nvSpPr>
        <p:spPr>
          <a:xfrm>
            <a:off x="827727" y="3194825"/>
            <a:ext cx="29434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pectrum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BB383D-54EC-714E-8E3E-25CA537500A2}"/>
              </a:ext>
            </a:extLst>
          </p:cNvPr>
          <p:cNvSpPr/>
          <p:nvPr/>
        </p:nvSpPr>
        <p:spPr>
          <a:xfrm>
            <a:off x="827727" y="4942228"/>
            <a:ext cx="24540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horten</a:t>
            </a:r>
            <a:endParaRPr lang="en-US" sz="5400" b="1" cap="none" spc="0" dirty="0">
              <a:ln w="1016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9347CC5-C349-2148-A772-C7D4E6BD4B11}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3968715" y="5403893"/>
            <a:ext cx="1807614" cy="353943"/>
          </a:xfrm>
          <a:prstGeom prst="straightConnector1">
            <a:avLst/>
          </a:prstGeom>
          <a:ln w="1016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9869C636-0464-0441-9B48-43EC5839DDED}"/>
              </a:ext>
            </a:extLst>
          </p:cNvPr>
          <p:cNvSpPr txBox="1"/>
          <p:nvPr/>
        </p:nvSpPr>
        <p:spPr>
          <a:xfrm>
            <a:off x="5776329" y="5388504"/>
            <a:ext cx="3166947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TMP/SMX: 7-10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Beta-lactams: 7-10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Fluoroquinolones: 5-7 days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4BC0964-AAB6-684A-AF1E-FA7C7FF34ED6}"/>
              </a:ext>
            </a:extLst>
          </p:cNvPr>
          <p:cNvSpPr txBox="1"/>
          <p:nvPr/>
        </p:nvSpPr>
        <p:spPr>
          <a:xfrm>
            <a:off x="4120047" y="5855315"/>
            <a:ext cx="1215762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sto MT" panose="02040603050505030304" pitchFamily="18" charset="77"/>
              </a:rPr>
              <a:t>Complicated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279AA41-57E1-5844-BCE5-DF9A05B5E94A}"/>
              </a:ext>
            </a:extLst>
          </p:cNvPr>
          <p:cNvCxnSpPr/>
          <p:nvPr/>
        </p:nvCxnSpPr>
        <p:spPr>
          <a:xfrm>
            <a:off x="827727" y="4560850"/>
            <a:ext cx="8115549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F73BF28-34C6-AF4E-90F1-E9878948D6DF}"/>
              </a:ext>
            </a:extLst>
          </p:cNvPr>
          <p:cNvCxnSpPr/>
          <p:nvPr/>
        </p:nvCxnSpPr>
        <p:spPr>
          <a:xfrm>
            <a:off x="849226" y="2761786"/>
            <a:ext cx="8115549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01BA5A9-E7F7-754E-A126-F158F2CAE1A4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3973550" y="3655193"/>
            <a:ext cx="1802779" cy="279406"/>
          </a:xfrm>
          <a:prstGeom prst="straightConnector1">
            <a:avLst/>
          </a:prstGeom>
          <a:ln w="1016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D96DEF1-9A20-C64E-A595-ECFD25C4FF11}"/>
              </a:ext>
            </a:extLst>
          </p:cNvPr>
          <p:cNvSpPr txBox="1"/>
          <p:nvPr/>
        </p:nvSpPr>
        <p:spPr>
          <a:xfrm>
            <a:off x="5776329" y="3672989"/>
            <a:ext cx="316694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De-escalate to narrow spectrum alternative (e.g., NFT, TMP/SMX)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1961D8-C402-9A40-BEB0-BA3E7D114459}"/>
              </a:ext>
            </a:extLst>
          </p:cNvPr>
          <p:cNvSpPr txBox="1"/>
          <p:nvPr/>
        </p:nvSpPr>
        <p:spPr>
          <a:xfrm>
            <a:off x="4287921" y="3961221"/>
            <a:ext cx="880017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sto MT" panose="02040603050505030304" pitchFamily="18" charset="77"/>
              </a:rPr>
              <a:t>No Resistance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5E24298-06A7-4149-AB65-A93D085894CE}"/>
              </a:ext>
            </a:extLst>
          </p:cNvPr>
          <p:cNvCxnSpPr>
            <a:cxnSpLocks/>
            <a:endCxn id="19" idx="1"/>
          </p:cNvCxnSpPr>
          <p:nvPr/>
        </p:nvCxnSpPr>
        <p:spPr>
          <a:xfrm flipV="1">
            <a:off x="3973551" y="3276670"/>
            <a:ext cx="1802779" cy="382980"/>
          </a:xfrm>
          <a:prstGeom prst="straightConnector1">
            <a:avLst/>
          </a:prstGeom>
          <a:ln w="1016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AD26275-E5E8-CD48-B3ED-C4C3920074CC}"/>
              </a:ext>
            </a:extLst>
          </p:cNvPr>
          <p:cNvSpPr txBox="1"/>
          <p:nvPr/>
        </p:nvSpPr>
        <p:spPr>
          <a:xfrm>
            <a:off x="5776330" y="3015060"/>
            <a:ext cx="316694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Change to an antibiotic with activity against organism recovered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BA5BEB-0270-AD42-B754-39DB332AEFF2}"/>
              </a:ext>
            </a:extLst>
          </p:cNvPr>
          <p:cNvSpPr txBox="1"/>
          <p:nvPr/>
        </p:nvSpPr>
        <p:spPr>
          <a:xfrm>
            <a:off x="4287920" y="3018202"/>
            <a:ext cx="880017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sto MT" panose="02040603050505030304" pitchFamily="18" charset="77"/>
              </a:rPr>
              <a:t>Resistance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7682837-A27C-7945-A4FB-C02E959C3C1D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4037671" y="2113162"/>
            <a:ext cx="1738660" cy="0"/>
          </a:xfrm>
          <a:prstGeom prst="straightConnector1">
            <a:avLst/>
          </a:prstGeom>
          <a:ln w="1016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CC2DFD7-6213-D94E-A514-6B6DCC3C3137}"/>
              </a:ext>
            </a:extLst>
          </p:cNvPr>
          <p:cNvSpPr txBox="1"/>
          <p:nvPr/>
        </p:nvSpPr>
        <p:spPr>
          <a:xfrm>
            <a:off x="5776331" y="1743830"/>
            <a:ext cx="3166947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If another explanation for resident change-in-condition identified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If urine culture is negative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1562E75-7981-2940-8BA9-E2A6FA47413B}"/>
              </a:ext>
            </a:extLst>
          </p:cNvPr>
          <p:cNvCxnSpPr>
            <a:cxnSpLocks/>
            <a:endCxn id="24" idx="1"/>
          </p:cNvCxnSpPr>
          <p:nvPr/>
        </p:nvCxnSpPr>
        <p:spPr>
          <a:xfrm flipV="1">
            <a:off x="3968715" y="4992187"/>
            <a:ext cx="1807615" cy="396317"/>
          </a:xfrm>
          <a:prstGeom prst="straightConnector1">
            <a:avLst/>
          </a:prstGeom>
          <a:ln w="1016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139C3E6-1E72-A04E-967B-AEC874EB31A3}"/>
              </a:ext>
            </a:extLst>
          </p:cNvPr>
          <p:cNvSpPr txBox="1"/>
          <p:nvPr/>
        </p:nvSpPr>
        <p:spPr>
          <a:xfrm>
            <a:off x="5776330" y="4730577"/>
            <a:ext cx="316694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Females: 3-7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Males: 7 days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B350CD-C57C-DF43-8C8E-55950D1452A3}"/>
              </a:ext>
            </a:extLst>
          </p:cNvPr>
          <p:cNvSpPr txBox="1"/>
          <p:nvPr/>
        </p:nvSpPr>
        <p:spPr>
          <a:xfrm>
            <a:off x="4120047" y="4726959"/>
            <a:ext cx="1215762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sto MT" panose="02040603050505030304" pitchFamily="18" charset="77"/>
              </a:rPr>
              <a:t>Uncomplicated</a:t>
            </a:r>
          </a:p>
        </p:txBody>
      </p:sp>
    </p:spTree>
    <p:extLst>
      <p:ext uri="{BB962C8B-B14F-4D97-AF65-F5344CB8AC3E}">
        <p14:creationId xmlns:p14="http://schemas.microsoft.com/office/powerpoint/2010/main" val="966640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900" y="5124271"/>
            <a:ext cx="765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5105400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UTI Toolkit – </a:t>
            </a:r>
            <a:r>
              <a:rPr lang="en-US" sz="4000" b="0">
                <a:latin typeface="Calisto MT" panose="02040603050505030304" pitchFamily="18" charset="0"/>
              </a:rPr>
              <a:t>Module </a:t>
            </a:r>
            <a:r>
              <a:rPr lang="en-US" sz="4000" b="0" smtClean="0">
                <a:latin typeface="Calisto MT" panose="02040603050505030304" pitchFamily="18" charset="0"/>
              </a:rPr>
              <a:t>4c</a:t>
            </a:r>
            <a:r>
              <a:rPr lang="en-US" sz="4000" b="0" dirty="0">
                <a:latin typeface="Calisto MT" panose="02040603050505030304" pitchFamily="18" charset="0"/>
              </a:rPr>
              <a:t/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Narration by: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800" b="0" dirty="0" smtClean="0">
                <a:latin typeface="Calisto MT" panose="02040603050505030304" pitchFamily="18" charset="0"/>
              </a:rPr>
              <a:t>Christopher J. </a:t>
            </a:r>
            <a:r>
              <a:rPr lang="en-US" sz="2800" b="0" dirty="0" err="1" smtClean="0">
                <a:latin typeface="Calisto MT" panose="02040603050505030304" pitchFamily="18" charset="0"/>
              </a:rPr>
              <a:t>Crnich</a:t>
            </a:r>
            <a:r>
              <a:rPr lang="en-US" sz="2800" b="0" dirty="0" smtClean="0">
                <a:latin typeface="Calisto MT" panose="02040603050505030304" pitchFamily="18" charset="0"/>
              </a:rPr>
              <a:t>, MD PhD</a:t>
            </a:r>
            <a:r>
              <a:rPr lang="en-US" sz="2000" b="0" i="1" dirty="0">
                <a:latin typeface="Calisto MT" panose="02040603050505030304" pitchFamily="18" charset="0"/>
              </a:rPr>
              <a:t/>
            </a:r>
            <a:br>
              <a:rPr lang="en-US" sz="2000" b="0" i="1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Chief of Medicine, William S. Middleton Memorial VA Hospital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>Associate Professor of Medicine, University of Wisconsin-Madison</a:t>
            </a: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/>
            </a:r>
            <a:br>
              <a:rPr lang="en-US" sz="2000" b="0" dirty="0" smtClean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>Content </a:t>
            </a:r>
            <a:r>
              <a:rPr lang="en-US" sz="2000" b="0" dirty="0">
                <a:latin typeface="Calisto MT" panose="02040603050505030304" pitchFamily="18" charset="0"/>
              </a:rPr>
              <a:t>developed in partnership with the Wisconsin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Healthcare-Associated Infections in Long-Term Care Coalition</a:t>
            </a: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927A76-29AC-5440-A4E4-1359148FFD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" y="5477855"/>
            <a:ext cx="2117979" cy="907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C368B58-5409-3441-AFBA-CC46B18906A3}"/>
              </a:ext>
            </a:extLst>
          </p:cNvPr>
          <p:cNvSpPr/>
          <p:nvPr/>
        </p:nvSpPr>
        <p:spPr>
          <a:xfrm>
            <a:off x="2316438" y="5877580"/>
            <a:ext cx="6065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sto MT" panose="02040603050505030304" pitchFamily="18" charset="0"/>
              </a:rPr>
              <a:t>Funding for this project was provided by the Wisconsin Partnership Program at the UW School of Medicine and Public Health</a:t>
            </a: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23333"/>
          <a:stretch/>
        </p:blipFill>
        <p:spPr>
          <a:xfrm>
            <a:off x="3158683" y="2643215"/>
            <a:ext cx="3053957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02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6204" y="563565"/>
            <a:ext cx="7270595" cy="976823"/>
          </a:xfrm>
        </p:spPr>
        <p:txBody>
          <a:bodyPr>
            <a:noAutofit/>
          </a:bodyPr>
          <a:lstStyle/>
          <a:p>
            <a:r>
              <a:rPr lang="en-US" sz="3600" dirty="0"/>
              <a:t>There are Five Moments of </a:t>
            </a:r>
            <a:br>
              <a:rPr lang="en-US" sz="3600" dirty="0"/>
            </a:br>
            <a:r>
              <a:rPr lang="en-US" sz="3600" dirty="0"/>
              <a:t>Antibiotic Decision-Making</a:t>
            </a:r>
            <a:endParaRPr lang="en-US" sz="3600" baseline="30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067800" y="7358591"/>
            <a:ext cx="487680" cy="413809"/>
          </a:xfrm>
          <a:prstGeom prst="rect">
            <a:avLst/>
          </a:prstGeom>
        </p:spPr>
        <p:txBody>
          <a:bodyPr vert="horz" lIns="101864" tIns="50933" rIns="101864" bIns="50933" rtlCol="0" anchor="ctr"/>
          <a:lstStyle>
            <a:defPPr>
              <a:defRPr lang="en-US"/>
            </a:defPPr>
            <a:lvl1pPr marL="0" algn="r" defTabSz="1018638" rtl="0" eaLnBrk="1" latinLnBrk="0" hangingPunct="1">
              <a:defRPr sz="13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9319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638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7956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275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6595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5914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233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4549" algn="l" defTabSz="1018638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3EEC8E-C5CF-40DF-832D-5BCB0E209B98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4251B03-04B6-0242-8366-F3E3266571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2514943"/>
              </p:ext>
            </p:extLst>
          </p:nvPr>
        </p:nvGraphicFramePr>
        <p:xfrm>
          <a:off x="806370" y="1975900"/>
          <a:ext cx="54671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34058C4E-5236-B34B-A3F5-CFFD4D9779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53400" y="6473827"/>
            <a:ext cx="533400" cy="307975"/>
          </a:xfrm>
        </p:spPr>
        <p:txBody>
          <a:bodyPr/>
          <a:lstStyle/>
          <a:p>
            <a:pPr>
              <a:defRPr/>
            </a:pPr>
            <a:fld id="{4D170B95-2D64-40F4-90DC-C962B69EB99A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0953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7124" y="567227"/>
            <a:ext cx="7305432" cy="783931"/>
          </a:xfrm>
        </p:spPr>
        <p:txBody>
          <a:bodyPr anchor="ctr">
            <a:noAutofit/>
          </a:bodyPr>
          <a:lstStyle/>
          <a:p>
            <a:pPr algn="ctr"/>
            <a:r>
              <a:rPr lang="en-US" sz="2800" dirty="0">
                <a:latin typeface="Calisto MT" panose="02040603050505030304" pitchFamily="18" charset="77"/>
              </a:rPr>
              <a:t>Opportunities to Modify Existing Antibiotic Therapy in NHs</a:t>
            </a:r>
          </a:p>
        </p:txBody>
      </p:sp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400061" y="6538670"/>
            <a:ext cx="56578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Calibri" charset="0"/>
                <a:cs typeface="Calibri" charset="0"/>
                <a:sym typeface="Optima" charset="0"/>
              </a:rPr>
              <a:t>12 </a:t>
            </a:r>
            <a:r>
              <a:rPr lang="en-US" sz="1200" dirty="0" err="1">
                <a:latin typeface="Calibri" charset="0"/>
                <a:cs typeface="Calibri" charset="0"/>
                <a:sym typeface="Optima" charset="0"/>
              </a:rPr>
              <a:t>Hossin</a:t>
            </a:r>
            <a:r>
              <a:rPr lang="en-US" sz="1200" dirty="0">
                <a:latin typeface="Calibri" charset="0"/>
                <a:cs typeface="Calibri" charset="0"/>
                <a:sym typeface="Optima" charset="0"/>
              </a:rPr>
              <a:t> et al. </a:t>
            </a:r>
            <a:r>
              <a:rPr lang="en-US" sz="1200" i="1" dirty="0" err="1">
                <a:latin typeface="Calibri" charset="0"/>
                <a:cs typeface="Calibri" charset="0"/>
                <a:sym typeface="Optima" charset="0"/>
              </a:rPr>
              <a:t>IDWeek</a:t>
            </a:r>
            <a:r>
              <a:rPr lang="en-US" sz="1200" i="1" dirty="0">
                <a:latin typeface="Calibri" charset="0"/>
                <a:cs typeface="Calibri" charset="0"/>
                <a:sym typeface="Optima" charset="0"/>
              </a:rPr>
              <a:t> 2017</a:t>
            </a:r>
            <a:endParaRPr lang="en-US" sz="1200" dirty="0">
              <a:latin typeface="Calibri" charset="0"/>
              <a:cs typeface="Calibri" charset="0"/>
              <a:sym typeface="Optima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0067" y="1646774"/>
            <a:ext cx="2460725" cy="35628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 dirty="0">
                <a:solidFill>
                  <a:srgbClr val="000000"/>
                </a:solidFill>
                <a:latin typeface="Arial"/>
                <a:ea typeface="ＭＳ 明朝"/>
                <a:cs typeface="Arial"/>
              </a:rPr>
              <a:t>Subject is being treated for UTI in a nursing home or emergency department setting</a:t>
            </a:r>
            <a:endParaRPr lang="en-US" sz="750" dirty="0">
              <a:latin typeface="Arial"/>
              <a:ea typeface="ＭＳ 明朝"/>
              <a:cs typeface="Arial"/>
            </a:endParaRPr>
          </a:p>
        </p:txBody>
      </p:sp>
      <p:cxnSp>
        <p:nvCxnSpPr>
          <p:cNvPr id="10" name="Straight Connector 9"/>
          <p:cNvCxnSpPr>
            <a:stCxn id="9" idx="2"/>
            <a:endCxn id="12" idx="0"/>
          </p:cNvCxnSpPr>
          <p:nvPr/>
        </p:nvCxnSpPr>
        <p:spPr>
          <a:xfrm>
            <a:off x="2040428" y="2003057"/>
            <a:ext cx="0" cy="357019"/>
          </a:xfrm>
          <a:prstGeom prst="line">
            <a:avLst/>
          </a:prstGeom>
          <a:ln w="38100" cmpd="sng"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874164" y="2083105"/>
            <a:ext cx="355333" cy="14483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>
                <a:solidFill>
                  <a:srgbClr val="000000"/>
                </a:solidFill>
                <a:latin typeface="Arial"/>
                <a:ea typeface="ＭＳ 明朝"/>
                <a:cs typeface="Arial"/>
              </a:rPr>
              <a:t>Yes</a:t>
            </a:r>
            <a:endParaRPr lang="en-US" sz="750">
              <a:latin typeface="Arial"/>
              <a:ea typeface="ＭＳ 明朝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0067" y="2360075"/>
            <a:ext cx="2460725" cy="433734"/>
          </a:xfrm>
          <a:prstGeom prst="rect">
            <a:avLst/>
          </a:prstGeom>
          <a:solidFill>
            <a:srgbClr val="DE484B"/>
          </a:solidFill>
          <a:ln w="38100" cmpd="sng">
            <a:solidFill>
              <a:srgbClr val="00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 dirty="0">
                <a:solidFill>
                  <a:schemeClr val="tx1"/>
                </a:solidFill>
                <a:latin typeface="Arial"/>
                <a:ea typeface="ＭＳ 明朝"/>
                <a:cs typeface="Arial"/>
              </a:rPr>
              <a:t>Subject does not meet </a:t>
            </a:r>
            <a:r>
              <a:rPr lang="en-US" sz="750" dirty="0" err="1">
                <a:solidFill>
                  <a:schemeClr val="tx1"/>
                </a:solidFill>
                <a:latin typeface="Arial"/>
                <a:ea typeface="ＭＳ 明朝"/>
                <a:cs typeface="Arial"/>
              </a:rPr>
              <a:t>McGeer</a:t>
            </a:r>
            <a:r>
              <a:rPr lang="en-US" sz="750" dirty="0">
                <a:solidFill>
                  <a:schemeClr val="tx1"/>
                </a:solidFill>
                <a:latin typeface="Arial"/>
                <a:ea typeface="ＭＳ 明朝"/>
                <a:cs typeface="Arial"/>
              </a:rPr>
              <a:t> or Loeb criteria </a:t>
            </a:r>
          </a:p>
          <a:p>
            <a:pPr algn="ctr"/>
            <a:r>
              <a:rPr lang="en-US" sz="750" dirty="0">
                <a:solidFill>
                  <a:schemeClr val="tx1"/>
                </a:solidFill>
                <a:latin typeface="Arial"/>
                <a:ea typeface="ＭＳ 明朝"/>
                <a:cs typeface="Arial"/>
              </a:rPr>
              <a:t>OR</a:t>
            </a:r>
          </a:p>
          <a:p>
            <a:pPr algn="ctr"/>
            <a:r>
              <a:rPr lang="en-US" sz="750" dirty="0">
                <a:solidFill>
                  <a:schemeClr val="tx1"/>
                </a:solidFill>
                <a:latin typeface="Arial"/>
                <a:ea typeface="ＭＳ 明朝"/>
                <a:cs typeface="Arial"/>
              </a:rPr>
              <a:t>Urine analysis and/or urine culture are negative</a:t>
            </a:r>
          </a:p>
        </p:txBody>
      </p:sp>
      <p:cxnSp>
        <p:nvCxnSpPr>
          <p:cNvPr id="13" name="Straight Connector 12"/>
          <p:cNvCxnSpPr>
            <a:stCxn id="12" idx="2"/>
            <a:endCxn id="15" idx="0"/>
          </p:cNvCxnSpPr>
          <p:nvPr/>
        </p:nvCxnSpPr>
        <p:spPr>
          <a:xfrm>
            <a:off x="2040429" y="2793809"/>
            <a:ext cx="9500" cy="473896"/>
          </a:xfrm>
          <a:prstGeom prst="line">
            <a:avLst/>
          </a:prstGeom>
          <a:ln w="38100" cmpd="sng">
            <a:solidFill>
              <a:srgbClr val="000000"/>
            </a:solidFill>
            <a:tailEnd type="triangle" w="lg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cxnSp>
      <p:sp>
        <p:nvSpPr>
          <p:cNvPr id="14" name="Rectangle 13"/>
          <p:cNvSpPr/>
          <p:nvPr/>
        </p:nvSpPr>
        <p:spPr>
          <a:xfrm>
            <a:off x="1859912" y="2914290"/>
            <a:ext cx="355333" cy="144836"/>
          </a:xfrm>
          <a:prstGeom prst="rect">
            <a:avLst/>
          </a:prstGeom>
          <a:solidFill>
            <a:srgbClr val="E6E6E6"/>
          </a:solidFill>
          <a:ln w="38100" cmpd="sng">
            <a:solidFill>
              <a:srgbClr val="00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 dirty="0">
                <a:solidFill>
                  <a:srgbClr val="000000"/>
                </a:solidFill>
                <a:latin typeface="Arial"/>
                <a:ea typeface="ＭＳ 明朝"/>
                <a:cs typeface="Arial"/>
              </a:rPr>
              <a:t>No</a:t>
            </a:r>
            <a:endParaRPr lang="en-US" sz="750" dirty="0">
              <a:latin typeface="Arial"/>
              <a:ea typeface="ＭＳ 明朝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51133" y="3267704"/>
            <a:ext cx="997592" cy="3098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 cmpd="sng">
            <a:solidFill>
              <a:srgbClr val="00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 dirty="0">
                <a:solidFill>
                  <a:schemeClr val="tx1"/>
                </a:solidFill>
                <a:latin typeface="Arial"/>
                <a:ea typeface="ＭＳ 明朝"/>
                <a:cs typeface="Arial"/>
              </a:rPr>
              <a:t>Continue Antibiotics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049930" y="3577514"/>
            <a:ext cx="931085" cy="250740"/>
          </a:xfrm>
          <a:prstGeom prst="line">
            <a:avLst/>
          </a:prstGeom>
          <a:ln w="38100" cmpd="sng"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1133095" y="3577516"/>
            <a:ext cx="916834" cy="264991"/>
          </a:xfrm>
          <a:prstGeom prst="line">
            <a:avLst/>
          </a:prstGeom>
          <a:ln w="38100" cmpd="sng">
            <a:solidFill>
              <a:srgbClr val="000000"/>
            </a:solidFill>
            <a:tailEnd type="triangle" w="lg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  <p:sp>
        <p:nvSpPr>
          <p:cNvPr id="18" name="Rectangle 17"/>
          <p:cNvSpPr/>
          <p:nvPr/>
        </p:nvSpPr>
        <p:spPr>
          <a:xfrm>
            <a:off x="520289" y="3842506"/>
            <a:ext cx="1225612" cy="906194"/>
          </a:xfrm>
          <a:prstGeom prst="rect">
            <a:avLst/>
          </a:prstGeom>
          <a:solidFill>
            <a:srgbClr val="35C8FB"/>
          </a:solidFill>
          <a:ln w="38100" cmpd="sng"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 dirty="0">
                <a:solidFill>
                  <a:schemeClr val="tx1"/>
                </a:solidFill>
                <a:latin typeface="Arial"/>
                <a:ea typeface="ＭＳ 明朝"/>
                <a:cs typeface="Arial"/>
              </a:rPr>
              <a:t>Duration of effective antibiotic therapy is &gt; 7 days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372958" y="3828256"/>
            <a:ext cx="1216112" cy="921685"/>
          </a:xfrm>
          <a:prstGeom prst="rect">
            <a:avLst/>
          </a:prstGeom>
          <a:solidFill>
            <a:srgbClr val="29C31F"/>
          </a:solidFill>
          <a:ln w="38100" cmpd="sng">
            <a:solidFill>
              <a:srgbClr val="00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 dirty="0">
                <a:solidFill>
                  <a:schemeClr val="tx1"/>
                </a:solidFill>
                <a:latin typeface="Arial"/>
                <a:ea typeface="ＭＳ 明朝"/>
                <a:cs typeface="Arial"/>
              </a:rPr>
              <a:t>Subject receiving a fluoroquinolone </a:t>
            </a:r>
          </a:p>
          <a:p>
            <a:pPr algn="ctr"/>
            <a:r>
              <a:rPr lang="en-US" sz="750" dirty="0">
                <a:solidFill>
                  <a:schemeClr val="tx1"/>
                </a:solidFill>
                <a:latin typeface="Arial"/>
                <a:ea typeface="ＭＳ 明朝"/>
                <a:cs typeface="Arial"/>
              </a:rPr>
              <a:t>AND</a:t>
            </a:r>
          </a:p>
          <a:p>
            <a:pPr algn="ctr"/>
            <a:r>
              <a:rPr lang="en-US" sz="750" dirty="0">
                <a:solidFill>
                  <a:schemeClr val="tx1"/>
                </a:solidFill>
                <a:latin typeface="Arial"/>
                <a:ea typeface="ＭＳ 明朝"/>
                <a:cs typeface="Arial"/>
              </a:rPr>
              <a:t>Urine culture shows susceptibility to a narrow-spectrum alternative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636200" y="4748701"/>
            <a:ext cx="496895" cy="305401"/>
          </a:xfrm>
          <a:prstGeom prst="line">
            <a:avLst/>
          </a:prstGeom>
          <a:ln w="38100" cmpd="sng">
            <a:solidFill>
              <a:srgbClr val="000000"/>
            </a:solidFill>
            <a:tailEnd type="triangle" w="lg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133095" y="4748700"/>
            <a:ext cx="481694" cy="300650"/>
          </a:xfrm>
          <a:prstGeom prst="line">
            <a:avLst/>
          </a:prstGeom>
          <a:ln w="38100" cmpd="sng">
            <a:solidFill>
              <a:srgbClr val="000000"/>
            </a:solidFill>
            <a:tailEnd type="triangle" w="lg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sp>
        <p:nvSpPr>
          <p:cNvPr id="22" name="Rectangle 21"/>
          <p:cNvSpPr/>
          <p:nvPr/>
        </p:nvSpPr>
        <p:spPr>
          <a:xfrm>
            <a:off x="458534" y="5054101"/>
            <a:ext cx="355333" cy="144836"/>
          </a:xfrm>
          <a:prstGeom prst="rect">
            <a:avLst/>
          </a:prstGeom>
          <a:solidFill>
            <a:srgbClr val="35C8FB"/>
          </a:solidFill>
          <a:ln w="38100" cmpd="sng"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>
                <a:solidFill>
                  <a:srgbClr val="000000"/>
                </a:solidFill>
                <a:latin typeface="Arial"/>
                <a:ea typeface="ＭＳ 明朝"/>
                <a:cs typeface="Arial"/>
              </a:rPr>
              <a:t>Yes</a:t>
            </a:r>
            <a:endParaRPr lang="en-US" sz="750">
              <a:latin typeface="Arial"/>
              <a:ea typeface="ＭＳ 明朝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437124" y="5049350"/>
            <a:ext cx="355333" cy="144836"/>
          </a:xfrm>
          <a:prstGeom prst="rect">
            <a:avLst/>
          </a:prstGeom>
          <a:solidFill>
            <a:srgbClr val="E6E6E6"/>
          </a:solidFill>
          <a:ln w="38100" cmpd="sng"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>
                <a:solidFill>
                  <a:srgbClr val="000000"/>
                </a:solidFill>
                <a:latin typeface="Arial"/>
                <a:ea typeface="ＭＳ 明朝"/>
                <a:cs typeface="Arial"/>
              </a:rPr>
              <a:t>No</a:t>
            </a:r>
            <a:endParaRPr lang="en-US" sz="750">
              <a:latin typeface="Arial"/>
              <a:ea typeface="ＭＳ 明朝"/>
              <a:cs typeface="Arial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631480" y="5198936"/>
            <a:ext cx="4721" cy="272963"/>
          </a:xfrm>
          <a:prstGeom prst="line">
            <a:avLst/>
          </a:prstGeom>
          <a:ln w="38100" cmpd="sng">
            <a:solidFill>
              <a:srgbClr val="000000"/>
            </a:solidFill>
            <a:tailEnd type="triangle" w="lg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1610069" y="5194187"/>
            <a:ext cx="4721" cy="272963"/>
          </a:xfrm>
          <a:prstGeom prst="line">
            <a:avLst/>
          </a:prstGeom>
          <a:ln w="38100" cmpd="sng">
            <a:solidFill>
              <a:srgbClr val="000000"/>
            </a:solidFill>
            <a:tailEnd type="triangle" w="lg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sp>
        <p:nvSpPr>
          <p:cNvPr id="26" name="Rectangle 25"/>
          <p:cNvSpPr/>
          <p:nvPr/>
        </p:nvSpPr>
        <p:spPr>
          <a:xfrm>
            <a:off x="268515" y="5382449"/>
            <a:ext cx="725926" cy="623809"/>
          </a:xfrm>
          <a:prstGeom prst="rect">
            <a:avLst/>
          </a:prstGeom>
          <a:solidFill>
            <a:srgbClr val="35C8FB"/>
          </a:solidFill>
          <a:ln w="38100" cmpd="sng"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 dirty="0">
                <a:solidFill>
                  <a:schemeClr val="tx1"/>
                </a:solidFill>
                <a:latin typeface="Arial"/>
                <a:ea typeface="ＭＳ 明朝"/>
                <a:cs typeface="Arial"/>
              </a:rPr>
              <a:t>Shorten treatment duration</a:t>
            </a: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2493619" y="4749939"/>
            <a:ext cx="487394" cy="299411"/>
          </a:xfrm>
          <a:prstGeom prst="line">
            <a:avLst/>
          </a:prstGeom>
          <a:ln w="38100" cmpd="sng">
            <a:solidFill>
              <a:srgbClr val="000000"/>
            </a:solidFill>
            <a:tailEnd type="triangle" w="lg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981014" y="4749939"/>
            <a:ext cx="495945" cy="299411"/>
          </a:xfrm>
          <a:prstGeom prst="line">
            <a:avLst/>
          </a:prstGeom>
          <a:ln w="38100" cmpd="sng">
            <a:solidFill>
              <a:srgbClr val="000000"/>
            </a:solidFill>
            <a:tailEnd type="triangle" w="lg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29" name="Rectangle 28"/>
          <p:cNvSpPr/>
          <p:nvPr/>
        </p:nvSpPr>
        <p:spPr>
          <a:xfrm>
            <a:off x="2315954" y="5049350"/>
            <a:ext cx="355333" cy="144836"/>
          </a:xfrm>
          <a:prstGeom prst="rect">
            <a:avLst/>
          </a:prstGeom>
          <a:solidFill>
            <a:srgbClr val="29C31F"/>
          </a:solidFill>
          <a:ln w="38100" cmpd="sng">
            <a:solidFill>
              <a:srgbClr val="00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 dirty="0">
                <a:solidFill>
                  <a:srgbClr val="000000"/>
                </a:solidFill>
                <a:latin typeface="Arial"/>
                <a:ea typeface="ＭＳ 明朝"/>
                <a:cs typeface="Arial"/>
              </a:rPr>
              <a:t>Yes</a:t>
            </a:r>
            <a:endParaRPr lang="en-US" sz="750" dirty="0">
              <a:latin typeface="Arial"/>
              <a:ea typeface="ＭＳ 明朝"/>
              <a:cs typeface="Arial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299294" y="5049350"/>
            <a:ext cx="355333" cy="144836"/>
          </a:xfrm>
          <a:prstGeom prst="rect">
            <a:avLst/>
          </a:prstGeom>
          <a:solidFill>
            <a:srgbClr val="E6E6E6"/>
          </a:solidFill>
          <a:ln w="38100" cmpd="sng">
            <a:solidFill>
              <a:srgbClr val="00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 dirty="0">
                <a:solidFill>
                  <a:srgbClr val="000000"/>
                </a:solidFill>
                <a:latin typeface="Arial"/>
                <a:ea typeface="ＭＳ 明朝"/>
                <a:cs typeface="Arial"/>
              </a:rPr>
              <a:t>No</a:t>
            </a:r>
            <a:endParaRPr lang="en-US" sz="750" dirty="0">
              <a:latin typeface="Arial"/>
              <a:ea typeface="ＭＳ 明朝"/>
              <a:cs typeface="Arial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2493620" y="5194186"/>
            <a:ext cx="475" cy="282464"/>
          </a:xfrm>
          <a:prstGeom prst="line">
            <a:avLst/>
          </a:prstGeom>
          <a:ln w="38100" cmpd="sng">
            <a:solidFill>
              <a:srgbClr val="000000"/>
            </a:solidFill>
            <a:tailEnd type="triangle" w="lg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476959" y="5194186"/>
            <a:ext cx="9976" cy="282464"/>
          </a:xfrm>
          <a:prstGeom prst="line">
            <a:avLst/>
          </a:prstGeom>
          <a:ln w="38100" cmpd="sng">
            <a:solidFill>
              <a:srgbClr val="000000"/>
            </a:solidFill>
            <a:tailEnd type="triangle" w="lg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33" name="Rectangle 32"/>
          <p:cNvSpPr/>
          <p:nvPr/>
        </p:nvSpPr>
        <p:spPr>
          <a:xfrm>
            <a:off x="2106935" y="5387198"/>
            <a:ext cx="774321" cy="631806"/>
          </a:xfrm>
          <a:prstGeom prst="rect">
            <a:avLst/>
          </a:prstGeom>
          <a:solidFill>
            <a:srgbClr val="29C31F"/>
          </a:solidFill>
          <a:ln w="38100" cmpd="sng">
            <a:solidFill>
              <a:srgbClr val="00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 dirty="0">
                <a:solidFill>
                  <a:schemeClr val="tx1"/>
                </a:solidFill>
                <a:latin typeface="Arial"/>
                <a:ea typeface="ＭＳ 明朝"/>
                <a:cs typeface="Arial"/>
              </a:rPr>
              <a:t>Change to appropriate narrow-spectrum antibiotics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2545875" y="2797840"/>
            <a:ext cx="1" cy="201653"/>
          </a:xfrm>
          <a:prstGeom prst="line">
            <a:avLst/>
          </a:prstGeom>
          <a:ln w="38100" cmpd="sng">
            <a:solidFill>
              <a:srgbClr val="000000"/>
            </a:solidFill>
            <a:tailEnd type="triangle" w="lg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cxnSp>
      <p:sp>
        <p:nvSpPr>
          <p:cNvPr id="35" name="Rectangle 34"/>
          <p:cNvSpPr/>
          <p:nvPr/>
        </p:nvSpPr>
        <p:spPr>
          <a:xfrm>
            <a:off x="2368209" y="2983863"/>
            <a:ext cx="355333" cy="144836"/>
          </a:xfrm>
          <a:prstGeom prst="rect">
            <a:avLst/>
          </a:prstGeom>
          <a:solidFill>
            <a:srgbClr val="DE484B"/>
          </a:solidFill>
          <a:ln w="38100" cmpd="sng">
            <a:solidFill>
              <a:srgbClr val="00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>
                <a:solidFill>
                  <a:srgbClr val="000000"/>
                </a:solidFill>
                <a:latin typeface="Arial"/>
                <a:ea typeface="ＭＳ 明朝"/>
                <a:cs typeface="Arial"/>
              </a:rPr>
              <a:t>Yes</a:t>
            </a:r>
            <a:endParaRPr lang="en-US" sz="750">
              <a:latin typeface="Arial"/>
              <a:ea typeface="ＭＳ 明朝"/>
              <a:cs typeface="Arial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033269" y="2860114"/>
            <a:ext cx="769571" cy="395008"/>
          </a:xfrm>
          <a:prstGeom prst="rect">
            <a:avLst/>
          </a:prstGeom>
          <a:solidFill>
            <a:srgbClr val="DE484B"/>
          </a:solidFill>
          <a:ln w="38100" cmpd="sng">
            <a:solidFill>
              <a:srgbClr val="00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 dirty="0">
                <a:solidFill>
                  <a:schemeClr val="tx1"/>
                </a:solidFill>
                <a:latin typeface="Arial"/>
                <a:ea typeface="ＭＳ 明朝"/>
                <a:cs typeface="Arial"/>
              </a:rPr>
              <a:t>Discontinue Antibiotics.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2723541" y="3056282"/>
            <a:ext cx="309728" cy="1337"/>
          </a:xfrm>
          <a:prstGeom prst="line">
            <a:avLst/>
          </a:prstGeom>
          <a:ln w="38100" cmpd="sng">
            <a:solidFill>
              <a:srgbClr val="000000"/>
            </a:solidFill>
            <a:tailEnd type="triangle" w="lg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cxnSp>
      <p:sp>
        <p:nvSpPr>
          <p:cNvPr id="38" name="Rectangle 37"/>
          <p:cNvSpPr/>
          <p:nvPr/>
        </p:nvSpPr>
        <p:spPr>
          <a:xfrm>
            <a:off x="1247105" y="5377699"/>
            <a:ext cx="725926" cy="62380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 cmpd="sng">
            <a:solidFill>
              <a:srgbClr val="0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 dirty="0">
                <a:solidFill>
                  <a:schemeClr val="tx1"/>
                </a:solidFill>
                <a:latin typeface="Arial"/>
                <a:ea typeface="ＭＳ 明朝"/>
                <a:cs typeface="Arial"/>
              </a:rPr>
              <a:t>Treatment duration is appropriate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099775" y="5387198"/>
            <a:ext cx="774321" cy="63180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 cmpd="sng">
            <a:solidFill>
              <a:srgbClr val="00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50" dirty="0">
                <a:solidFill>
                  <a:schemeClr val="tx1"/>
                </a:solidFill>
                <a:latin typeface="Arial"/>
                <a:ea typeface="ＭＳ 明朝"/>
                <a:cs typeface="Arial"/>
              </a:rPr>
              <a:t>No change needed</a:t>
            </a:r>
          </a:p>
        </p:txBody>
      </p:sp>
      <p:graphicFrame>
        <p:nvGraphicFramePr>
          <p:cNvPr id="109" name="Content Placeholder 10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37244746"/>
              </p:ext>
            </p:extLst>
          </p:nvPr>
        </p:nvGraphicFramePr>
        <p:xfrm>
          <a:off x="4629150" y="2940145"/>
          <a:ext cx="3886200" cy="3263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5F37CAA-456D-434E-82EC-9DAA217A378C}"/>
              </a:ext>
            </a:extLst>
          </p:cNvPr>
          <p:cNvSpPr txBox="1"/>
          <p:nvPr/>
        </p:nvSpPr>
        <p:spPr>
          <a:xfrm>
            <a:off x="4382429" y="1512962"/>
            <a:ext cx="413292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Calisto MT" panose="02040603050505030304" pitchFamily="18" charset="77"/>
              </a:rPr>
              <a:t>Record review study of 364 residents being treated for UTI in 5 Wisconsin NHs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Calisto MT" panose="02040603050505030304" pitchFamily="18" charset="77"/>
              </a:rPr>
              <a:t>2/3rds of the treatment courses amenable to some form or modification</a:t>
            </a:r>
          </a:p>
        </p:txBody>
      </p:sp>
    </p:spTree>
    <p:extLst>
      <p:ext uri="{BB962C8B-B14F-4D97-AF65-F5344CB8AC3E}">
        <p14:creationId xmlns:p14="http://schemas.microsoft.com/office/powerpoint/2010/main" val="3459433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2750" y="550865"/>
            <a:ext cx="7354850" cy="1036637"/>
          </a:xfrm>
        </p:spPr>
        <p:txBody>
          <a:bodyPr/>
          <a:lstStyle/>
          <a:p>
            <a:r>
              <a:rPr lang="en-US" sz="4000" dirty="0">
                <a:latin typeface="Calisto MT" panose="02040603050505030304" pitchFamily="18" charset="77"/>
              </a:rPr>
              <a:t>What is an Antibiotic Timeout?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676400"/>
            <a:ext cx="8229600" cy="4572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en-US" sz="2800" dirty="0"/>
              <a:t>A scheduled time for clinicians to re-evaluate the appropriateness of their resident’s antibiotics.</a:t>
            </a:r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en-US" sz="2800" dirty="0"/>
              <a:t>Typically performed 48-72 after starting antibiotic therapy and culture results (if obtained) are back.</a:t>
            </a:r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en-US" sz="2800" dirty="0"/>
              <a:t>The CDC recommends this be done with every prescription, regardless of treatment location.</a:t>
            </a:r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en-US" sz="2800" dirty="0"/>
              <a:t>Focus on the 3 “S’s” (Stop, Spectrum, Shorten)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A8B8A-2836-488A-85E6-CE10CAB2D88C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8929796B-DC1A-AF48-8B1E-271D8B3F2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26" y="6416028"/>
            <a:ext cx="24630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13 Lee et al. </a:t>
            </a:r>
            <a:r>
              <a:rPr lang="en-US" altLang="en-US" sz="1200" i="1" dirty="0"/>
              <a:t>Ann Intern Med </a:t>
            </a:r>
            <a:r>
              <a:rPr lang="en-US" altLang="en-US" sz="1200" dirty="0"/>
              <a:t>2014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14 </a:t>
            </a:r>
            <a:r>
              <a:rPr lang="en-US" altLang="en-US" sz="1200" dirty="0"/>
              <a:t>Jones et al. </a:t>
            </a:r>
            <a:r>
              <a:rPr lang="en-US" altLang="en-US" sz="1200" i="1" dirty="0"/>
              <a:t>J Biomed Inform </a:t>
            </a:r>
            <a:r>
              <a:rPr lang="en-US" altLang="en-US" sz="1200" dirty="0"/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3852002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A014F-763F-2440-A1C3-D8E1C7941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63566"/>
            <a:ext cx="7543800" cy="842150"/>
          </a:xfrm>
        </p:spPr>
        <p:txBody>
          <a:bodyPr/>
          <a:lstStyle/>
          <a:p>
            <a:r>
              <a:rPr lang="en-US" sz="3600" dirty="0">
                <a:latin typeface="Calisto MT" panose="02040603050505030304" pitchFamily="18" charset="77"/>
              </a:rPr>
              <a:t>The 3 “</a:t>
            </a:r>
            <a:r>
              <a:rPr lang="en-US" sz="3600" dirty="0" err="1">
                <a:latin typeface="Calisto MT" panose="02040603050505030304" pitchFamily="18" charset="77"/>
              </a:rPr>
              <a:t>Ss</a:t>
            </a:r>
            <a:r>
              <a:rPr lang="en-US" sz="3600" dirty="0">
                <a:latin typeface="Calisto MT" panose="02040603050505030304" pitchFamily="18" charset="77"/>
              </a:rPr>
              <a:t>” </a:t>
            </a:r>
            <a:br>
              <a:rPr lang="en-US" sz="3600" dirty="0">
                <a:latin typeface="Calisto MT" panose="02040603050505030304" pitchFamily="18" charset="77"/>
              </a:rPr>
            </a:br>
            <a:r>
              <a:rPr lang="en-US" sz="3600" dirty="0">
                <a:latin typeface="Calisto MT" panose="02040603050505030304" pitchFamily="18" charset="77"/>
              </a:rPr>
              <a:t>of the Antibiotic Timeout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992A85-5049-5E46-99B8-F11E6B877F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6673-DC3B-4288-81C2-68B698155B62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99BBD3-CED0-874D-BBC2-7344082D3DC9}"/>
              </a:ext>
            </a:extLst>
          </p:cNvPr>
          <p:cNvSpPr/>
          <p:nvPr/>
        </p:nvSpPr>
        <p:spPr>
          <a:xfrm>
            <a:off x="827727" y="1651497"/>
            <a:ext cx="14891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83371F-1FA9-0343-869A-8E96C978E0F1}"/>
              </a:ext>
            </a:extLst>
          </p:cNvPr>
          <p:cNvSpPr/>
          <p:nvPr/>
        </p:nvSpPr>
        <p:spPr>
          <a:xfrm>
            <a:off x="827727" y="3194825"/>
            <a:ext cx="29434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pectrum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BB383D-54EC-714E-8E3E-25CA537500A2}"/>
              </a:ext>
            </a:extLst>
          </p:cNvPr>
          <p:cNvSpPr/>
          <p:nvPr/>
        </p:nvSpPr>
        <p:spPr>
          <a:xfrm>
            <a:off x="827727" y="4942228"/>
            <a:ext cx="24540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horten</a:t>
            </a:r>
            <a:endParaRPr lang="en-US" sz="5400" b="1" cap="none" spc="0" dirty="0">
              <a:ln w="1016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279AA41-57E1-5844-BCE5-DF9A05B5E94A}"/>
              </a:ext>
            </a:extLst>
          </p:cNvPr>
          <p:cNvCxnSpPr/>
          <p:nvPr/>
        </p:nvCxnSpPr>
        <p:spPr>
          <a:xfrm>
            <a:off x="827727" y="4560850"/>
            <a:ext cx="8115549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F73BF28-34C6-AF4E-90F1-E9878948D6DF}"/>
              </a:ext>
            </a:extLst>
          </p:cNvPr>
          <p:cNvCxnSpPr/>
          <p:nvPr/>
        </p:nvCxnSpPr>
        <p:spPr>
          <a:xfrm>
            <a:off x="849226" y="2761786"/>
            <a:ext cx="8115549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4855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A014F-763F-2440-A1C3-D8E1C7941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63566"/>
            <a:ext cx="7543800" cy="842150"/>
          </a:xfrm>
        </p:spPr>
        <p:txBody>
          <a:bodyPr/>
          <a:lstStyle/>
          <a:p>
            <a:r>
              <a:rPr lang="en-US" sz="3600" dirty="0">
                <a:latin typeface="Calisto MT" panose="02040603050505030304" pitchFamily="18" charset="77"/>
              </a:rPr>
              <a:t>The 3 “</a:t>
            </a:r>
            <a:r>
              <a:rPr lang="en-US" sz="3600" dirty="0" err="1">
                <a:latin typeface="Calisto MT" panose="02040603050505030304" pitchFamily="18" charset="77"/>
              </a:rPr>
              <a:t>Ss</a:t>
            </a:r>
            <a:r>
              <a:rPr lang="en-US" sz="3600" dirty="0">
                <a:latin typeface="Calisto MT" panose="02040603050505030304" pitchFamily="18" charset="77"/>
              </a:rPr>
              <a:t>” </a:t>
            </a:r>
            <a:br>
              <a:rPr lang="en-US" sz="3600" dirty="0">
                <a:latin typeface="Calisto MT" panose="02040603050505030304" pitchFamily="18" charset="77"/>
              </a:rPr>
            </a:br>
            <a:r>
              <a:rPr lang="en-US" sz="3600" dirty="0">
                <a:latin typeface="Calisto MT" panose="02040603050505030304" pitchFamily="18" charset="77"/>
              </a:rPr>
              <a:t>of the Antibiotic Timeout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992A85-5049-5E46-99B8-F11E6B877F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6673-DC3B-4288-81C2-68B698155B62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99BBD3-CED0-874D-BBC2-7344082D3DC9}"/>
              </a:ext>
            </a:extLst>
          </p:cNvPr>
          <p:cNvSpPr/>
          <p:nvPr/>
        </p:nvSpPr>
        <p:spPr>
          <a:xfrm>
            <a:off x="827727" y="1651497"/>
            <a:ext cx="14891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83371F-1FA9-0343-869A-8E96C978E0F1}"/>
              </a:ext>
            </a:extLst>
          </p:cNvPr>
          <p:cNvSpPr/>
          <p:nvPr/>
        </p:nvSpPr>
        <p:spPr>
          <a:xfrm>
            <a:off x="827727" y="3194825"/>
            <a:ext cx="29434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pectrum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BB383D-54EC-714E-8E3E-25CA537500A2}"/>
              </a:ext>
            </a:extLst>
          </p:cNvPr>
          <p:cNvSpPr/>
          <p:nvPr/>
        </p:nvSpPr>
        <p:spPr>
          <a:xfrm>
            <a:off x="827727" y="4942228"/>
            <a:ext cx="24540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horten</a:t>
            </a:r>
            <a:endParaRPr lang="en-US" sz="5400" b="1" cap="none" spc="0" dirty="0">
              <a:ln w="1016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45BC220-5A8E-8340-ACC5-2DA2A5A5DB48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4037671" y="2113162"/>
            <a:ext cx="1738660" cy="0"/>
          </a:xfrm>
          <a:prstGeom prst="straightConnector1">
            <a:avLst/>
          </a:prstGeom>
          <a:ln w="1016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2CB8E76-31B3-CC42-8C50-4B6FBC211C2F}"/>
              </a:ext>
            </a:extLst>
          </p:cNvPr>
          <p:cNvSpPr txBox="1"/>
          <p:nvPr/>
        </p:nvSpPr>
        <p:spPr>
          <a:xfrm>
            <a:off x="5776331" y="1743830"/>
            <a:ext cx="3166947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If another explanation for resident change-in-condition identified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If urine culture is negative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279AA41-57E1-5844-BCE5-DF9A05B5E94A}"/>
              </a:ext>
            </a:extLst>
          </p:cNvPr>
          <p:cNvCxnSpPr/>
          <p:nvPr/>
        </p:nvCxnSpPr>
        <p:spPr>
          <a:xfrm>
            <a:off x="827727" y="4560850"/>
            <a:ext cx="8115549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F73BF28-34C6-AF4E-90F1-E9878948D6DF}"/>
              </a:ext>
            </a:extLst>
          </p:cNvPr>
          <p:cNvCxnSpPr/>
          <p:nvPr/>
        </p:nvCxnSpPr>
        <p:spPr>
          <a:xfrm>
            <a:off x="849226" y="2761786"/>
            <a:ext cx="8115549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3039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A014F-763F-2440-A1C3-D8E1C7941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63566"/>
            <a:ext cx="7543800" cy="842150"/>
          </a:xfrm>
        </p:spPr>
        <p:txBody>
          <a:bodyPr/>
          <a:lstStyle/>
          <a:p>
            <a:r>
              <a:rPr lang="en-US" sz="3600" dirty="0">
                <a:latin typeface="Calisto MT" panose="02040603050505030304" pitchFamily="18" charset="77"/>
              </a:rPr>
              <a:t>The 3 “</a:t>
            </a:r>
            <a:r>
              <a:rPr lang="en-US" sz="3600" dirty="0" err="1">
                <a:latin typeface="Calisto MT" panose="02040603050505030304" pitchFamily="18" charset="77"/>
              </a:rPr>
              <a:t>Ss</a:t>
            </a:r>
            <a:r>
              <a:rPr lang="en-US" sz="3600" dirty="0">
                <a:latin typeface="Calisto MT" panose="02040603050505030304" pitchFamily="18" charset="77"/>
              </a:rPr>
              <a:t>” </a:t>
            </a:r>
            <a:br>
              <a:rPr lang="en-US" sz="3600" dirty="0">
                <a:latin typeface="Calisto MT" panose="02040603050505030304" pitchFamily="18" charset="77"/>
              </a:rPr>
            </a:br>
            <a:r>
              <a:rPr lang="en-US" sz="3600" dirty="0">
                <a:latin typeface="Calisto MT" panose="02040603050505030304" pitchFamily="18" charset="77"/>
              </a:rPr>
              <a:t>of the Antibiotic Timeout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992A85-5049-5E46-99B8-F11E6B877F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6673-DC3B-4288-81C2-68B698155B62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99BBD3-CED0-874D-BBC2-7344082D3DC9}"/>
              </a:ext>
            </a:extLst>
          </p:cNvPr>
          <p:cNvSpPr/>
          <p:nvPr/>
        </p:nvSpPr>
        <p:spPr>
          <a:xfrm>
            <a:off x="827727" y="1651497"/>
            <a:ext cx="14891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83371F-1FA9-0343-869A-8E96C978E0F1}"/>
              </a:ext>
            </a:extLst>
          </p:cNvPr>
          <p:cNvSpPr/>
          <p:nvPr/>
        </p:nvSpPr>
        <p:spPr>
          <a:xfrm>
            <a:off x="827727" y="3194825"/>
            <a:ext cx="29434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pectrum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BB383D-54EC-714E-8E3E-25CA537500A2}"/>
              </a:ext>
            </a:extLst>
          </p:cNvPr>
          <p:cNvSpPr/>
          <p:nvPr/>
        </p:nvSpPr>
        <p:spPr>
          <a:xfrm>
            <a:off x="827727" y="4942228"/>
            <a:ext cx="24540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horten</a:t>
            </a:r>
            <a:endParaRPr lang="en-US" sz="5400" b="1" cap="none" spc="0" dirty="0">
              <a:ln w="1016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0D2093B-D4BF-D54F-ABE6-A4C7A7CDFDCD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3973551" y="3276670"/>
            <a:ext cx="1802779" cy="382980"/>
          </a:xfrm>
          <a:prstGeom prst="straightConnector1">
            <a:avLst/>
          </a:prstGeom>
          <a:ln w="1016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18A449A-B81C-7747-9ADD-1B796F100EF5}"/>
              </a:ext>
            </a:extLst>
          </p:cNvPr>
          <p:cNvSpPr txBox="1"/>
          <p:nvPr/>
        </p:nvSpPr>
        <p:spPr>
          <a:xfrm>
            <a:off x="5776330" y="3015060"/>
            <a:ext cx="316694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Change to an antibiotic with activity against organism recovered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35607-275B-DD4E-AC23-037EEB8B465B}"/>
              </a:ext>
            </a:extLst>
          </p:cNvPr>
          <p:cNvSpPr txBox="1"/>
          <p:nvPr/>
        </p:nvSpPr>
        <p:spPr>
          <a:xfrm>
            <a:off x="4287920" y="3018202"/>
            <a:ext cx="880017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sto MT" panose="02040603050505030304" pitchFamily="18" charset="77"/>
              </a:rPr>
              <a:t>Resistance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279AA41-57E1-5844-BCE5-DF9A05B5E94A}"/>
              </a:ext>
            </a:extLst>
          </p:cNvPr>
          <p:cNvCxnSpPr/>
          <p:nvPr/>
        </p:nvCxnSpPr>
        <p:spPr>
          <a:xfrm>
            <a:off x="827727" y="4560850"/>
            <a:ext cx="8115549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F73BF28-34C6-AF4E-90F1-E9878948D6DF}"/>
              </a:ext>
            </a:extLst>
          </p:cNvPr>
          <p:cNvCxnSpPr/>
          <p:nvPr/>
        </p:nvCxnSpPr>
        <p:spPr>
          <a:xfrm>
            <a:off x="849226" y="2761786"/>
            <a:ext cx="8115549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100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A014F-763F-2440-A1C3-D8E1C7941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63566"/>
            <a:ext cx="7543800" cy="842150"/>
          </a:xfrm>
        </p:spPr>
        <p:txBody>
          <a:bodyPr/>
          <a:lstStyle/>
          <a:p>
            <a:r>
              <a:rPr lang="en-US" sz="3600" dirty="0">
                <a:latin typeface="Calisto MT" panose="02040603050505030304" pitchFamily="18" charset="77"/>
              </a:rPr>
              <a:t>The 3 “</a:t>
            </a:r>
            <a:r>
              <a:rPr lang="en-US" sz="3600" dirty="0" err="1">
                <a:latin typeface="Calisto MT" panose="02040603050505030304" pitchFamily="18" charset="77"/>
              </a:rPr>
              <a:t>Ss</a:t>
            </a:r>
            <a:r>
              <a:rPr lang="en-US" sz="3600" dirty="0">
                <a:latin typeface="Calisto MT" panose="02040603050505030304" pitchFamily="18" charset="77"/>
              </a:rPr>
              <a:t>” </a:t>
            </a:r>
            <a:br>
              <a:rPr lang="en-US" sz="3600" dirty="0">
                <a:latin typeface="Calisto MT" panose="02040603050505030304" pitchFamily="18" charset="77"/>
              </a:rPr>
            </a:br>
            <a:r>
              <a:rPr lang="en-US" sz="3600" dirty="0">
                <a:latin typeface="Calisto MT" panose="02040603050505030304" pitchFamily="18" charset="77"/>
              </a:rPr>
              <a:t>of the Antibiotic Timeout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992A85-5049-5E46-99B8-F11E6B877F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6673-DC3B-4288-81C2-68B698155B62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99BBD3-CED0-874D-BBC2-7344082D3DC9}"/>
              </a:ext>
            </a:extLst>
          </p:cNvPr>
          <p:cNvSpPr/>
          <p:nvPr/>
        </p:nvSpPr>
        <p:spPr>
          <a:xfrm>
            <a:off x="827727" y="1651497"/>
            <a:ext cx="14891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83371F-1FA9-0343-869A-8E96C978E0F1}"/>
              </a:ext>
            </a:extLst>
          </p:cNvPr>
          <p:cNvSpPr/>
          <p:nvPr/>
        </p:nvSpPr>
        <p:spPr>
          <a:xfrm>
            <a:off x="827727" y="3194825"/>
            <a:ext cx="29434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cap="none" spc="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pectrum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BB383D-54EC-714E-8E3E-25CA537500A2}"/>
              </a:ext>
            </a:extLst>
          </p:cNvPr>
          <p:cNvSpPr/>
          <p:nvPr/>
        </p:nvSpPr>
        <p:spPr>
          <a:xfrm>
            <a:off x="827727" y="4942228"/>
            <a:ext cx="24540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en-US" sz="5400" b="1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horten</a:t>
            </a:r>
            <a:endParaRPr lang="en-US" sz="5400" b="1" cap="none" spc="0" dirty="0">
              <a:ln w="1016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0D2093B-D4BF-D54F-ABE6-A4C7A7CDFDCD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3973551" y="3276670"/>
            <a:ext cx="1802779" cy="382980"/>
          </a:xfrm>
          <a:prstGeom prst="straightConnector1">
            <a:avLst/>
          </a:prstGeom>
          <a:ln w="1016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51AE974-39A6-0549-AA7F-153A6A9C1B6B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3973550" y="3655193"/>
            <a:ext cx="1802779" cy="279406"/>
          </a:xfrm>
          <a:prstGeom prst="straightConnector1">
            <a:avLst/>
          </a:prstGeom>
          <a:ln w="1016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18A449A-B81C-7747-9ADD-1B796F100EF5}"/>
              </a:ext>
            </a:extLst>
          </p:cNvPr>
          <p:cNvSpPr txBox="1"/>
          <p:nvPr/>
        </p:nvSpPr>
        <p:spPr>
          <a:xfrm>
            <a:off x="5776330" y="3015060"/>
            <a:ext cx="3166947" cy="52322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Calisto MT" panose="02040603050505030304" pitchFamily="18" charset="77"/>
              </a:rPr>
              <a:t>Change to an antibiotic with activity against organism recovered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176856-53C1-3949-8A61-FEBE06D9F7FC}"/>
              </a:ext>
            </a:extLst>
          </p:cNvPr>
          <p:cNvSpPr txBox="1"/>
          <p:nvPr/>
        </p:nvSpPr>
        <p:spPr>
          <a:xfrm>
            <a:off x="5776329" y="3672989"/>
            <a:ext cx="316694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sto MT" panose="02040603050505030304" pitchFamily="18" charset="77"/>
              </a:rPr>
              <a:t>De-escalate to narrow spectrum alternative (e.g., NFT, TMP/SMX)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35607-275B-DD4E-AC23-037EEB8B465B}"/>
              </a:ext>
            </a:extLst>
          </p:cNvPr>
          <p:cNvSpPr txBox="1"/>
          <p:nvPr/>
        </p:nvSpPr>
        <p:spPr>
          <a:xfrm>
            <a:off x="4287920" y="3018202"/>
            <a:ext cx="880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Calisto MT" panose="02040603050505030304" pitchFamily="18" charset="77"/>
              </a:rPr>
              <a:t>Resistance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57E082E-1DE7-EB44-92CC-FFBE31437D80}"/>
              </a:ext>
            </a:extLst>
          </p:cNvPr>
          <p:cNvSpPr txBox="1"/>
          <p:nvPr/>
        </p:nvSpPr>
        <p:spPr>
          <a:xfrm>
            <a:off x="4287921" y="3961221"/>
            <a:ext cx="880017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sto MT" panose="02040603050505030304" pitchFamily="18" charset="77"/>
              </a:rPr>
              <a:t>No Resistance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279AA41-57E1-5844-BCE5-DF9A05B5E94A}"/>
              </a:ext>
            </a:extLst>
          </p:cNvPr>
          <p:cNvCxnSpPr/>
          <p:nvPr/>
        </p:nvCxnSpPr>
        <p:spPr>
          <a:xfrm>
            <a:off x="827727" y="4560850"/>
            <a:ext cx="8115549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F73BF28-34C6-AF4E-90F1-E9878948D6DF}"/>
              </a:ext>
            </a:extLst>
          </p:cNvPr>
          <p:cNvCxnSpPr/>
          <p:nvPr/>
        </p:nvCxnSpPr>
        <p:spPr>
          <a:xfrm>
            <a:off x="849226" y="2761786"/>
            <a:ext cx="8115549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7209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.3.1.3337"/>
  <p:tag name="PPTVERSION" val="14"/>
  <p:tag name="TPOS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hs3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3972</TotalTime>
  <Words>509</Words>
  <Application>Microsoft Office PowerPoint</Application>
  <PresentationFormat>On-screen Show (4:3)</PresentationFormat>
  <Paragraphs>132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7" baseType="lpstr">
      <vt:lpstr>ＭＳ Ｐゴシック</vt:lpstr>
      <vt:lpstr>ＭＳ Ｐゴシック</vt:lpstr>
      <vt:lpstr>Arial</vt:lpstr>
      <vt:lpstr>Calibri</vt:lpstr>
      <vt:lpstr>Calibri Light</vt:lpstr>
      <vt:lpstr>Calisto MT</vt:lpstr>
      <vt:lpstr>Courier New</vt:lpstr>
      <vt:lpstr>ＭＳ 明朝</vt:lpstr>
      <vt:lpstr>Optima</vt:lpstr>
      <vt:lpstr>Trebuchet MS</vt:lpstr>
      <vt:lpstr>Tunga</vt:lpstr>
      <vt:lpstr>Verdana</vt:lpstr>
      <vt:lpstr>Wingdings</vt:lpstr>
      <vt:lpstr>dhs3</vt:lpstr>
      <vt:lpstr>Custom Design</vt:lpstr>
      <vt:lpstr>When and How to Treat UTI Section 3: Antibiotic Timeout</vt:lpstr>
      <vt:lpstr>UTI Toolkit – Module 4c Narration by: Christopher J. Crnich, MD PhD Chief of Medicine, William S. Middleton Memorial VA Hospital Associate Professor of Medicine, University of Wisconsin-Madison         Content developed in partnership with the Wisconsin Healthcare-Associated Infections in Long-Term Care Coalition</vt:lpstr>
      <vt:lpstr>There are Five Moments of  Antibiotic Decision-Making</vt:lpstr>
      <vt:lpstr>Opportunities to Modify Existing Antibiotic Therapy in NHs</vt:lpstr>
      <vt:lpstr>What is an Antibiotic Timeout?</vt:lpstr>
      <vt:lpstr>The 3 “Ss”  of the Antibiotic Timeout</vt:lpstr>
      <vt:lpstr>The 3 “Ss”  of the Antibiotic Timeout</vt:lpstr>
      <vt:lpstr>The 3 “Ss”  of the Antibiotic Timeout</vt:lpstr>
      <vt:lpstr>The 3 “Ss”  of the Antibiotic Timeout</vt:lpstr>
      <vt:lpstr>The 3 “Ss”  of the Antibiotic Timeout</vt:lpstr>
      <vt:lpstr>The 3 “Ss”  of the Antibiotic Timeout</vt:lpstr>
      <vt:lpstr>The 3 “Ss”  of the Antibiotic Timeout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 Boero</dc:creator>
  <cp:lastModifiedBy>LILLIAN VRANAS</cp:lastModifiedBy>
  <cp:revision>319</cp:revision>
  <dcterms:created xsi:type="dcterms:W3CDTF">2016-01-19T17:00:08Z</dcterms:created>
  <dcterms:modified xsi:type="dcterms:W3CDTF">2019-05-12T23:46:01Z</dcterms:modified>
</cp:coreProperties>
</file>