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69" r:id="rId2"/>
  </p:sldMasterIdLst>
  <p:notesMasterIdLst>
    <p:notesMasterId r:id="rId10"/>
  </p:notesMasterIdLst>
  <p:handoutMasterIdLst>
    <p:handoutMasterId r:id="rId11"/>
  </p:handoutMasterIdLst>
  <p:sldIdLst>
    <p:sldId id="260" r:id="rId3"/>
    <p:sldId id="589" r:id="rId4"/>
    <p:sldId id="423" r:id="rId5"/>
    <p:sldId id="414" r:id="rId6"/>
    <p:sldId id="424" r:id="rId7"/>
    <p:sldId id="425" r:id="rId8"/>
    <p:sldId id="588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D5FC79"/>
    <a:srgbClr val="D1D9EB"/>
    <a:srgbClr val="FFC136"/>
    <a:srgbClr val="EAEDF5"/>
    <a:srgbClr val="5E84CB"/>
    <a:srgbClr val="D2D9EC"/>
    <a:srgbClr val="FFB4C7"/>
    <a:srgbClr val="FE8C36"/>
    <a:srgbClr val="DCC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9" autoAdjust="0"/>
    <p:restoredTop sz="86376"/>
  </p:normalViewPr>
  <p:slideViewPr>
    <p:cSldViewPr snapToGrid="0">
      <p:cViewPr varScale="1">
        <p:scale>
          <a:sx n="114" d="100"/>
          <a:sy n="114" d="100"/>
        </p:scale>
        <p:origin x="114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594D7-2E6A-4BEF-BD32-15C138233F1E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26B78-DC9F-485A-BE99-94752757F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2421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A5174-B913-44E6-82BA-AC38681C9C35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90306-23F3-405F-938D-BAEF96940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7903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90306-23F3-405F-938D-BAEF96940E2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9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29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694B-BC93-4B77-BB20-BACDB97958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EE03-7F6D-45EC-8213-B9CB78E01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7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84373-F604-4AE5-89BB-8DB560C114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9916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38767-F1D5-48C7-9B3C-148A4D6F4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271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7691E-50B9-4CE3-A708-061584C3E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49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7BCC-5109-4EED-BCC0-79841F4B2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992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A157A-11C2-4B6F-A98D-248877E10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86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764DB-78F2-4FA8-9DB6-E58C84BEDA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650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1BF9E-DA4C-476F-B48C-A93ED8CD46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584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437A-7943-4A42-824E-2DEB128EB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1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13B75-F950-47D2-9E32-9C38E1C78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73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A8B8A-2836-488A-85E6-CE10CAB2D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673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A156E-637D-4C2F-9572-90CEDDECC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612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D6D34-428A-4C14-B327-5B3D75FCD5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490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6E55-0D4C-4728-8599-79096AAB0B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404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BD2DC-B97E-4C1E-90A0-956B0B0E72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078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317C-213A-4E30-9F79-982640AB7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996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43ED-FAF5-4EB8-846B-082CC15518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164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95489-C0E4-4829-A77F-0631836587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73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E8F84-74BF-4DCE-9810-398318C62B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696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1157A-3B23-4CF8-8926-7E9923B1D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3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07C3D-2E27-43F6-8936-0AD0D910A3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3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621A4-A24E-4AE7-831E-AC17CFFA31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282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92697-1A33-4087-AABC-94FDC7EC2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967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63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17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23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16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170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26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94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3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EFFA3-94CA-4B4E-AE05-221EDB54F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8774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3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2032-9007-4EED-BE36-EF010681EC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75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6673-DC3B-4288-81C2-68B698155B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24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70B95-2D64-40F4-90DC-C962B69EB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6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021EB-9075-4096-8E18-488CEFE6B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9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718C4-EBB2-4B84-9B01-E8D5A1A868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25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5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6525" y="6473827"/>
            <a:ext cx="7543800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ea typeface="MS PGothic" panose="020B0600070205080204" pitchFamily="34" charset="-128"/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ea typeface="MS PGothic" panose="020B0600070205080204" pitchFamily="34" charset="-128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7"/>
            <a:ext cx="533400" cy="3079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D0D0D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4776F-6095-4022-86EC-229AE8339B0A}" type="slidenum">
              <a:rPr lang="en-US" altLang="en-US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032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6" y="73025"/>
            <a:ext cx="5572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a typeface="MS PGothic" panose="020B0600070205080204" pitchFamily="34" charset="-128"/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ea typeface="MS PGothic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9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sto MT" pitchFamily="18" charset="0"/>
          <a:ea typeface="MS PGothic" panose="020B0600070205080204" pitchFamily="34" charset="-128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legis.wisconsin.gov/2013/related/acts/29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1400" y="2077504"/>
            <a:ext cx="7543800" cy="1820728"/>
          </a:xfrm>
        </p:spPr>
        <p:txBody>
          <a:bodyPr>
            <a:normAutofit/>
          </a:bodyPr>
          <a:lstStyle/>
          <a:p>
            <a:r>
              <a:rPr lang="en-US" dirty="0"/>
              <a:t>When and How to Treat </a:t>
            </a:r>
            <a:r>
              <a:rPr lang="en-US" dirty="0" smtClean="0"/>
              <a:t>UTI</a:t>
            </a:r>
            <a:br>
              <a:rPr lang="en-US" dirty="0" smtClean="0"/>
            </a:br>
            <a:r>
              <a:rPr lang="en-US" sz="4000" dirty="0" smtClean="0"/>
              <a:t>Section 4: The Role of the Pharmacist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17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</a:t>
            </a:r>
            <a:r>
              <a:rPr lang="en-US" sz="4000" b="0" dirty="0" smtClean="0">
                <a:latin typeface="Calisto MT" panose="02040603050505030304" pitchFamily="18" charset="0"/>
              </a:rPr>
              <a:t>4d</a:t>
            </a:r>
            <a:r>
              <a:rPr lang="en-US" sz="4000" b="0" dirty="0">
                <a:latin typeface="Calisto MT" panose="02040603050505030304" pitchFamily="18" charset="0"/>
              </a:rPr>
              <a:t/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 smtClean="0">
                <a:latin typeface="Calisto MT" panose="02040603050505030304" pitchFamily="18" charset="0"/>
              </a:rPr>
              <a:t>Matthew Palmer B.S., </a:t>
            </a:r>
            <a:r>
              <a:rPr lang="en-US" sz="2800" b="0" dirty="0" err="1" smtClean="0">
                <a:latin typeface="Calisto MT" panose="02040603050505030304" pitchFamily="18" charset="0"/>
              </a:rPr>
              <a:t>PharmD</a:t>
            </a:r>
            <a:r>
              <a:rPr lang="en-US" sz="2800" b="0" dirty="0" smtClean="0">
                <a:latin typeface="Calisto MT" panose="02040603050505030304" pitchFamily="18" charset="0"/>
              </a:rPr>
              <a:t>, BCGP 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Wisconsin Healthcare-Associated Infections in Long-Term Care Coalition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Regional Clinical Manager, </a:t>
            </a:r>
            <a:r>
              <a:rPr lang="en-US" sz="2000" b="0" dirty="0" err="1" smtClean="0">
                <a:latin typeface="Calisto MT" panose="02040603050505030304" pitchFamily="18" charset="0"/>
              </a:rPr>
              <a:t>AlixaRx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Content </a:t>
            </a:r>
            <a:r>
              <a:rPr lang="en-US" sz="2000" b="0" dirty="0">
                <a:latin typeface="Calisto MT" panose="02040603050505030304" pitchFamily="18" charset="0"/>
              </a:rPr>
              <a:t>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26667"/>
          <a:stretch/>
        </p:blipFill>
        <p:spPr>
          <a:xfrm>
            <a:off x="3454871" y="2590318"/>
            <a:ext cx="262805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8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027" y="558801"/>
            <a:ext cx="7453423" cy="1289678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77"/>
              </a:rPr>
              <a:t>The Collaborative Role of the Pharmacist in Antibiotic Stewardship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0127"/>
            <a:ext cx="8229600" cy="33528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en-US" b="1" dirty="0"/>
              <a:t>Work with a consultant pharmacist</a:t>
            </a:r>
            <a:r>
              <a:rPr lang="en-US" dirty="0"/>
              <a:t> who has received specialized infectious diseases or antibiotic stewardship training”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ACCE73-8989-4944-A31D-142AF7940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61" y="6538670"/>
            <a:ext cx="56578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Calibri" charset="0"/>
                <a:cs typeface="Calibri" charset="0"/>
                <a:sym typeface="Optima" charset="0"/>
              </a:rPr>
              <a:t>14 </a:t>
            </a:r>
            <a:r>
              <a:rPr lang="en-US" sz="1200" dirty="0">
                <a:latin typeface="Calibri" charset="0"/>
                <a:cs typeface="Calibri" charset="0"/>
                <a:sym typeface="Optima" charset="0"/>
              </a:rPr>
              <a:t>CDC </a:t>
            </a:r>
            <a:r>
              <a:rPr lang="en-US" sz="1200" i="1" dirty="0">
                <a:latin typeface="Calibri" charset="0"/>
                <a:cs typeface="Calibri" charset="0"/>
                <a:sym typeface="Optima" charset="0"/>
              </a:rPr>
              <a:t>The Core Elements of Antibiotic Stewardship for Nursing Homes </a:t>
            </a:r>
            <a:r>
              <a:rPr lang="en-US" sz="1200" dirty="0">
                <a:latin typeface="Calibri" charset="0"/>
                <a:cs typeface="Calibri" charset="0"/>
                <a:sym typeface="Optima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642798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0" y="538165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anose="02040603050505030304" pitchFamily="18" charset="77"/>
              </a:rPr>
              <a:t>Details, details,…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8300"/>
            <a:ext cx="8390586" cy="4572000"/>
          </a:xfrm>
        </p:spPr>
        <p:txBody>
          <a:bodyPr/>
          <a:lstStyle/>
          <a:p>
            <a:r>
              <a:rPr lang="en-US" dirty="0"/>
              <a:t>Pharmacist involvement real time</a:t>
            </a:r>
          </a:p>
          <a:p>
            <a:r>
              <a:rPr lang="en-US" dirty="0"/>
              <a:t>Current serum creatinine, weight, height</a:t>
            </a:r>
          </a:p>
          <a:p>
            <a:r>
              <a:rPr lang="en-US" dirty="0"/>
              <a:t>Current active medications list</a:t>
            </a:r>
          </a:p>
          <a:p>
            <a:r>
              <a:rPr lang="en-US" dirty="0"/>
              <a:t>Allergy history</a:t>
            </a:r>
          </a:p>
          <a:p>
            <a:r>
              <a:rPr lang="en-US" dirty="0"/>
              <a:t>Lab microbiology report availability</a:t>
            </a:r>
          </a:p>
          <a:p>
            <a:r>
              <a:rPr lang="en-US" dirty="0"/>
              <a:t>Pharmacist/physician order attestation signature</a:t>
            </a:r>
          </a:p>
          <a:p>
            <a:r>
              <a:rPr lang="en-US" dirty="0"/>
              <a:t>Physician participation and acceptance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229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394" y="563565"/>
            <a:ext cx="7251405" cy="1036637"/>
          </a:xfrm>
        </p:spPr>
        <p:txBody>
          <a:bodyPr/>
          <a:lstStyle/>
          <a:p>
            <a:r>
              <a:rPr lang="en-US" sz="3200" dirty="0">
                <a:latin typeface="Calisto MT" panose="02040603050505030304" pitchFamily="18" charset="77"/>
              </a:rPr>
              <a:t>Wisconsin Act 294 (2013) – Amendment to  Wisconsin Statutes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0064"/>
            <a:ext cx="8229600" cy="4398335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FF0000"/>
                </a:solidFill>
                <a:latin typeface="Calisto MT" panose="02040603050505030304" pitchFamily="18" charset="77"/>
              </a:rPr>
              <a:t>49.498 </a:t>
            </a:r>
            <a:r>
              <a:rPr lang="en-US" sz="2400" b="1" dirty="0">
                <a:solidFill>
                  <a:srgbClr val="FF0000"/>
                </a:solidFill>
                <a:latin typeface="Calisto MT" panose="02040603050505030304" pitchFamily="18" charset="77"/>
              </a:rPr>
              <a:t>(2)</a:t>
            </a:r>
            <a:r>
              <a:rPr lang="en-US" sz="2400" dirty="0">
                <a:solidFill>
                  <a:srgbClr val="FF0000"/>
                </a:solidFill>
                <a:latin typeface="Calisto MT" panose="02040603050505030304" pitchFamily="18" charset="77"/>
              </a:rPr>
              <a:t> (a) 3. A (</a:t>
            </a:r>
            <a:r>
              <a:rPr lang="en-US" sz="2400" i="1" dirty="0">
                <a:solidFill>
                  <a:srgbClr val="FF0000"/>
                </a:solidFill>
                <a:latin typeface="Calisto MT" panose="02040603050505030304" pitchFamily="18" charset="77"/>
              </a:rPr>
              <a:t>nursing home</a:t>
            </a:r>
            <a:r>
              <a:rPr lang="en-US" sz="2400" dirty="0">
                <a:solidFill>
                  <a:srgbClr val="FF0000"/>
                </a:solidFill>
                <a:latin typeface="Calisto MT" panose="02040603050505030304" pitchFamily="18" charset="77"/>
              </a:rPr>
              <a:t>) quality assessment and assurance committee … may establish written guidelines or procedures for making therapeutic alternate drug selections … if the committee members include a pharmacist</a:t>
            </a:r>
            <a:r>
              <a:rPr lang="en-US" sz="2400" dirty="0">
                <a:latin typeface="Calisto MT" panose="02040603050505030304" pitchFamily="18" charset="77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en-US" sz="2400" b="1" cap="small" dirty="0">
                <a:latin typeface="Calisto MT" panose="02040603050505030304" pitchFamily="18" charset="77"/>
              </a:rPr>
              <a:t>Section 4</a:t>
            </a:r>
            <a:r>
              <a:rPr lang="en-US" sz="2400" b="1" dirty="0">
                <a:latin typeface="Calisto MT" panose="02040603050505030304" pitchFamily="18" charset="77"/>
              </a:rPr>
              <a:t>. </a:t>
            </a:r>
            <a:r>
              <a:rPr lang="en-US" sz="2400" dirty="0">
                <a:latin typeface="Calisto MT" panose="02040603050505030304" pitchFamily="18" charset="77"/>
              </a:rPr>
              <a:t>450.033 of the statutes is created to read: </a:t>
            </a:r>
          </a:p>
          <a:p>
            <a:pPr>
              <a:spcAft>
                <a:spcPts val="1800"/>
              </a:spcAft>
            </a:pPr>
            <a:r>
              <a:rPr lang="en-US" sz="2400" b="1" dirty="0">
                <a:latin typeface="Calisto MT" panose="02040603050505030304" pitchFamily="18" charset="77"/>
              </a:rPr>
              <a:t>450.033</a:t>
            </a:r>
            <a:r>
              <a:rPr lang="en-US" sz="2400" dirty="0">
                <a:latin typeface="Calisto MT" panose="02040603050505030304" pitchFamily="18" charset="77"/>
              </a:rPr>
              <a:t> </a:t>
            </a:r>
            <a:r>
              <a:rPr lang="en-US" sz="2400" b="1" dirty="0">
                <a:latin typeface="Calisto MT" panose="02040603050505030304" pitchFamily="18" charset="77"/>
              </a:rPr>
              <a:t>Services delegated by physician</a:t>
            </a:r>
            <a:r>
              <a:rPr lang="en-US" sz="2400" b="1" dirty="0">
                <a:solidFill>
                  <a:srgbClr val="FF0000"/>
                </a:solidFill>
                <a:latin typeface="Calisto MT" panose="02040603050505030304" pitchFamily="18" charset="77"/>
              </a:rPr>
              <a:t>.</a:t>
            </a:r>
            <a:r>
              <a:rPr lang="en-US" sz="2400" dirty="0">
                <a:solidFill>
                  <a:srgbClr val="FF0000"/>
                </a:solidFill>
                <a:latin typeface="Calisto MT" panose="02040603050505030304" pitchFamily="18" charset="77"/>
              </a:rPr>
              <a:t> A pharmacist may perform any patient care service delegated to the pharmacist by a physician, as defined in s. 448.01 (5).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BE7F08-D6A6-4848-884B-8B2317660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60" y="6538670"/>
            <a:ext cx="72979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Calibri" charset="0"/>
                <a:cs typeface="Calibri" charset="0"/>
                <a:sym typeface="Optima" charset="0"/>
              </a:rPr>
              <a:t>15 </a:t>
            </a:r>
            <a:r>
              <a:rPr lang="en-US" sz="1200" dirty="0">
                <a:latin typeface="Calibri" charset="0"/>
                <a:cs typeface="Calibri" charset="0"/>
                <a:sym typeface="Optima" charset="0"/>
              </a:rPr>
              <a:t>Wisconsin Statutes: available for review at - </a:t>
            </a:r>
            <a:r>
              <a:rPr lang="en-US" sz="1200" dirty="0">
                <a:latin typeface="Calibri" charset="0"/>
                <a:cs typeface="Calibri" charset="0"/>
                <a:sym typeface="Optima" charset="0"/>
                <a:hlinkClick r:id="rId2"/>
              </a:rPr>
              <a:t>https://docs.legis.wisconsin.gov/2013/related/acts/294</a:t>
            </a:r>
            <a:endParaRPr lang="en-US" sz="1200" dirty="0">
              <a:latin typeface="Calibri" charset="0"/>
              <a:cs typeface="Calibri" charset="0"/>
              <a:sym typeface="Opti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41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762" y="563565"/>
            <a:ext cx="7046137" cy="1036637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77"/>
              </a:rPr>
              <a:t>Practical Matters of WI Act 294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65004"/>
            <a:ext cx="8229600" cy="4483395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There must be a facility policy</a:t>
            </a:r>
          </a:p>
          <a:p>
            <a:pPr>
              <a:spcAft>
                <a:spcPts val="1800"/>
              </a:spcAft>
            </a:pPr>
            <a:r>
              <a:rPr lang="en-US" dirty="0"/>
              <a:t>There must be a collaborative practice agreement between a physician and/or a PA</a:t>
            </a:r>
          </a:p>
          <a:p>
            <a:pPr>
              <a:spcAft>
                <a:spcPts val="1800"/>
              </a:spcAft>
            </a:pPr>
            <a:r>
              <a:rPr lang="en-US" dirty="0"/>
              <a:t>There must be a physician signature for Medicare payment for lab monitoring tests</a:t>
            </a:r>
          </a:p>
          <a:p>
            <a:pPr>
              <a:spcAft>
                <a:spcPts val="1800"/>
              </a:spcAft>
            </a:pPr>
            <a:r>
              <a:rPr lang="en-US" dirty="0"/>
              <a:t>NPs not included</a:t>
            </a:r>
          </a:p>
          <a:p>
            <a:pPr marL="0" indent="0">
              <a:spcAft>
                <a:spcPts val="18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85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00" y="563565"/>
            <a:ext cx="7543800" cy="1036637"/>
          </a:xfrm>
        </p:spPr>
        <p:txBody>
          <a:bodyPr/>
          <a:lstStyle/>
          <a:p>
            <a:r>
              <a:rPr lang="en-US" b="0" dirty="0">
                <a:latin typeface="Calisto MT" panose="02040603050505030304" pitchFamily="18" charset="77"/>
              </a:rPr>
              <a:t>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8300"/>
            <a:ext cx="8229600" cy="4572000"/>
          </a:xfrm>
        </p:spPr>
        <p:txBody>
          <a:bodyPr/>
          <a:lstStyle/>
          <a:p>
            <a:r>
              <a:rPr lang="en-US" sz="2800" dirty="0"/>
              <a:t>Allow pharmacist to </a:t>
            </a:r>
          </a:p>
          <a:p>
            <a:pPr lvl="1"/>
            <a:r>
              <a:rPr lang="en-US" sz="2400" dirty="0"/>
              <a:t>Order labs</a:t>
            </a:r>
          </a:p>
          <a:p>
            <a:pPr lvl="1"/>
            <a:r>
              <a:rPr lang="en-US" sz="2400" dirty="0"/>
              <a:t>Dose adjust based on renal function </a:t>
            </a:r>
          </a:p>
          <a:p>
            <a:pPr lvl="1"/>
            <a:r>
              <a:rPr lang="en-US" sz="2400" dirty="0"/>
              <a:t>Decrease duration</a:t>
            </a:r>
          </a:p>
          <a:p>
            <a:pPr lvl="1"/>
            <a:r>
              <a:rPr lang="en-US" sz="2400" dirty="0"/>
              <a:t>Discontinue antibiotic at 48 hr. timeout</a:t>
            </a:r>
          </a:p>
          <a:p>
            <a:pPr lvl="1"/>
            <a:r>
              <a:rPr lang="en-US" sz="2400" dirty="0"/>
              <a:t>De-escalate or change antibiotic at 48 hr. timeout</a:t>
            </a:r>
          </a:p>
          <a:p>
            <a:r>
              <a:rPr lang="en-US" sz="2800" dirty="0"/>
              <a:t>Create facility policy to contact pharmacist at 48 hr. timeout for recommendations</a:t>
            </a:r>
          </a:p>
          <a:p>
            <a:r>
              <a:rPr lang="en-US" sz="2800" dirty="0"/>
              <a:t>Create facility policy to contact physician at 48 hr. timeout if resident not responding to therapy.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8891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4"/>
  <p:tag name="TPOS" val="2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3885</TotalTime>
  <Words>320</Words>
  <Application>Microsoft Office PowerPoint</Application>
  <PresentationFormat>On-screen Show (4:3)</PresentationFormat>
  <Paragraphs>42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MS PGothic</vt:lpstr>
      <vt:lpstr>MS PGothic</vt:lpstr>
      <vt:lpstr>Arial</vt:lpstr>
      <vt:lpstr>Calibri</vt:lpstr>
      <vt:lpstr>Calibri Light</vt:lpstr>
      <vt:lpstr>Calisto MT</vt:lpstr>
      <vt:lpstr>Courier New</vt:lpstr>
      <vt:lpstr>Optima</vt:lpstr>
      <vt:lpstr>Trebuchet MS</vt:lpstr>
      <vt:lpstr>Tunga</vt:lpstr>
      <vt:lpstr>Verdana</vt:lpstr>
      <vt:lpstr>Wingdings</vt:lpstr>
      <vt:lpstr>dhs3</vt:lpstr>
      <vt:lpstr>Custom Design</vt:lpstr>
      <vt:lpstr>When and How to Treat UTI Section 4: The Role of the Pharmacist</vt:lpstr>
      <vt:lpstr>UTI Toolkit – Module 4d Narration by: Matthew Palmer B.S., PharmD, BCGP  Wisconsin Healthcare-Associated Infections in Long-Term Care Coalition Regional Clinical Manager, AlixaRx         Content developed in partnership with the Wisconsin Healthcare-Associated Infections in Long-Term Care Coalition</vt:lpstr>
      <vt:lpstr>The Collaborative Role of the Pharmacist in Antibiotic Stewardship </vt:lpstr>
      <vt:lpstr>Details, details,…</vt:lpstr>
      <vt:lpstr>Wisconsin Act 294 (2013) – Amendment to  Wisconsin Statutes </vt:lpstr>
      <vt:lpstr>Practical Matters of WI Act 294</vt:lpstr>
      <vt:lpstr>Opportunities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 Boero</dc:creator>
  <cp:lastModifiedBy>Jennifer Robinson</cp:lastModifiedBy>
  <cp:revision>319</cp:revision>
  <dcterms:created xsi:type="dcterms:W3CDTF">2016-01-19T17:00:08Z</dcterms:created>
  <dcterms:modified xsi:type="dcterms:W3CDTF">2019-04-22T20:22:25Z</dcterms:modified>
</cp:coreProperties>
</file>