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879" autoAdjust="0"/>
  </p:normalViewPr>
  <p:slideViewPr>
    <p:cSldViewPr snapToGrid="0">
      <p:cViewPr varScale="1">
        <p:scale>
          <a:sx n="116" d="100"/>
          <a:sy n="116" d="100"/>
        </p:scale>
        <p:origin x="3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4B5B9-F7B8-4E65-B8E3-C51359AF337D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E1D1F-7FAC-4DA6-BCF3-6E7BEDDC1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21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236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endParaRPr lang="en-US" altLang="en-US" dirty="0" smtClean="0">
              <a:ea typeface="ＭＳ Ｐゴシック" pitchFamily="-65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75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63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74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747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5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ＭＳ Ｐゴシック" pitchFamily="-65" charset="-128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218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ＭＳ Ｐゴシック" pitchFamily="-65" charset="-128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1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92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99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4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35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6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92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6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0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1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53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6A5E9-EF84-4E66-B357-4347CBAAFAD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A777D-C82A-4542-B1C6-09D942B1F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6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Sustainability of Organizational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14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99280" y="365125"/>
            <a:ext cx="9354519" cy="874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What</a:t>
            </a:r>
            <a:r>
              <a:rPr lang="en-US" sz="4000" dirty="0" smtClean="0">
                <a:ea typeface="ＭＳ Ｐゴシック" pitchFamily="1" charset="-128"/>
                <a:cs typeface="ＭＳ Ｐゴシック" pitchFamily="1" charset="-128"/>
              </a:rPr>
              <a:t> do we know about Sustaining Change</a:t>
            </a:r>
            <a:endParaRPr lang="en-US" sz="2000" dirty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838200" y="1577347"/>
            <a:ext cx="10515600" cy="4358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Clinicians and managers have different opinions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Leadership support is a facilitator and barrier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 linked to the underlying organizational culture is more likely to be sustained.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Participation in a given QI intervention appears to influence staff perceptions about sustainability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C:\Users\user\AppData\Local\Microsoft\Windows\Temporary Internet Files\Content.IE5\IAYDK0QC\change-1[1]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653" y="5035969"/>
            <a:ext cx="2743200" cy="123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73707" y="6546852"/>
            <a:ext cx="7543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65" charset="-128"/>
              </a:rPr>
              <a:t>1. </a:t>
            </a:r>
            <a:r>
              <a:rPr kumimoji="0" lang="en-US" altLang="en-US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65" charset="-128"/>
              </a:rPr>
              <a:t>Scheirer</a:t>
            </a:r>
            <a:r>
              <a:rPr kumimoji="0" lang="en-US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65" charset="-128"/>
              </a:rPr>
              <a:t> MA, 2013. Linking sustainability research to intervention types Am J Public Health. 2013 Apr;103(4):e73-80</a:t>
            </a:r>
          </a:p>
        </p:txBody>
      </p:sp>
    </p:spTree>
    <p:extLst>
      <p:ext uri="{BB962C8B-B14F-4D97-AF65-F5344CB8AC3E}">
        <p14:creationId xmlns:p14="http://schemas.microsoft.com/office/powerpoint/2010/main" val="232068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766806" y="365125"/>
            <a:ext cx="9586993" cy="9522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mtClean="0">
                <a:ea typeface="ＭＳ Ｐゴシック" pitchFamily="1" charset="-128"/>
                <a:cs typeface="ＭＳ Ｐゴシック" pitchFamily="1" charset="-128"/>
              </a:rPr>
              <a:t>What</a:t>
            </a:r>
            <a:r>
              <a:rPr lang="en-US" sz="4000" smtClean="0">
                <a:ea typeface="ＭＳ Ｐゴシック" pitchFamily="1" charset="-128"/>
                <a:cs typeface="ＭＳ Ｐゴシック" pitchFamily="1" charset="-128"/>
              </a:rPr>
              <a:t> do we know about Sustaining Change</a:t>
            </a:r>
            <a:endParaRPr lang="en-US" sz="2000" dirty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838200" y="1577347"/>
            <a:ext cx="10515600" cy="3909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itchFamily="-65" charset="2"/>
              <a:buChar char="§"/>
            </a:pPr>
            <a:r>
              <a:rPr lang="en-US" altLang="en-US" smtClean="0">
                <a:solidFill>
                  <a:srgbClr val="404040"/>
                </a:solidFill>
                <a:ea typeface="ＭＳ Ｐゴシック" pitchFamily="-65" charset="-128"/>
              </a:rPr>
              <a:t>Focus on creating a culture of change vs. making the measures</a:t>
            </a:r>
          </a:p>
          <a:p>
            <a:pPr>
              <a:lnSpc>
                <a:spcPct val="150000"/>
              </a:lnSpc>
              <a:buFont typeface="Wingdings" pitchFamily="-65" charset="2"/>
              <a:buChar char="§"/>
            </a:pPr>
            <a:r>
              <a:rPr lang="en-US" altLang="en-US" smtClean="0">
                <a:solidFill>
                  <a:srgbClr val="404040"/>
                </a:solidFill>
                <a:ea typeface="ＭＳ Ｐゴシック" pitchFamily="-65" charset="-128"/>
              </a:rPr>
              <a:t>Recognize that sustainment is only good for so long.</a:t>
            </a:r>
          </a:p>
          <a:p>
            <a:pPr>
              <a:lnSpc>
                <a:spcPct val="150000"/>
              </a:lnSpc>
              <a:buFont typeface="Wingdings" pitchFamily="-65" charset="2"/>
              <a:buChar char="§"/>
            </a:pPr>
            <a:r>
              <a:rPr lang="en-US" altLang="en-US" smtClean="0">
                <a:solidFill>
                  <a:srgbClr val="404040"/>
                </a:solidFill>
                <a:ea typeface="ＭＳ Ｐゴシック" pitchFamily="-65" charset="-128"/>
              </a:rPr>
              <a:t>Over time sustainment becomes the new norm. </a:t>
            </a:r>
          </a:p>
          <a:p>
            <a:pPr>
              <a:lnSpc>
                <a:spcPct val="150000"/>
              </a:lnSpc>
              <a:buFont typeface="Wingdings" pitchFamily="-65" charset="2"/>
              <a:buChar char="§"/>
            </a:pPr>
            <a:r>
              <a:rPr lang="en-US" altLang="en-US" smtClean="0">
                <a:solidFill>
                  <a:srgbClr val="404040"/>
                </a:solidFill>
                <a:ea typeface="ＭＳ Ｐゴシック" pitchFamily="-65" charset="-128"/>
              </a:rPr>
              <a:t>Address the need for continuous improvement.</a:t>
            </a:r>
          </a:p>
          <a:p>
            <a:pPr>
              <a:lnSpc>
                <a:spcPct val="150000"/>
              </a:lnSpc>
              <a:buFont typeface="Wingdings" pitchFamily="-65" charset="2"/>
              <a:buChar char="§"/>
            </a:pPr>
            <a:r>
              <a:rPr lang="en-US" altLang="en-US" smtClean="0">
                <a:solidFill>
                  <a:srgbClr val="404040"/>
                </a:solidFill>
                <a:ea typeface="ＭＳ Ｐゴシック" pitchFamily="-65" charset="-128"/>
              </a:rPr>
              <a:t>Reach a point where the tipping point of better practice is the goal</a:t>
            </a:r>
            <a:endParaRPr lang="en-US" altLang="en-US" dirty="0">
              <a:solidFill>
                <a:srgbClr val="404040"/>
              </a:solidFill>
              <a:ea typeface="ＭＳ Ｐゴシック" pitchFamily="-65" charset="-128"/>
            </a:endParaRPr>
          </a:p>
        </p:txBody>
      </p:sp>
      <p:pic>
        <p:nvPicPr>
          <p:cNvPr id="5" name="Picture 2" descr="C:\Users\user\AppData\Local\Microsoft\Windows\Temporary Internet Files\Content.IE5\IAYDK0QC\change-1[1]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452" y="5127708"/>
            <a:ext cx="2743200" cy="123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1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296" y="2753982"/>
            <a:ext cx="58581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Sustainability Influencers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0966" y="3523423"/>
            <a:ext cx="5486173" cy="155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Innovation and Organizational</a:t>
            </a:r>
          </a:p>
          <a:p>
            <a:pPr marL="228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Organizational and Staffing</a:t>
            </a:r>
          </a:p>
          <a:p>
            <a:pPr marL="228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Innovation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and Staff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877" y="702345"/>
            <a:ext cx="7772400" cy="557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3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7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609600"/>
            <a:ext cx="7543800" cy="5105400"/>
          </a:xfrm>
        </p:spPr>
        <p:txBody>
          <a:bodyPr>
            <a:normAutofit fontScale="90000"/>
          </a:bodyPr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5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>
                <a:latin typeface="Calisto MT" panose="02040603050505030304" pitchFamily="18" charset="0"/>
              </a:rPr>
              <a:t>Jay Ford, PhD, FACHE, LFHIMSS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Assistant Professor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School of Pharmacy, University of Wisconsin-Madison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/>
            </a:r>
            <a:br>
              <a:rPr lang="en-US" sz="2000" b="0" dirty="0" smtClean="0">
                <a:latin typeface="Calisto MT" panose="02040603050505030304" pitchFamily="18" charset="0"/>
              </a:rPr>
            </a:br>
            <a:r>
              <a:rPr lang="en-US" sz="2000" dirty="0">
                <a:latin typeface="Calisto MT" panose="02040603050505030304" pitchFamily="18" charset="0"/>
              </a:rPr>
              <a:t/>
            </a:r>
            <a:br>
              <a:rPr lang="en-US" sz="2000" dirty="0">
                <a:latin typeface="Calisto MT" panose="02040603050505030304" pitchFamily="18" charset="0"/>
              </a:rPr>
            </a:br>
            <a:r>
              <a:rPr lang="en-US" sz="2000" dirty="0" smtClean="0">
                <a:latin typeface="Calisto MT" panose="02040603050505030304" pitchFamily="18" charset="0"/>
              </a:rPr>
              <a:t/>
            </a:r>
            <a:br>
              <a:rPr lang="en-US" sz="2000" dirty="0" smtClean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Content 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75" y="5685337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441358" y="6139189"/>
            <a:ext cx="8513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0" b="37633"/>
          <a:stretch/>
        </p:blipFill>
        <p:spPr>
          <a:xfrm>
            <a:off x="4671063" y="2623855"/>
            <a:ext cx="3273029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0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sustainability</a:t>
            </a:r>
          </a:p>
          <a:p>
            <a:pPr lvl="1"/>
            <a:r>
              <a:rPr lang="en-US" dirty="0" smtClean="0"/>
              <a:t>Why does it matter?</a:t>
            </a:r>
          </a:p>
          <a:p>
            <a:pPr lvl="1"/>
            <a:r>
              <a:rPr lang="en-US" dirty="0" smtClean="0"/>
              <a:t>How is it defined?</a:t>
            </a:r>
          </a:p>
          <a:p>
            <a:pPr lvl="1"/>
            <a:r>
              <a:rPr lang="en-US" dirty="0" smtClean="0"/>
              <a:t>What do we know – lessons learned?</a:t>
            </a:r>
          </a:p>
          <a:p>
            <a:r>
              <a:rPr lang="en-US" dirty="0" smtClean="0"/>
              <a:t>Identify and understand the role of sustainability influencers on sustainment of organizational change</a:t>
            </a:r>
          </a:p>
          <a:p>
            <a:r>
              <a:rPr lang="en-US" dirty="0" smtClean="0"/>
              <a:t>Understand the importance of sustainability planning</a:t>
            </a:r>
          </a:p>
          <a:p>
            <a:r>
              <a:rPr lang="en-US" dirty="0" smtClean="0"/>
              <a:t>Learn how to develop a sustainability plan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15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2459504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Learning about Sustainability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8431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799" y="325132"/>
            <a:ext cx="100021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1" charset="-128"/>
                <a:cs typeface="ＭＳ Ｐゴシック" pitchFamily="1" charset="-128"/>
              </a:rPr>
              <a:t>Why should you care about sustainability?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Content Placeholder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05" y="1562986"/>
            <a:ext cx="2821517" cy="42976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04800" y="1879042"/>
            <a:ext cx="8517653" cy="42169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8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defRPr/>
            </a:pPr>
            <a:r>
              <a:rPr lang="en-US" altLang="en-US" sz="2800" b="1" smtClean="0">
                <a:solidFill>
                  <a:srgbClr val="404040"/>
                </a:solidFill>
                <a:latin typeface="Calibri" panose="020F0502020204030204" pitchFamily="34" charset="0"/>
                <a:ea typeface="ＭＳ Ｐゴシック" pitchFamily="-65" charset="-128"/>
                <a:cs typeface="Calibri" panose="020F0502020204030204" pitchFamily="34" charset="0"/>
              </a:rPr>
              <a:t>Implementation ≠ sustainment of change</a:t>
            </a:r>
          </a:p>
          <a:p>
            <a:pPr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A change not sustained does not achieve patient or team goals</a:t>
            </a:r>
          </a:p>
          <a:p>
            <a:pPr>
              <a:defRPr/>
            </a:pPr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Failure to sustain change means that you may have to </a:t>
            </a:r>
          </a:p>
          <a:p>
            <a:pPr lvl="1">
              <a:defRPr/>
            </a:pPr>
            <a:r>
              <a:rPr lang="en-US" sz="2400" smtClean="0">
                <a:latin typeface="Calibri" panose="020F0502020204030204" pitchFamily="34" charset="0"/>
                <a:cs typeface="Calibri" panose="020F0502020204030204" pitchFamily="34" charset="0"/>
              </a:rPr>
              <a:t>Re-investigate and solve an old problem</a:t>
            </a:r>
          </a:p>
          <a:p>
            <a:pPr lvl="1">
              <a:defRPr/>
            </a:pPr>
            <a:r>
              <a:rPr lang="en-US" sz="2400" smtClean="0">
                <a:latin typeface="Calibri" panose="020F0502020204030204" pitchFamily="34" charset="0"/>
                <a:cs typeface="Calibri" panose="020F0502020204030204" pitchFamily="34" charset="0"/>
              </a:rPr>
              <a:t>Increase change fatigue in your organization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7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1841" y="372428"/>
            <a:ext cx="100051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1" charset="-128"/>
                <a:cs typeface="ＭＳ Ｐゴシック" pitchFamily="1" charset="-128"/>
              </a:rPr>
              <a:t>Why should you care about Sustainability?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0967" y="1809156"/>
            <a:ext cx="8611437" cy="4173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600" b="1" dirty="0">
                <a:solidFill>
                  <a:srgbClr val="404040"/>
                </a:solidFill>
                <a:ea typeface="ＭＳ Ｐゴシック" pitchFamily="-65" charset="-128"/>
              </a:rPr>
              <a:t>If a change is not sustained, it…</a:t>
            </a:r>
          </a:p>
          <a:p>
            <a:pPr lvl="1" indent="-2238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dirty="0">
                <a:solidFill>
                  <a:srgbClr val="404040"/>
                </a:solidFill>
                <a:ea typeface="ＭＳ Ｐゴシック" pitchFamily="-65" charset="-128"/>
              </a:rPr>
              <a:t>Is a direct waste of invested resources, </a:t>
            </a:r>
          </a:p>
          <a:p>
            <a:pPr lvl="1" indent="-2238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dirty="0">
                <a:solidFill>
                  <a:srgbClr val="404040"/>
                </a:solidFill>
                <a:ea typeface="ＭＳ Ｐゴシック" pitchFamily="-65" charset="-128"/>
              </a:rPr>
              <a:t>Has costs associated with missed opportunities, and </a:t>
            </a:r>
          </a:p>
          <a:p>
            <a:pPr lvl="1" indent="-2238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dirty="0">
                <a:solidFill>
                  <a:srgbClr val="404040"/>
                </a:solidFill>
                <a:ea typeface="ＭＳ Ｐゴシック" pitchFamily="-65" charset="-128"/>
              </a:rPr>
              <a:t>Affects the ability to implement change in the future. </a:t>
            </a:r>
          </a:p>
        </p:txBody>
      </p:sp>
      <p:pic>
        <p:nvPicPr>
          <p:cNvPr id="8" name="Content Placeholder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05" y="1562986"/>
            <a:ext cx="2821517" cy="42976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0491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1635" y="458530"/>
            <a:ext cx="50788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Sustainability Defined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0262" y="1227971"/>
            <a:ext cx="9045769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Change continues after a defined period of time</a:t>
            </a:r>
          </a:p>
          <a:p>
            <a:pPr marL="228600" marR="0" lvl="0" indent="-228600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Program, clinical intervention, and/or implementation strategies continue to be delivered</a:t>
            </a:r>
          </a:p>
          <a:p>
            <a:pPr marL="228600" marR="0" lvl="0" indent="-228600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Individual behavior change is maintained</a:t>
            </a:r>
          </a:p>
          <a:p>
            <a:pPr marL="228600" marR="0" lvl="0" indent="-228600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Program and individual behavior change may evolve or adapt while continuing to produce benefits for individuals/systems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6" name="Picture 2" descr="C:\Users\user\AppData\Local\Microsoft\Windows\Temporary Internet Files\Content.IE5\IAYDK0QC\change-1[1]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585" y="5142700"/>
            <a:ext cx="2743200" cy="123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98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90345" y="356663"/>
            <a:ext cx="75148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Sustainability vs. Sustainment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4855" y="1536009"/>
            <a:ext cx="8891752" cy="3883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Sustainability Capacity refers to “the existence of structures and processes that allow a program to leverage resources to effectively implement and maintain evidence-based policies and activities” (Schell et al, 2013)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Sustainment of change refers to “the extent that an evidence-based intervention can deliver its intended benefits over an extended period of time” (Chambers et al, 2013).</a:t>
            </a:r>
          </a:p>
        </p:txBody>
      </p:sp>
      <p:pic>
        <p:nvPicPr>
          <p:cNvPr id="5" name="Picture 2" descr="C:\Users\user\AppData\Local\Microsoft\Windows\Temporary Internet Files\Content.IE5\IAYDK0QC\change-1[1]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031508"/>
            <a:ext cx="2743200" cy="123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473826"/>
            <a:ext cx="88994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900" dirty="0">
                <a:solidFill>
                  <a:prstClr val="black"/>
                </a:solidFill>
              </a:rPr>
              <a:t>Schell S, Luke D, </a:t>
            </a:r>
            <a:r>
              <a:rPr lang="en-US" sz="900" dirty="0" err="1">
                <a:solidFill>
                  <a:prstClr val="black"/>
                </a:solidFill>
              </a:rPr>
              <a:t>Schooley</a:t>
            </a:r>
            <a:r>
              <a:rPr lang="en-US" sz="900" dirty="0">
                <a:solidFill>
                  <a:prstClr val="black"/>
                </a:solidFill>
              </a:rPr>
              <a:t> M, Elliott M, </a:t>
            </a:r>
            <a:r>
              <a:rPr lang="en-US" sz="900" dirty="0" err="1">
                <a:solidFill>
                  <a:prstClr val="black"/>
                </a:solidFill>
              </a:rPr>
              <a:t>Herbers</a:t>
            </a:r>
            <a:r>
              <a:rPr lang="en-US" sz="900" dirty="0">
                <a:solidFill>
                  <a:prstClr val="black"/>
                </a:solidFill>
              </a:rPr>
              <a:t> S, Mueller N, Bunger A: </a:t>
            </a:r>
            <a:r>
              <a:rPr lang="en-US" sz="900" b="1" dirty="0">
                <a:solidFill>
                  <a:prstClr val="black"/>
                </a:solidFill>
              </a:rPr>
              <a:t>Public health program capacity for sustainability: a new framework.</a:t>
            </a:r>
            <a:r>
              <a:rPr lang="en-US" sz="900" dirty="0">
                <a:solidFill>
                  <a:prstClr val="black"/>
                </a:solidFill>
              </a:rPr>
              <a:t> </a:t>
            </a:r>
            <a:r>
              <a:rPr lang="en-US" sz="900" i="1" dirty="0">
                <a:solidFill>
                  <a:prstClr val="black"/>
                </a:solidFill>
              </a:rPr>
              <a:t>Implementation Science </a:t>
            </a:r>
            <a:r>
              <a:rPr lang="en-US" sz="900" dirty="0">
                <a:solidFill>
                  <a:prstClr val="black"/>
                </a:solidFill>
              </a:rPr>
              <a:t>2013, </a:t>
            </a:r>
            <a:r>
              <a:rPr lang="en-US" sz="900" b="1" dirty="0">
                <a:solidFill>
                  <a:prstClr val="black"/>
                </a:solidFill>
              </a:rPr>
              <a:t>8:</a:t>
            </a:r>
            <a:r>
              <a:rPr lang="en-US" sz="900" dirty="0">
                <a:solidFill>
                  <a:prstClr val="black"/>
                </a:solidFill>
              </a:rPr>
              <a:t>15</a:t>
            </a:r>
          </a:p>
          <a:p>
            <a:pPr lvl="0"/>
            <a:r>
              <a:rPr lang="en-US" sz="900" dirty="0">
                <a:solidFill>
                  <a:prstClr val="black"/>
                </a:solidFill>
              </a:rPr>
              <a:t>Chambers DA, Glasgow RE, </a:t>
            </a:r>
            <a:r>
              <a:rPr lang="en-US" sz="900" dirty="0" err="1">
                <a:solidFill>
                  <a:prstClr val="black"/>
                </a:solidFill>
              </a:rPr>
              <a:t>Stange</a:t>
            </a:r>
            <a:r>
              <a:rPr lang="en-US" sz="900" dirty="0">
                <a:solidFill>
                  <a:prstClr val="black"/>
                </a:solidFill>
              </a:rPr>
              <a:t> KC: </a:t>
            </a:r>
            <a:r>
              <a:rPr lang="en-US" sz="900" b="1" dirty="0">
                <a:solidFill>
                  <a:prstClr val="black"/>
                </a:solidFill>
              </a:rPr>
              <a:t>The dynamic sustainability framework: addressing the paradox of sustainment amid ongoing change.</a:t>
            </a:r>
            <a:r>
              <a:rPr lang="en-US" sz="900" dirty="0">
                <a:solidFill>
                  <a:prstClr val="black"/>
                </a:solidFill>
              </a:rPr>
              <a:t> </a:t>
            </a:r>
            <a:r>
              <a:rPr lang="en-US" sz="900" i="1" dirty="0">
                <a:solidFill>
                  <a:prstClr val="black"/>
                </a:solidFill>
              </a:rPr>
              <a:t>Implement </a:t>
            </a:r>
            <a:r>
              <a:rPr lang="en-US" sz="900" i="1" dirty="0" err="1">
                <a:solidFill>
                  <a:prstClr val="black"/>
                </a:solidFill>
              </a:rPr>
              <a:t>Sci</a:t>
            </a:r>
            <a:r>
              <a:rPr lang="en-US" sz="900" i="1" dirty="0">
                <a:solidFill>
                  <a:prstClr val="black"/>
                </a:solidFill>
              </a:rPr>
              <a:t> </a:t>
            </a:r>
            <a:r>
              <a:rPr lang="en-US" sz="900" dirty="0">
                <a:solidFill>
                  <a:prstClr val="black"/>
                </a:solidFill>
              </a:rPr>
              <a:t>2013, </a:t>
            </a:r>
            <a:r>
              <a:rPr lang="en-US" sz="900" b="1" dirty="0">
                <a:solidFill>
                  <a:prstClr val="black"/>
                </a:solidFill>
              </a:rPr>
              <a:t>8:</a:t>
            </a:r>
            <a:r>
              <a:rPr lang="en-US" sz="900" dirty="0">
                <a:solidFill>
                  <a:prstClr val="black"/>
                </a:solidFill>
              </a:rPr>
              <a:t>117.</a:t>
            </a:r>
          </a:p>
        </p:txBody>
      </p:sp>
    </p:spTree>
    <p:extLst>
      <p:ext uri="{BB962C8B-B14F-4D97-AF65-F5344CB8AC3E}">
        <p14:creationId xmlns:p14="http://schemas.microsoft.com/office/powerpoint/2010/main" val="286906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1443" y="303269"/>
            <a:ext cx="101240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1" charset="-128"/>
                <a:cs typeface="ＭＳ Ｐゴシック" pitchFamily="1" charset="-128"/>
              </a:rPr>
              <a:t>What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1" charset="-128"/>
                <a:cs typeface="ＭＳ Ｐゴシック" pitchFamily="1" charset="-128"/>
              </a:rPr>
              <a:t> do we know about Sustaining Change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1444" y="1688264"/>
            <a:ext cx="9955078" cy="3733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itchFamily="-65" charset="-128"/>
              </a:rPr>
              <a:t>Innovation change matters when thinking about sustainability</a:t>
            </a:r>
          </a:p>
          <a:p>
            <a:pPr marL="228600" marR="0" lvl="1" indent="-228600" defTabSz="91440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Success has to do with talent (i.e., team) and the complete execution of the sustain (i.e., game) plan</a:t>
            </a:r>
          </a:p>
          <a:p>
            <a:pPr marL="228600" marR="0" lvl="1" indent="-228600" defTabSz="91440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Change complexity appears to influence sustainability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Short term sustainability is possible but long term is not certain. 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Change linked to the underlying organizational culture is more likely to be sustained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2" descr="C:\Users\user\AppData\Local\Microsoft\Windows\Temporary Internet Files\Content.IE5\IAYDK0QC\change-1[1]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270" y="5092719"/>
            <a:ext cx="2743200" cy="123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11444" y="6545235"/>
            <a:ext cx="7543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65" charset="-128"/>
              </a:rPr>
              <a:t>1. </a:t>
            </a:r>
            <a:r>
              <a:rPr kumimoji="0" lang="en-US" altLang="en-US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65" charset="-128"/>
              </a:rPr>
              <a:t>Scheirer</a:t>
            </a:r>
            <a:r>
              <a:rPr kumimoji="0" lang="en-US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65" charset="-128"/>
              </a:rPr>
              <a:t> MA, 2013. Linking sustainability research to intervention types Am J Public Health. 2013 Apr;103(4):e73-80</a:t>
            </a:r>
          </a:p>
        </p:txBody>
      </p:sp>
    </p:spTree>
    <p:extLst>
      <p:ext uri="{BB962C8B-B14F-4D97-AF65-F5344CB8AC3E}">
        <p14:creationId xmlns:p14="http://schemas.microsoft.com/office/powerpoint/2010/main" val="7747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595</Words>
  <Application>Microsoft Office PowerPoint</Application>
  <PresentationFormat>Widescreen</PresentationFormat>
  <Paragraphs>77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ＭＳ Ｐゴシック</vt:lpstr>
      <vt:lpstr>Arial</vt:lpstr>
      <vt:lpstr>Calibri</vt:lpstr>
      <vt:lpstr>Calibri Light</vt:lpstr>
      <vt:lpstr>Calisto MT</vt:lpstr>
      <vt:lpstr>Courier New</vt:lpstr>
      <vt:lpstr>Verdana</vt:lpstr>
      <vt:lpstr>Wingdings</vt:lpstr>
      <vt:lpstr>Office Theme</vt:lpstr>
      <vt:lpstr>PowerPoint Presentation</vt:lpstr>
      <vt:lpstr>UTI Toolkit – Module 5 Narration by: Jay Ford, PhD, FACHE, LFHIMSS Assistant Professor School of Pharmacy, University of Wisconsin-Madison            Content developed in partnership with the Wisconsin Healthcare-Associated Infections in Long-Term Care Coalition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H FORD</dc:creator>
  <cp:lastModifiedBy>Jennifer Robinson</cp:lastModifiedBy>
  <cp:revision>3</cp:revision>
  <dcterms:created xsi:type="dcterms:W3CDTF">2019-05-28T15:58:56Z</dcterms:created>
  <dcterms:modified xsi:type="dcterms:W3CDTF">2019-05-29T19:58:10Z</dcterms:modified>
</cp:coreProperties>
</file>