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8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39" autoAdjust="0"/>
    <p:restoredTop sz="87475" autoAdjust="0"/>
  </p:normalViewPr>
  <p:slideViewPr>
    <p:cSldViewPr snapToGrid="0">
      <p:cViewPr varScale="1">
        <p:scale>
          <a:sx n="116" d="100"/>
          <a:sy n="116" d="100"/>
        </p:scale>
        <p:origin x="10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/>
              <a:t>Days</a:t>
            </a:r>
            <a:r>
              <a:rPr lang="en-US" sz="1800" b="1" baseline="0"/>
              <a:t> of Treatment for Urinary Tract Infections/1000 Resident Days</a:t>
            </a:r>
            <a:endParaRPr lang="en-US" sz="1800" b="1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Sheet4!$A$26</c:f>
              <c:strCache>
                <c:ptCount val="1"/>
                <c:pt idx="0">
                  <c:v>NH1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triangle"/>
            <c:size val="7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Sheet4!$B$25:$M$25</c:f>
              <c:strCache>
                <c:ptCount val="12"/>
                <c:pt idx="0">
                  <c:v>4Q 2014</c:v>
                </c:pt>
                <c:pt idx="1">
                  <c:v>1Q 2015</c:v>
                </c:pt>
                <c:pt idx="2">
                  <c:v>2Q 2015</c:v>
                </c:pt>
                <c:pt idx="3">
                  <c:v>3Q 2015</c:v>
                </c:pt>
                <c:pt idx="4">
                  <c:v>4Q 2015</c:v>
                </c:pt>
                <c:pt idx="5">
                  <c:v>1Q 2016</c:v>
                </c:pt>
                <c:pt idx="6">
                  <c:v>2Q 2016</c:v>
                </c:pt>
                <c:pt idx="7">
                  <c:v>3Q 2016</c:v>
                </c:pt>
                <c:pt idx="8">
                  <c:v>4Q 2016</c:v>
                </c:pt>
                <c:pt idx="9">
                  <c:v>1Q 2017</c:v>
                </c:pt>
                <c:pt idx="10">
                  <c:v>2Q 2017</c:v>
                </c:pt>
                <c:pt idx="11">
                  <c:v>3Q 2017</c:v>
                </c:pt>
              </c:strCache>
            </c:strRef>
          </c:cat>
          <c:val>
            <c:numRef>
              <c:f>Sheet4!$B$26:$M$26</c:f>
            </c:numRef>
          </c:val>
          <c:smooth val="0"/>
          <c:extLst>
            <c:ext xmlns:c16="http://schemas.microsoft.com/office/drawing/2014/chart" uri="{C3380CC4-5D6E-409C-BE32-E72D297353CC}">
              <c16:uniqueId val="{00000000-AF5B-4F2B-872A-7AAC1621333B}"/>
            </c:ext>
          </c:extLst>
        </c:ser>
        <c:ser>
          <c:idx val="1"/>
          <c:order val="1"/>
          <c:tx>
            <c:strRef>
              <c:f>Sheet4!$A$27</c:f>
              <c:strCache>
                <c:ptCount val="1"/>
                <c:pt idx="0">
                  <c:v>NH2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Sheet4!$B$25:$M$25</c:f>
              <c:strCache>
                <c:ptCount val="12"/>
                <c:pt idx="0">
                  <c:v>4Q 2014</c:v>
                </c:pt>
                <c:pt idx="1">
                  <c:v>1Q 2015</c:v>
                </c:pt>
                <c:pt idx="2">
                  <c:v>2Q 2015</c:v>
                </c:pt>
                <c:pt idx="3">
                  <c:v>3Q 2015</c:v>
                </c:pt>
                <c:pt idx="4">
                  <c:v>4Q 2015</c:v>
                </c:pt>
                <c:pt idx="5">
                  <c:v>1Q 2016</c:v>
                </c:pt>
                <c:pt idx="6">
                  <c:v>2Q 2016</c:v>
                </c:pt>
                <c:pt idx="7">
                  <c:v>3Q 2016</c:v>
                </c:pt>
                <c:pt idx="8">
                  <c:v>4Q 2016</c:v>
                </c:pt>
                <c:pt idx="9">
                  <c:v>1Q 2017</c:v>
                </c:pt>
                <c:pt idx="10">
                  <c:v>2Q 2017</c:v>
                </c:pt>
                <c:pt idx="11">
                  <c:v>3Q 2017</c:v>
                </c:pt>
              </c:strCache>
            </c:strRef>
          </c:cat>
          <c:val>
            <c:numRef>
              <c:f>Sheet4!$B$27:$M$27</c:f>
            </c:numRef>
          </c:val>
          <c:smooth val="0"/>
          <c:extLst>
            <c:ext xmlns:c16="http://schemas.microsoft.com/office/drawing/2014/chart" uri="{C3380CC4-5D6E-409C-BE32-E72D297353CC}">
              <c16:uniqueId val="{00000001-AF5B-4F2B-872A-7AAC1621333B}"/>
            </c:ext>
          </c:extLst>
        </c:ser>
        <c:ser>
          <c:idx val="2"/>
          <c:order val="2"/>
          <c:tx>
            <c:strRef>
              <c:f>Sheet4!$A$28</c:f>
              <c:strCache>
                <c:ptCount val="1"/>
                <c:pt idx="0">
                  <c:v>NH3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diamond"/>
            <c:size val="7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Sheet4!$B$25:$M$25</c:f>
              <c:strCache>
                <c:ptCount val="12"/>
                <c:pt idx="0">
                  <c:v>4Q 2014</c:v>
                </c:pt>
                <c:pt idx="1">
                  <c:v>1Q 2015</c:v>
                </c:pt>
                <c:pt idx="2">
                  <c:v>2Q 2015</c:v>
                </c:pt>
                <c:pt idx="3">
                  <c:v>3Q 2015</c:v>
                </c:pt>
                <c:pt idx="4">
                  <c:v>4Q 2015</c:v>
                </c:pt>
                <c:pt idx="5">
                  <c:v>1Q 2016</c:v>
                </c:pt>
                <c:pt idx="6">
                  <c:v>2Q 2016</c:v>
                </c:pt>
                <c:pt idx="7">
                  <c:v>3Q 2016</c:v>
                </c:pt>
                <c:pt idx="8">
                  <c:v>4Q 2016</c:v>
                </c:pt>
                <c:pt idx="9">
                  <c:v>1Q 2017</c:v>
                </c:pt>
                <c:pt idx="10">
                  <c:v>2Q 2017</c:v>
                </c:pt>
                <c:pt idx="11">
                  <c:v>3Q 2017</c:v>
                </c:pt>
              </c:strCache>
            </c:strRef>
          </c:cat>
          <c:val>
            <c:numRef>
              <c:f>Sheet4!$B$28:$M$28</c:f>
            </c:numRef>
          </c:val>
          <c:smooth val="0"/>
          <c:extLst>
            <c:ext xmlns:c16="http://schemas.microsoft.com/office/drawing/2014/chart" uri="{C3380CC4-5D6E-409C-BE32-E72D297353CC}">
              <c16:uniqueId val="{00000002-AF5B-4F2B-872A-7AAC1621333B}"/>
            </c:ext>
          </c:extLst>
        </c:ser>
        <c:ser>
          <c:idx val="3"/>
          <c:order val="3"/>
          <c:tx>
            <c:strRef>
              <c:f>Sheet4!$A$29</c:f>
              <c:strCache>
                <c:ptCount val="1"/>
                <c:pt idx="0">
                  <c:v>NH One (Mean=10.54)</c:v>
                </c:pt>
              </c:strCache>
            </c:strRef>
          </c:tx>
          <c:spPr>
            <a:ln w="34925" cap="rnd">
              <a:solidFill>
                <a:srgbClr val="FF0000"/>
              </a:solidFill>
              <a:prstDash val="dash"/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-2.8956277220555635E-2"/>
                  <c:y val="5.14590051709342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F5B-4F2B-872A-7AAC162133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Sheet4!$B$25:$M$25</c:f>
              <c:strCache>
                <c:ptCount val="12"/>
                <c:pt idx="0">
                  <c:v>4Q 2014</c:v>
                </c:pt>
                <c:pt idx="1">
                  <c:v>1Q 2015</c:v>
                </c:pt>
                <c:pt idx="2">
                  <c:v>2Q 2015</c:v>
                </c:pt>
                <c:pt idx="3">
                  <c:v>3Q 2015</c:v>
                </c:pt>
                <c:pt idx="4">
                  <c:v>4Q 2015</c:v>
                </c:pt>
                <c:pt idx="5">
                  <c:v>1Q 2016</c:v>
                </c:pt>
                <c:pt idx="6">
                  <c:v>2Q 2016</c:v>
                </c:pt>
                <c:pt idx="7">
                  <c:v>3Q 2016</c:v>
                </c:pt>
                <c:pt idx="8">
                  <c:v>4Q 2016</c:v>
                </c:pt>
                <c:pt idx="9">
                  <c:v>1Q 2017</c:v>
                </c:pt>
                <c:pt idx="10">
                  <c:v>2Q 2017</c:v>
                </c:pt>
                <c:pt idx="11">
                  <c:v>3Q 2017</c:v>
                </c:pt>
              </c:strCache>
            </c:strRef>
          </c:cat>
          <c:val>
            <c:numRef>
              <c:f>Sheet4!$B$29:$M$29</c:f>
              <c:numCache>
                <c:formatCode>0.00</c:formatCode>
                <c:ptCount val="12"/>
                <c:pt idx="0">
                  <c:v>9.1667241022813428</c:v>
                </c:pt>
                <c:pt idx="1">
                  <c:v>9.9165473654806391</c:v>
                </c:pt>
                <c:pt idx="2">
                  <c:v>12.119503945885006</c:v>
                </c:pt>
                <c:pt idx="3">
                  <c:v>10.575177998045511</c:v>
                </c:pt>
                <c:pt idx="4">
                  <c:v>9.3587645007472773</c:v>
                </c:pt>
                <c:pt idx="5">
                  <c:v>10.087376571712722</c:v>
                </c:pt>
                <c:pt idx="6">
                  <c:v>11.688721962862859</c:v>
                </c:pt>
                <c:pt idx="7">
                  <c:v>8.9672337959016666</c:v>
                </c:pt>
                <c:pt idx="8">
                  <c:v>9.4396323139473211</c:v>
                </c:pt>
                <c:pt idx="9">
                  <c:v>8.3228861958490032</c:v>
                </c:pt>
                <c:pt idx="10">
                  <c:v>9.5182057316904327</c:v>
                </c:pt>
                <c:pt idx="11">
                  <c:v>7.8582753153649962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F5B-4F2B-872A-7AAC1621333B}"/>
            </c:ext>
          </c:extLst>
        </c:ser>
        <c:ser>
          <c:idx val="4"/>
          <c:order val="4"/>
          <c:tx>
            <c:strRef>
              <c:f>Sheet4!$A$30</c:f>
              <c:strCache>
                <c:ptCount val="1"/>
                <c:pt idx="0">
                  <c:v>NH Two (Mean=10.71)</c:v>
                </c:pt>
              </c:strCache>
            </c:strRef>
          </c:tx>
          <c:spPr>
            <a:ln w="3492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dLbl>
              <c:idx val="3"/>
              <c:layout>
                <c:manualLayout>
                  <c:x val="-1.5764377670118949E-2"/>
                  <c:y val="-3.53102663858438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AF5B-4F2B-872A-7AAC1621333B}"/>
                </c:ext>
              </c:extLst>
            </c:dLbl>
            <c:dLbl>
              <c:idx val="6"/>
              <c:layout>
                <c:manualLayout>
                  <c:x val="-2.6024743987125259E-2"/>
                  <c:y val="-4.74218204746616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AF5B-4F2B-872A-7AAC162133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Sheet4!$B$25:$M$25</c:f>
              <c:strCache>
                <c:ptCount val="12"/>
                <c:pt idx="0">
                  <c:v>4Q 2014</c:v>
                </c:pt>
                <c:pt idx="1">
                  <c:v>1Q 2015</c:v>
                </c:pt>
                <c:pt idx="2">
                  <c:v>2Q 2015</c:v>
                </c:pt>
                <c:pt idx="3">
                  <c:v>3Q 2015</c:v>
                </c:pt>
                <c:pt idx="4">
                  <c:v>4Q 2015</c:v>
                </c:pt>
                <c:pt idx="5">
                  <c:v>1Q 2016</c:v>
                </c:pt>
                <c:pt idx="6">
                  <c:v>2Q 2016</c:v>
                </c:pt>
                <c:pt idx="7">
                  <c:v>3Q 2016</c:v>
                </c:pt>
                <c:pt idx="8">
                  <c:v>4Q 2016</c:v>
                </c:pt>
                <c:pt idx="9">
                  <c:v>1Q 2017</c:v>
                </c:pt>
                <c:pt idx="10">
                  <c:v>2Q 2017</c:v>
                </c:pt>
                <c:pt idx="11">
                  <c:v>3Q 2017</c:v>
                </c:pt>
              </c:strCache>
            </c:strRef>
          </c:cat>
          <c:val>
            <c:numRef>
              <c:f>Sheet4!$B$30:$M$30</c:f>
              <c:numCache>
                <c:formatCode>0.00</c:formatCode>
                <c:ptCount val="12"/>
                <c:pt idx="0">
                  <c:v>9.5553105475927964</c:v>
                </c:pt>
                <c:pt idx="1">
                  <c:v>11.586619323490936</c:v>
                </c:pt>
                <c:pt idx="2">
                  <c:v>13.835654856501824</c:v>
                </c:pt>
                <c:pt idx="3">
                  <c:v>10.742466013879646</c:v>
                </c:pt>
                <c:pt idx="4">
                  <c:v>10.007251631617114</c:v>
                </c:pt>
                <c:pt idx="5">
                  <c:v>10.695693327023191</c:v>
                </c:pt>
                <c:pt idx="6">
                  <c:v>11.378941990618179</c:v>
                </c:pt>
                <c:pt idx="7">
                  <c:v>11.260344593677928</c:v>
                </c:pt>
                <c:pt idx="8">
                  <c:v>11.435477872815172</c:v>
                </c:pt>
                <c:pt idx="9">
                  <c:v>9.2760919218757287</c:v>
                </c:pt>
                <c:pt idx="10">
                  <c:v>10.885041105956919</c:v>
                </c:pt>
                <c:pt idx="11">
                  <c:v>8.6550350322846548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AF5B-4F2B-872A-7AAC162133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4012184"/>
        <c:axId val="434005912"/>
      </c:lineChart>
      <c:catAx>
        <c:axId val="4340121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005912"/>
        <c:crosses val="autoZero"/>
        <c:auto val="1"/>
        <c:lblAlgn val="ctr"/>
        <c:lblOffset val="100"/>
        <c:noMultiLvlLbl val="0"/>
      </c:catAx>
      <c:valAx>
        <c:axId val="434005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01218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0.28889</cdr:x>
      <cdr:y>0.09063</cdr:y>
    </cdr:from>
    <cdr:to>
      <cdr:x>0.28889</cdr:x>
      <cdr:y>0.87546</cdr:y>
    </cdr:to>
    <cdr:cxnSp macro="">
      <cdr:nvCxnSpPr>
        <cdr:cNvPr id="3" name="Straight Connector 2"/>
        <cdr:cNvCxnSpPr/>
      </cdr:nvCxnSpPr>
      <cdr:spPr>
        <a:xfrm xmlns:a="http://schemas.openxmlformats.org/drawingml/2006/main" flipV="1">
          <a:off x="3407644" y="570197"/>
          <a:ext cx="0" cy="493776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0.59983</cdr:x>
      <cdr:y>0.09386</cdr:y>
    </cdr:from>
    <cdr:to>
      <cdr:x>0.59983</cdr:x>
      <cdr:y>0.88353</cdr:y>
    </cdr:to>
    <cdr:cxnSp macro="">
      <cdr:nvCxnSpPr>
        <cdr:cNvPr id="5" name="Straight Connector 4"/>
        <cdr:cNvCxnSpPr/>
      </cdr:nvCxnSpPr>
      <cdr:spPr>
        <a:xfrm xmlns:a="http://schemas.openxmlformats.org/drawingml/2006/main" flipV="1">
          <a:off x="7075404" y="590517"/>
          <a:ext cx="0" cy="496824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D7647D-83DC-44E4-A319-7CCB76385C04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CF8419-8018-4892-843A-1828B44735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018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6FA9A-0404-445E-879F-4848B60CCDD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3424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6FA9A-0404-445E-879F-4848B60CCDD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3694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6FA9A-0404-445E-879F-4848B60CCDD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1805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6FA9A-0404-445E-879F-4848B60CCDD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1766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6FA9A-0404-445E-879F-4848B60CCDD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9343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6FA9A-0404-445E-879F-4848B60CCDD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4589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6FA9A-0404-445E-879F-4848B60CCDD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55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6FA9A-0404-445E-879F-4848B60CCDD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04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25494" y="4473892"/>
            <a:ext cx="6152404" cy="4207264"/>
          </a:xfrm>
        </p:spPr>
        <p:txBody>
          <a:bodyPr/>
          <a:lstStyle/>
          <a:p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6FA9A-0404-445E-879F-4848B60CCDD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247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6FA9A-0404-445E-879F-4848B60CCDD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656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6FA9A-0404-445E-879F-4848B60CCDD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2935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6FA9A-0404-445E-879F-4848B60CCDD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8184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6FA9A-0404-445E-879F-4848B60CCDD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0876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6FA9A-0404-445E-879F-4848B60CCDD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1963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6FA9A-0404-445E-879F-4848B60CCDD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349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E91DE-CB63-432B-BEB2-FB92FC16504A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2C6B4-9D1C-43CA-8AFB-7572331FB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234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E91DE-CB63-432B-BEB2-FB92FC16504A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2C6B4-9D1C-43CA-8AFB-7572331FB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179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E91DE-CB63-432B-BEB2-FB92FC16504A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2C6B4-9D1C-43CA-8AFB-7572331FB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861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E91DE-CB63-432B-BEB2-FB92FC16504A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2C6B4-9D1C-43CA-8AFB-7572331FB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94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E91DE-CB63-432B-BEB2-FB92FC16504A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2C6B4-9D1C-43CA-8AFB-7572331FB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386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E91DE-CB63-432B-BEB2-FB92FC16504A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2C6B4-9D1C-43CA-8AFB-7572331FB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57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E91DE-CB63-432B-BEB2-FB92FC16504A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2C6B4-9D1C-43CA-8AFB-7572331FB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76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E91DE-CB63-432B-BEB2-FB92FC16504A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2C6B4-9D1C-43CA-8AFB-7572331FB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093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E91DE-CB63-432B-BEB2-FB92FC16504A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2C6B4-9D1C-43CA-8AFB-7572331FB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779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E91DE-CB63-432B-BEB2-FB92FC16504A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2C6B4-9D1C-43CA-8AFB-7572331FB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73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E91DE-CB63-432B-BEB2-FB92FC16504A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2C6B4-9D1C-43CA-8AFB-7572331FB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893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E91DE-CB63-432B-BEB2-FB92FC16504A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2C6B4-9D1C-43CA-8AFB-7572331FB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03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831850" y="1709738"/>
            <a:ext cx="10039350" cy="11884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Sustainability Planning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5671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10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890792" y="365125"/>
            <a:ext cx="9463007" cy="9353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Antibiotic Stewardship Intervention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58800" y="1432560"/>
            <a:ext cx="11287760" cy="474440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sng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Purpose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233363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Delay testing and treatment of residents with low probability of infection</a:t>
            </a:r>
          </a:p>
          <a:p>
            <a:pPr marL="233363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Implement antibiotic review to identify opportunities for de-escalation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sng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Intervention</a:t>
            </a:r>
          </a:p>
          <a:p>
            <a:pPr marL="233363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External clinical coaching</a:t>
            </a:r>
          </a:p>
          <a:p>
            <a:pPr marL="233363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Feedback reports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sng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Outcomes </a:t>
            </a:r>
            <a:endParaRPr kumimoji="0" lang="en-US" sz="28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33363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Reduced antibiotic starts and days of treatment per 1,000 resident days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sng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Intervention period </a:t>
            </a:r>
            <a:endParaRPr kumimoji="0" lang="en-US" sz="28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33363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July 2015 to June 2016 in two nursing homes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717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11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088013" y="645698"/>
            <a:ext cx="8903432" cy="975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Elements of Sustain Plan in All NH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25120" y="1527348"/>
            <a:ext cx="11643360" cy="4764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Identified clinical champion, sustain champion</a:t>
            </a:r>
          </a:p>
          <a:p>
            <a:pPr marL="228600" marR="0" lvl="0" indent="-228600" algn="l" defTabSz="914400" rtl="0" eaLnBrk="1" fontAlgn="auto" latinLnBrk="0" hangingPunct="1"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Obtained leadership sign-off on the sustain plan</a:t>
            </a:r>
          </a:p>
          <a:p>
            <a:pPr marL="228600" marR="0" lvl="0" indent="-228600" algn="l" defTabSz="914400" rtl="0" eaLnBrk="1" fontAlgn="auto" latinLnBrk="0" hangingPunct="1"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Anticipated and planned for potential challenges</a:t>
            </a:r>
          </a:p>
          <a:p>
            <a:pPr marL="228600" marR="0" lvl="0" indent="-228600" algn="l" defTabSz="914400" rtl="0" eaLnBrk="1" fontAlgn="auto" latinLnBrk="0" hangingPunct="1"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Identified trigger threshold for action </a:t>
            </a:r>
          </a:p>
          <a:p>
            <a:pPr marL="685800" marR="0" lvl="1" indent="-228600" algn="l" defTabSz="914400" rtl="0" eaLnBrk="1" fontAlgn="auto" latinLnBrk="0" hangingPunct="1"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(Days of Treatment/1,000 resident days above intervention period mean for two or more consecutive quarters).</a:t>
            </a:r>
          </a:p>
        </p:txBody>
      </p:sp>
    </p:spTree>
    <p:extLst>
      <p:ext uri="{BB962C8B-B14F-4D97-AF65-F5344CB8AC3E}">
        <p14:creationId xmlns:p14="http://schemas.microsoft.com/office/powerpoint/2010/main" val="317302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12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937288" y="294005"/>
            <a:ext cx="8903432" cy="975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Elements of Sustain Plan in All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NH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25120" y="1557494"/>
            <a:ext cx="11643360" cy="4734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Documented implemented interventions</a:t>
            </a:r>
          </a:p>
          <a:p>
            <a:pPr marL="685800" marR="0" lvl="1" indent="-228600" algn="l" defTabSz="914400" rtl="0" eaLnBrk="1" fontAlgn="auto" latinLnBrk="0" hangingPunct="1"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Integrated protocols into organizational policies and procedures</a:t>
            </a:r>
          </a:p>
          <a:p>
            <a:pPr marL="685800" marR="0" lvl="1" indent="-228600" algn="l" defTabSz="914400" rtl="0" eaLnBrk="1" fontAlgn="auto" latinLnBrk="0" hangingPunct="1"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Developed staff training around protocols</a:t>
            </a:r>
          </a:p>
          <a:p>
            <a:pPr marL="685800" marR="0" lvl="1" indent="-228600" algn="l" defTabSz="914400" rtl="0" eaLnBrk="1" fontAlgn="auto" latinLnBrk="0" hangingPunct="1"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Incorporated training into ongoing staff training/new staff training</a:t>
            </a:r>
          </a:p>
          <a:p>
            <a:pPr marL="685800" marR="0" lvl="1" indent="-228600" algn="l" defTabSz="914400" rtl="0" eaLnBrk="1" fontAlgn="auto" latinLnBrk="0" hangingPunct="1"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Communicated new protocols to all prescribers</a:t>
            </a:r>
          </a:p>
          <a:p>
            <a:pPr marL="228600" marR="0" lvl="1" indent="-228600" algn="l" defTabSz="914400" rtl="0" eaLnBrk="1" fontAlgn="auto" latinLnBrk="0" hangingPunct="1"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Integrated outcome feedback into quarterly QAPI and monthly leadership meeting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31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13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graphicFrame>
        <p:nvGraphicFramePr>
          <p:cNvPr id="3" name="Char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431121"/>
              </p:ext>
            </p:extLst>
          </p:nvPr>
        </p:nvGraphicFramePr>
        <p:xfrm>
          <a:off x="209316" y="1301858"/>
          <a:ext cx="11795760" cy="5005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0623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14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952786" y="365125"/>
            <a:ext cx="9401014" cy="967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Implementing Sustain Plan in NH Two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9600" y="1561465"/>
            <a:ext cx="1080516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Convene sustain team (e.g., ICP, DON, Unit Nurse etc.)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Analyze reasons (via root cause analysis) for not sustaining changes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Staff Turnover</a:t>
            </a:r>
          </a:p>
          <a:p>
            <a:pPr lvl="2">
              <a:defRPr/>
            </a:pPr>
            <a:r>
              <a:rPr lang="en-US" dirty="0">
                <a:solidFill>
                  <a:sysClr val="windowText" lastClr="000000"/>
                </a:solidFill>
              </a:rPr>
              <a:t>Onboarding training of new staff not completed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 Prescriber</a:t>
            </a:r>
          </a:p>
          <a:p>
            <a:pPr lvl="2"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Initial prescribing decision protocol documentation not complete</a:t>
            </a:r>
          </a:p>
          <a:p>
            <a:pPr lvl="2"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De-escalation protocol not followed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feedback on days of treatment/1,000 resident days for UTIs with antibiotics not routinely discussed or shared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Changes in patient acuity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Decision to talk with staff at NH ALL to learn how they are sustaining changes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171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15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1797803" y="365125"/>
            <a:ext cx="9983008" cy="11527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Sustainability Plan: Key Take Away Messages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" name="Content Placeholder 4"/>
          <p:cNvSpPr txBox="1">
            <a:spLocks/>
          </p:cNvSpPr>
          <p:nvPr/>
        </p:nvSpPr>
        <p:spPr>
          <a:xfrm>
            <a:off x="154984" y="1385309"/>
            <a:ext cx="9856921" cy="46280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5000"/>
              </a:lnSpc>
              <a:buFont typeface="Wingdings" panose="05000000000000000000" pitchFamily="2" charset="2"/>
              <a:buChar char="v"/>
            </a:pPr>
            <a:r>
              <a:rPr lang="en-US" altLang="en-US" sz="3200" smtClean="0">
                <a:latin typeface="Arial" panose="020B0604020202020204" pitchFamily="34" charset="0"/>
                <a:cs typeface="Arial" panose="020B0604020202020204" pitchFamily="34" charset="0"/>
              </a:rPr>
              <a:t>Anticipate, plan and react to potential challenges </a:t>
            </a:r>
          </a:p>
          <a:p>
            <a:pPr>
              <a:lnSpc>
                <a:spcPct val="135000"/>
              </a:lnSpc>
              <a:buFont typeface="Wingdings" panose="05000000000000000000" pitchFamily="2" charset="2"/>
              <a:buChar char="v"/>
            </a:pPr>
            <a:r>
              <a:rPr lang="en-US" altLang="en-US" sz="3200" smtClean="0">
                <a:latin typeface="Arial" panose="020B0604020202020204" pitchFamily="34" charset="0"/>
                <a:cs typeface="Arial" panose="020B0604020202020204" pitchFamily="34" charset="0"/>
              </a:rPr>
              <a:t>Appoint sustain champion and data champion</a:t>
            </a:r>
          </a:p>
          <a:p>
            <a:pPr>
              <a:lnSpc>
                <a:spcPct val="135000"/>
              </a:lnSpc>
              <a:buFont typeface="Wingdings" panose="05000000000000000000" pitchFamily="2" charset="2"/>
              <a:buChar char="v"/>
            </a:pPr>
            <a:r>
              <a:rPr lang="en-US" altLang="en-US" sz="3200" smtClean="0">
                <a:latin typeface="Arial" panose="020B0604020202020204" pitchFamily="34" charset="0"/>
                <a:cs typeface="Arial" panose="020B0604020202020204" pitchFamily="34" charset="0"/>
              </a:rPr>
              <a:t>Develop system to continuously track outcome(s)</a:t>
            </a:r>
          </a:p>
          <a:p>
            <a:pPr>
              <a:lnSpc>
                <a:spcPct val="135000"/>
              </a:lnSpc>
              <a:buFont typeface="Wingdings" panose="05000000000000000000" pitchFamily="2" charset="2"/>
              <a:buChar char="v"/>
            </a:pPr>
            <a:r>
              <a:rPr lang="en-US" altLang="en-US" sz="3200" smtClean="0">
                <a:latin typeface="Arial" panose="020B0604020202020204" pitchFamily="34" charset="0"/>
                <a:cs typeface="Arial" panose="020B0604020202020204" pitchFamily="34" charset="0"/>
              </a:rPr>
              <a:t>Identify target for action (measure and # of months)</a:t>
            </a:r>
          </a:p>
          <a:p>
            <a:pPr>
              <a:lnSpc>
                <a:spcPct val="135000"/>
              </a:lnSpc>
              <a:buFont typeface="Wingdings" panose="05000000000000000000" pitchFamily="2" charset="2"/>
              <a:buChar char="v"/>
            </a:pPr>
            <a:r>
              <a:rPr lang="en-US" altLang="en-US" sz="3200" smtClean="0">
                <a:latin typeface="Arial" panose="020B0604020202020204" pitchFamily="34" charset="0"/>
                <a:cs typeface="Arial" panose="020B0604020202020204" pitchFamily="34" charset="0"/>
              </a:rPr>
              <a:t>Develop a sustainability plan </a:t>
            </a:r>
          </a:p>
          <a:p>
            <a:pPr>
              <a:lnSpc>
                <a:spcPct val="135000"/>
              </a:lnSpc>
              <a:buFont typeface="Wingdings" panose="05000000000000000000" pitchFamily="2" charset="2"/>
              <a:buChar char="v"/>
            </a:pPr>
            <a:r>
              <a:rPr lang="en-US" altLang="en-US" sz="3200" smtClean="0">
                <a:latin typeface="Arial" panose="020B0604020202020204" pitchFamily="34" charset="0"/>
                <a:cs typeface="Arial" panose="020B0604020202020204" pitchFamily="34" charset="0"/>
              </a:rPr>
              <a:t>Plan process steps to implement sustain plan</a:t>
            </a:r>
          </a:p>
          <a:p>
            <a:pPr>
              <a:lnSpc>
                <a:spcPct val="135000"/>
              </a:lnSpc>
              <a:buFont typeface="Wingdings" panose="05000000000000000000" pitchFamily="2" charset="2"/>
              <a:buChar char="v"/>
            </a:pPr>
            <a:endParaRPr lang="en-US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>
          <a:xfrm>
            <a:off x="10011905" y="4250307"/>
            <a:ext cx="2011680" cy="2102428"/>
            <a:chOff x="9314120" y="4001294"/>
            <a:chExt cx="2562447" cy="2678042"/>
          </a:xfrm>
        </p:grpSpPr>
        <p:pic>
          <p:nvPicPr>
            <p:cNvPr id="6" name="Picture 5" descr="File:RecyclingSymbolGreen.png - Wikimedia Common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2344" y="4001294"/>
              <a:ext cx="2286000" cy="228600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9314120" y="6287294"/>
              <a:ext cx="2562447" cy="3920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Sustainability Planning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192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did this module accomplish?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Learned about the importance of sustainability</a:t>
            </a:r>
          </a:p>
          <a:p>
            <a:r>
              <a:rPr lang="en-US" dirty="0" smtClean="0"/>
              <a:t>Defined sustainability versus sustainment of change</a:t>
            </a:r>
          </a:p>
          <a:p>
            <a:r>
              <a:rPr lang="en-US" dirty="0" smtClean="0"/>
              <a:t>Identified key lessons learned from previous research</a:t>
            </a:r>
          </a:p>
          <a:p>
            <a:r>
              <a:rPr lang="en-US" dirty="0" smtClean="0"/>
              <a:t>Learned about organizational, staff, and innovation influencers of sustainability and how they intersect to impact sustainment of organizational change</a:t>
            </a:r>
          </a:p>
          <a:p>
            <a:r>
              <a:rPr lang="en-US" dirty="0" smtClean="0"/>
              <a:t>Discussed the importance of sustainability planning</a:t>
            </a:r>
          </a:p>
          <a:p>
            <a:r>
              <a:rPr lang="en-US" dirty="0" smtClean="0"/>
              <a:t>Learned about how to develop a sustainability plan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16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13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2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138766" y="557939"/>
            <a:ext cx="9215034" cy="9599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Sustainability Planning: Key Questions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" name="Content Placeholder 4"/>
          <p:cNvSpPr txBox="1">
            <a:spLocks/>
          </p:cNvSpPr>
          <p:nvPr/>
        </p:nvSpPr>
        <p:spPr>
          <a:xfrm>
            <a:off x="838200" y="1517848"/>
            <a:ext cx="9344186" cy="424752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Who will take responsibility for your sustainability efforts? </a:t>
            </a:r>
          </a:p>
          <a:p>
            <a:pPr marL="34290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How will you know if relapse occurs? </a:t>
            </a:r>
          </a:p>
          <a:p>
            <a:pPr marL="34290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What would relapse look like? </a:t>
            </a:r>
          </a:p>
          <a:p>
            <a:pPr marL="34290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How would relapse influence the project or organizational goals/aims? </a:t>
            </a:r>
          </a:p>
          <a:p>
            <a:pPr marL="34290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What is happening NOW to threaten success? </a:t>
            </a:r>
          </a:p>
          <a:p>
            <a:pPr marL="34290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i="1" smtClean="0">
                <a:latin typeface="Arial" panose="020B0604020202020204" pitchFamily="34" charset="0"/>
                <a:cs typeface="Arial" panose="020B0604020202020204" pitchFamily="34" charset="0"/>
              </a:rPr>
              <a:t>How can you influence these threats NOW? 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>
          <a:xfrm>
            <a:off x="9962606" y="4225319"/>
            <a:ext cx="2011680" cy="2102428"/>
            <a:chOff x="9314120" y="4001294"/>
            <a:chExt cx="2562447" cy="2678042"/>
          </a:xfrm>
        </p:grpSpPr>
        <p:pic>
          <p:nvPicPr>
            <p:cNvPr id="6" name="Picture 5" descr="File:RecyclingSymbolGreen.png - Wikimedia Common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2344" y="4001294"/>
              <a:ext cx="2286000" cy="228600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9314120" y="6287294"/>
              <a:ext cx="2562447" cy="3920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Sustainability Planning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4106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3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33964" y="363074"/>
            <a:ext cx="54170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What is a Sustain Plan? 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Content Placeholder 4"/>
          <p:cNvSpPr txBox="1">
            <a:spLocks/>
          </p:cNvSpPr>
          <p:nvPr/>
        </p:nvSpPr>
        <p:spPr>
          <a:xfrm>
            <a:off x="838200" y="1517848"/>
            <a:ext cx="10900144" cy="465911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  <a:buClr>
                <a:srgbClr val="004C74"/>
              </a:buClr>
              <a:buFont typeface="Wingdings" panose="05000000000000000000" pitchFamily="2" charset="2"/>
              <a:buChar char="v"/>
            </a:pPr>
            <a:r>
              <a:rPr lang="en-US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-65" charset="-128"/>
              </a:rPr>
              <a:t>A sustainability plan represents steps that an organization will undertake when the impact of a change has returned to its prior state and improvements are no longer being achieved.</a:t>
            </a:r>
          </a:p>
          <a:p>
            <a:pPr>
              <a:lnSpc>
                <a:spcPct val="120000"/>
              </a:lnSpc>
              <a:spcBef>
                <a:spcPct val="50000"/>
              </a:spcBef>
              <a:buClr>
                <a:srgbClr val="004C74"/>
              </a:buClr>
              <a:buFont typeface="Wingdings" panose="05000000000000000000" pitchFamily="2" charset="2"/>
              <a:buChar char="v"/>
            </a:pPr>
            <a:r>
              <a:rPr lang="en-US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-65" charset="-128"/>
              </a:rPr>
              <a:t>Attributes of a Sustain Plan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004C74"/>
              </a:buClr>
              <a:buFont typeface="Wingdings" panose="05000000000000000000" pitchFamily="2" charset="2"/>
              <a:buChar char="v"/>
            </a:pPr>
            <a:r>
              <a:rPr lang="en-US" altLang="en-US" dirty="0" smtClean="0">
                <a:ea typeface="ＭＳ Ｐゴシック" panose="020B0600070205080204" pitchFamily="34" charset="-128"/>
              </a:rPr>
              <a:t>Formalize infrastructure changes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004C74"/>
              </a:buClr>
              <a:buFont typeface="Wingdings" panose="05000000000000000000" pitchFamily="2" charset="2"/>
              <a:buChar char="v"/>
            </a:pPr>
            <a:r>
              <a:rPr lang="en-US" altLang="en-US" dirty="0" smtClean="0">
                <a:ea typeface="ＭＳ Ｐゴシック" panose="020B0600070205080204" pitchFamily="34" charset="-128"/>
              </a:rPr>
              <a:t>Continually assess outcomes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004C74"/>
              </a:buClr>
              <a:buFont typeface="Wingdings" panose="05000000000000000000" pitchFamily="2" charset="2"/>
              <a:buChar char="v"/>
            </a:pPr>
            <a:r>
              <a:rPr lang="en-US" altLang="en-US" dirty="0" smtClean="0">
                <a:ea typeface="ＭＳ Ｐゴシック" panose="020B0600070205080204" pitchFamily="34" charset="-128"/>
              </a:rPr>
              <a:t>Incorporate new processes into policies and procedures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004C74"/>
              </a:buClr>
              <a:buFont typeface="Wingdings" panose="05000000000000000000" pitchFamily="2" charset="2"/>
              <a:buChar char="v"/>
            </a:pPr>
            <a:r>
              <a:rPr lang="en-US" altLang="en-US" dirty="0" smtClean="0">
                <a:ea typeface="ＭＳ Ｐゴシック" panose="020B0600070205080204" pitchFamily="34" charset="-128"/>
              </a:rPr>
              <a:t>Address issues related to staff retention and,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004C74"/>
              </a:buClr>
              <a:buFont typeface="Wingdings" panose="05000000000000000000" pitchFamily="2" charset="2"/>
              <a:buChar char="v"/>
            </a:pPr>
            <a:r>
              <a:rPr lang="en-US" altLang="en-US" dirty="0" smtClean="0">
                <a:ea typeface="ＭＳ Ｐゴシック" panose="020B0600070205080204" pitchFamily="34" charset="-128"/>
              </a:rPr>
              <a:t>Identify resources to support sustainability</a:t>
            </a:r>
            <a:endParaRPr lang="en-US" altLang="en-US" dirty="0" smtClean="0">
              <a:solidFill>
                <a:srgbClr val="404040"/>
              </a:solidFill>
              <a:ea typeface="ＭＳ Ｐゴシック" panose="020B0600070205080204" pitchFamily="34" charset="-128"/>
            </a:endParaRPr>
          </a:p>
          <a:p>
            <a:pPr>
              <a:lnSpc>
                <a:spcPct val="120000"/>
              </a:lnSpc>
              <a:spcBef>
                <a:spcPct val="50000"/>
              </a:spcBef>
              <a:buClr>
                <a:srgbClr val="004C74"/>
              </a:buClr>
              <a:buFont typeface="Wingdings" panose="05000000000000000000" pitchFamily="2" charset="2"/>
              <a:buChar char="v"/>
            </a:pPr>
            <a:r>
              <a:rPr lang="en-US" altLang="en-US" sz="2400" dirty="0" smtClean="0">
                <a:latin typeface="Arial" panose="020B0604020202020204" pitchFamily="34" charset="0"/>
              </a:rPr>
              <a:t>When should a sustain plan be developed?</a:t>
            </a:r>
            <a:endParaRPr lang="en-US" altLang="en-US" sz="2400" dirty="0">
              <a:latin typeface="Arial" panose="020B0604020202020204" pitchFamily="34" charset="0"/>
            </a:endParaRPr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>
          <a:xfrm>
            <a:off x="10058259" y="4222967"/>
            <a:ext cx="2011680" cy="2102428"/>
            <a:chOff x="9314120" y="4001294"/>
            <a:chExt cx="2562447" cy="2678042"/>
          </a:xfrm>
        </p:grpSpPr>
        <p:pic>
          <p:nvPicPr>
            <p:cNvPr id="6" name="Picture 5" descr="File:RecyclingSymbolGreen.png - Wikimedia Common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2344" y="4001294"/>
              <a:ext cx="2286000" cy="228600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9314120" y="6287294"/>
              <a:ext cx="2562447" cy="3920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Sustainability Planning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714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4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1751307" y="179145"/>
            <a:ext cx="10045001" cy="11527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What items should be in a Sustain Plan?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" name="Content Placeholder 4"/>
          <p:cNvSpPr txBox="1">
            <a:spLocks/>
          </p:cNvSpPr>
          <p:nvPr/>
        </p:nvSpPr>
        <p:spPr>
          <a:xfrm>
            <a:off x="552893" y="1517848"/>
            <a:ext cx="9350524" cy="465911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Clr>
                <a:srgbClr val="004C74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Organizational structure for sustainability</a:t>
            </a:r>
          </a:p>
          <a:p>
            <a:pPr marL="685800" marR="0" lvl="1" indent="-228600" algn="l" defTabSz="914400" rtl="0" eaLnBrk="1" fontAlgn="auto" latinLnBrk="0" hangingPunct="1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Clr>
                <a:srgbClr val="004C74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 of the plan ‘owner’, sustain leader and team</a:t>
            </a:r>
          </a:p>
          <a:p>
            <a:pPr marL="685800" marR="0" lvl="1" indent="-228600" algn="l" defTabSz="914400" rtl="0" eaLnBrk="1" fontAlgn="auto" latinLnBrk="0" hangingPunct="1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Clr>
                <a:srgbClr val="004C74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Develop clear communication channels to share progress.</a:t>
            </a:r>
          </a:p>
          <a:p>
            <a:pPr marL="685800" marR="0" lvl="1" indent="-228600" algn="l" defTabSz="914400" rtl="0" eaLnBrk="1" fontAlgn="auto" latinLnBrk="0" hangingPunct="1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Clr>
                <a:srgbClr val="004C74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Establish procedures and process to support sustainment</a:t>
            </a:r>
          </a:p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Clr>
                <a:srgbClr val="004C74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Create a method for collecting &amp; monitoring data</a:t>
            </a:r>
          </a:p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Clr>
                <a:srgbClr val="004C74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Revisit goals on a regular basis (sustainment is the new norm)</a:t>
            </a:r>
          </a:p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Clr>
                <a:srgbClr val="004C74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Identify red flags or triggers – what might threaten success</a:t>
            </a:r>
          </a:p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Clr>
                <a:srgbClr val="004C74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Establish checklists to address red flags/triggers as/when they arise</a:t>
            </a:r>
          </a:p>
          <a:p>
            <a:pPr marL="685800" marR="0" lvl="1" indent="-228600" algn="l" defTabSz="914400" rtl="0" eaLnBrk="1" fontAlgn="auto" latinLnBrk="0" hangingPunct="1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Clr>
                <a:srgbClr val="004C74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For example, </a:t>
            </a:r>
            <a:r>
              <a:rPr kumimoji="0" lang="en-US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00568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key personnel leave, here’s what we will do…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buClr>
                <a:srgbClr val="004C74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en-US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568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>
          <a:xfrm>
            <a:off x="9865360" y="4167525"/>
            <a:ext cx="2011680" cy="2102428"/>
            <a:chOff x="9314120" y="4001294"/>
            <a:chExt cx="2562447" cy="2678042"/>
          </a:xfrm>
        </p:grpSpPr>
        <p:pic>
          <p:nvPicPr>
            <p:cNvPr id="6" name="Picture 5" descr="File:RecyclingSymbolGreen.png - Wikimedia Common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2344" y="4001294"/>
              <a:ext cx="2286000" cy="228600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9314120" y="6287294"/>
              <a:ext cx="2562447" cy="3920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Sustainability Planning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564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5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1890793" y="365126"/>
            <a:ext cx="9890018" cy="7972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When should a Sustain Plan be developed?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" name="Content Placeholder 4"/>
          <p:cNvSpPr txBox="1">
            <a:spLocks/>
          </p:cNvSpPr>
          <p:nvPr/>
        </p:nvSpPr>
        <p:spPr>
          <a:xfrm>
            <a:off x="201478" y="1517848"/>
            <a:ext cx="9903417" cy="45729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buClr>
                <a:srgbClr val="004C74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sustain plan should be developed at the beginning of a project.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buClr>
                <a:srgbClr val="004C74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sustain plan should be developed for each implementation or change effort.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buClr>
                <a:srgbClr val="004C74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sustain plan should be simple, concise, thoughtful and focused around the change to be sustained.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buClr>
                <a:srgbClr val="004C74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sustain plan should be shared and communication with staff.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buClr>
                <a:srgbClr val="004C74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sustain plan should be approved by leadership.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buClr>
                <a:srgbClr val="004C74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>
          <a:xfrm>
            <a:off x="10104895" y="4262130"/>
            <a:ext cx="2011680" cy="2102428"/>
            <a:chOff x="9314120" y="4001294"/>
            <a:chExt cx="2562447" cy="2678042"/>
          </a:xfrm>
        </p:grpSpPr>
        <p:pic>
          <p:nvPicPr>
            <p:cNvPr id="6" name="Picture 5" descr="File:RecyclingSymbolGreen.png - Wikimedia Common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2344" y="4001294"/>
              <a:ext cx="2286000" cy="228600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9314120" y="6287294"/>
              <a:ext cx="2562447" cy="3920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Sustainability Planning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4840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6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01125" y="427475"/>
            <a:ext cx="942813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Sustain Plan: Anticipate, Plan and React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Content Placeholder 4"/>
          <p:cNvSpPr txBox="1">
            <a:spLocks/>
          </p:cNvSpPr>
          <p:nvPr/>
        </p:nvSpPr>
        <p:spPr>
          <a:xfrm>
            <a:off x="0" y="1455854"/>
            <a:ext cx="10383864" cy="46039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Potential organizational triggers to anticipate include:</a:t>
            </a:r>
          </a:p>
          <a:p>
            <a:pPr marL="685800" marR="0" lvl="1" indent="-2286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True benefits of the change haven’t been clearly assessed &amp; communicated</a:t>
            </a:r>
          </a:p>
          <a:p>
            <a:pPr marL="685800" marR="0" lvl="1" indent="-2286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Changes in staff workloads or staffing patterns</a:t>
            </a:r>
          </a:p>
          <a:p>
            <a:pPr marL="685800" marR="0" lvl="1" indent="-2286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Inadequate resources available to sustain the change</a:t>
            </a:r>
          </a:p>
          <a:p>
            <a:pPr marL="685800" marR="0" lvl="1" indent="-2286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Feedback on progress not routinely offered to stakeholders</a:t>
            </a:r>
          </a:p>
          <a:p>
            <a:pPr marL="685800" marR="0" lvl="1" indent="-2286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Lack of understanding about the purpose/aims of change</a:t>
            </a:r>
          </a:p>
          <a:p>
            <a:pPr marL="685800" marR="0" lvl="1" indent="-2286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Senior Leaders do not invest any time/energy into the change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>
          <a:xfrm>
            <a:off x="9722662" y="4073743"/>
            <a:ext cx="2011680" cy="2102428"/>
            <a:chOff x="9314120" y="4001294"/>
            <a:chExt cx="2562447" cy="2678042"/>
          </a:xfrm>
        </p:grpSpPr>
        <p:pic>
          <p:nvPicPr>
            <p:cNvPr id="6" name="Picture 5" descr="File:RecyclingSymbolGreen.png - Wikimedia Common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2344" y="4001294"/>
              <a:ext cx="2286000" cy="228600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9314120" y="6287294"/>
              <a:ext cx="2562447" cy="3920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Sustainability Planning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8597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7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1797803" y="520109"/>
            <a:ext cx="10014004" cy="7972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Sustain Plan: Anticipate, Plan and React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" name="Content Placeholder 4"/>
          <p:cNvSpPr txBox="1">
            <a:spLocks/>
          </p:cNvSpPr>
          <p:nvPr/>
        </p:nvSpPr>
        <p:spPr>
          <a:xfrm>
            <a:off x="0" y="1486851"/>
            <a:ext cx="11336432" cy="44025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32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Potential staff related triggers to anticipate include:</a:t>
            </a:r>
          </a:p>
          <a:p>
            <a:pPr marL="685800" marR="0" lvl="1" indent="-2286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Staff turnover, especially change leaders</a:t>
            </a:r>
          </a:p>
          <a:p>
            <a:pPr marL="685800" marR="0" lvl="1" indent="-2286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Staff feelings that something is being ‘done to them’</a:t>
            </a:r>
          </a:p>
          <a:p>
            <a:pPr marL="685800" marR="0" lvl="1" indent="-2286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Staff misperceptions or beliefs about their role in the change</a:t>
            </a:r>
          </a:p>
          <a:p>
            <a:pPr marL="685800" marR="0" lvl="1" indent="-2286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Staff do not feel like they were included in the change</a:t>
            </a:r>
          </a:p>
          <a:p>
            <a:pPr marL="685800" marR="0" lvl="1" indent="-2286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Staff do not feel they have the knowledge/skills to make it work</a:t>
            </a:r>
          </a:p>
          <a:p>
            <a:pPr marL="685800" marR="0" lvl="1" indent="-2286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Senior Leaders do not invest any time/energy into the change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>
          <a:xfrm>
            <a:off x="9939606" y="4229889"/>
            <a:ext cx="2011680" cy="2102428"/>
            <a:chOff x="9314120" y="4001294"/>
            <a:chExt cx="2562447" cy="2678042"/>
          </a:xfrm>
        </p:grpSpPr>
        <p:pic>
          <p:nvPicPr>
            <p:cNvPr id="6" name="Picture 5" descr="File:RecyclingSymbolGreen.png - Wikimedia Common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2344" y="4001294"/>
              <a:ext cx="2286000" cy="228600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9314120" y="6287294"/>
              <a:ext cx="2562447" cy="3920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Sustainability Planning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3322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8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1844297" y="365125"/>
            <a:ext cx="9936513" cy="11527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Sustain Plan: Anticipate, Plan and React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" name="Content Placeholder 4"/>
          <p:cNvSpPr txBox="1">
            <a:spLocks/>
          </p:cNvSpPr>
          <p:nvPr/>
        </p:nvSpPr>
        <p:spPr>
          <a:xfrm>
            <a:off x="200757" y="1515460"/>
            <a:ext cx="10508572" cy="45908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36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Potential solutions to address triggers:</a:t>
            </a:r>
          </a:p>
          <a:p>
            <a:pPr marL="685800" marR="0" lvl="1" indent="-228600" algn="l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Assign one person to monitor the progress of the change</a:t>
            </a:r>
          </a:p>
          <a:p>
            <a:pPr marL="685800" marR="0" lvl="1" indent="-228600" algn="l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Share data reports/graphs with staff at regular meetings</a:t>
            </a:r>
          </a:p>
          <a:p>
            <a:pPr marL="685800" marR="0" lvl="1" indent="-228600" algn="l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Increase motivation– reallocate staff in line with interests &amp; skills</a:t>
            </a:r>
          </a:p>
          <a:p>
            <a:pPr marL="685800" marR="0" lvl="1" indent="-228600" algn="l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Emphasize the business case of keeping clients in the organization</a:t>
            </a:r>
            <a:endParaRPr kumimoji="0" lang="en-US" altLang="en-US" sz="32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Develop a written protocol/procedures related to the change</a:t>
            </a:r>
            <a:endParaRPr kumimoji="0" lang="en-US" altLang="en-US" sz="24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Have supportive senior leaders personally congratulate staff</a:t>
            </a:r>
          </a:p>
          <a:p>
            <a:pPr marL="685800" marR="0" lvl="1" indent="-228600" algn="l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Have senior leaders communicate benefits &amp; goals of change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>
          <a:xfrm>
            <a:off x="10094218" y="4371398"/>
            <a:ext cx="2011680" cy="2102428"/>
            <a:chOff x="9314120" y="4001294"/>
            <a:chExt cx="2562447" cy="2678042"/>
          </a:xfrm>
        </p:grpSpPr>
        <p:pic>
          <p:nvPicPr>
            <p:cNvPr id="6" name="Picture 5" descr="File:RecyclingSymbolGreen.png - Wikimedia Common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2344" y="4001294"/>
              <a:ext cx="2286000" cy="228600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9314120" y="6287294"/>
              <a:ext cx="2562447" cy="3920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Sustainability Planning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2017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9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831850" y="1709739"/>
            <a:ext cx="10515600" cy="162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Example of a Sustain Plan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0636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928</Words>
  <Application>Microsoft Office PowerPoint</Application>
  <PresentationFormat>Widescreen</PresentationFormat>
  <Paragraphs>151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ＭＳ Ｐゴシック</vt:lpstr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did this module accomplish?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H FORD</dc:creator>
  <cp:lastModifiedBy>Jennifer Robinson</cp:lastModifiedBy>
  <cp:revision>2</cp:revision>
  <dcterms:created xsi:type="dcterms:W3CDTF">2019-05-28T18:28:35Z</dcterms:created>
  <dcterms:modified xsi:type="dcterms:W3CDTF">2019-05-29T19:58:58Z</dcterms:modified>
</cp:coreProperties>
</file>